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70" r:id="rId3"/>
    <p:sldId id="267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18" autoAdjust="0"/>
    <p:restoredTop sz="77061" autoAdjust="0"/>
  </p:normalViewPr>
  <p:slideViewPr>
    <p:cSldViewPr>
      <p:cViewPr>
        <p:scale>
          <a:sx n="66" d="100"/>
          <a:sy n="66" d="100"/>
        </p:scale>
        <p:origin x="-996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8628A-04FC-4440-B01D-A1B280C3276E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4273-8E11-457B-8AA9-10F20A998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9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Testing millions of compounds for effectiveness against a target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Screening compounds against off target activity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Finding optimal compound concentration for activity while limiting toxicity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4273-8E11-457B-8AA9-10F20A998C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Single drug concentrations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4273-8E11-457B-8AA9-10F20A998C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800" dirty="0" smtClean="0"/>
              <a:t>Known</a:t>
            </a:r>
            <a:r>
              <a:rPr lang="en-US" sz="800" baseline="0" dirty="0" smtClean="0"/>
              <a:t> Drugs: Cover common mechanisms of toxicity and therapeutic action in cancer and other diseases, many with the same target.</a:t>
            </a:r>
          </a:p>
          <a:p>
            <a:pPr>
              <a:buFont typeface="Arial" pitchFamily="34" charset="0"/>
              <a:buChar char="•"/>
            </a:pPr>
            <a:r>
              <a:rPr lang="en-US" sz="800" baseline="0" dirty="0" smtClean="0"/>
              <a:t>Blinded alternate titrations of known drugs</a:t>
            </a:r>
          </a:p>
          <a:p>
            <a:pPr>
              <a:buFont typeface="Arial" pitchFamily="34" charset="0"/>
              <a:buChar char="•"/>
            </a:pPr>
            <a:r>
              <a:rPr lang="en-US" sz="800" baseline="0" dirty="0" smtClean="0"/>
              <a:t>Micro to </a:t>
            </a:r>
            <a:r>
              <a:rPr lang="en-US" sz="800" baseline="0" dirty="0" err="1" smtClean="0"/>
              <a:t>picomolar</a:t>
            </a:r>
            <a:r>
              <a:rPr lang="en-US" sz="800" baseline="0" dirty="0" smtClean="0"/>
              <a:t> final concentrations of drugs</a:t>
            </a:r>
          </a:p>
          <a:p>
            <a:pPr>
              <a:buFont typeface="Arial" pitchFamily="34" charset="0"/>
              <a:buChar char="•"/>
            </a:pPr>
            <a:r>
              <a:rPr lang="en-US" sz="800" baseline="0" dirty="0" err="1" smtClean="0"/>
              <a:t>Didemin</a:t>
            </a:r>
            <a:r>
              <a:rPr lang="en-US" sz="800" baseline="0" dirty="0" smtClean="0"/>
              <a:t> B: </a:t>
            </a:r>
            <a:r>
              <a:rPr lang="en-US" sz="800" baseline="0" dirty="0" err="1" smtClean="0"/>
              <a:t>Immunosuppressent</a:t>
            </a:r>
            <a:r>
              <a:rPr lang="en-US" sz="800" baseline="0" dirty="0" smtClean="0"/>
              <a:t> and extremely cytotoxic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4273-8E11-457B-8AA9-10F20A998C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49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Micromolar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picoplar</a:t>
            </a:r>
            <a:r>
              <a:rPr lang="en-US" baseline="0" dirty="0" smtClean="0"/>
              <a:t> concentrations</a:t>
            </a:r>
          </a:p>
          <a:p>
            <a:r>
              <a:rPr lang="en-US" baseline="0" dirty="0" smtClean="0"/>
              <a:t>Size, Shape, Intensity descriptors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7x 10^7 individual cells were identified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&gt;600,000 images, yielding ~10^9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4273-8E11-457B-8AA9-10F20A998C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49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DMSO = control </a:t>
            </a:r>
          </a:p>
          <a:p>
            <a:r>
              <a:rPr lang="en-US" dirty="0" err="1" smtClean="0"/>
              <a:t>Camptothecin</a:t>
            </a:r>
            <a:r>
              <a:rPr lang="en-US" dirty="0" smtClean="0"/>
              <a:t>:</a:t>
            </a:r>
            <a:r>
              <a:rPr lang="en-US" baseline="0" dirty="0" smtClean="0"/>
              <a:t> Anticancer drug: inhibits topoisomerase B. Arrests cell cycle at S phase (also at higher concentrations inhibits transcription)</a:t>
            </a:r>
          </a:p>
          <a:p>
            <a:r>
              <a:rPr lang="en-US" baseline="0" dirty="0" smtClean="0"/>
              <a:t>Blue = DNA, Red = SC35, Green = </a:t>
            </a:r>
            <a:r>
              <a:rPr lang="en-US" baseline="0" dirty="0" err="1" smtClean="0"/>
              <a:t>anillin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4273-8E11-457B-8AA9-10F20A998C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19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DAPI: DNA Stain</a:t>
            </a:r>
          </a:p>
          <a:p>
            <a:r>
              <a:rPr lang="en-US" baseline="0" dirty="0" err="1" smtClean="0"/>
              <a:t>Anilin</a:t>
            </a:r>
            <a:r>
              <a:rPr lang="en-US" baseline="0" dirty="0" smtClean="0"/>
              <a:t>: Binds Actin (Cytokinesis protein)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P53: tumor suppressor Gene cytoplasm to nucleus ratio</a:t>
            </a:r>
          </a:p>
          <a:p>
            <a:r>
              <a:rPr lang="en-US" baseline="0" dirty="0" smtClean="0"/>
              <a:t>Generated a histogram and </a:t>
            </a:r>
            <a:r>
              <a:rPr lang="en-US" baseline="0" dirty="0" err="1" smtClean="0"/>
              <a:t>cdf</a:t>
            </a:r>
            <a:r>
              <a:rPr lang="en-US" baseline="0" dirty="0" smtClean="0"/>
              <a:t> (blue) to compare to control (Black)</a:t>
            </a:r>
          </a:p>
          <a:p>
            <a:r>
              <a:rPr lang="en-US" baseline="0" dirty="0" smtClean="0"/>
              <a:t>Red/Green </a:t>
            </a:r>
            <a:r>
              <a:rPr lang="en-US" baseline="0" dirty="0" err="1" smtClean="0"/>
              <a:t>Verticle</a:t>
            </a:r>
            <a:r>
              <a:rPr lang="en-US" baseline="0" dirty="0" smtClean="0"/>
              <a:t> line = maximum difference (KS statistic)</a:t>
            </a:r>
          </a:p>
          <a:p>
            <a:r>
              <a:rPr lang="en-US" baseline="0" dirty="0" smtClean="0"/>
              <a:t>Low concentrations: histogram = mix of G1, S and G2/M</a:t>
            </a:r>
          </a:p>
          <a:p>
            <a:r>
              <a:rPr lang="en-US" baseline="0" dirty="0" smtClean="0"/>
              <a:t>Medium concentration = S/G2 Arrest</a:t>
            </a:r>
          </a:p>
          <a:p>
            <a:r>
              <a:rPr lang="en-US" baseline="0" dirty="0" smtClean="0"/>
              <a:t>High Concentrations: Apoptosis (p53 induced)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4273-8E11-457B-8AA9-10F20A998C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8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 smtClean="0"/>
              <a:t>Kolmogorov Smirnov statistic: controls experimentation distributions to control distributions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 smtClean="0"/>
              <a:t>Heat map : z score for each KS statistic, increasing scores = red and decreasing = green (arrowheads – descriptors)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 smtClean="0"/>
              <a:t>Advantage: Relationship between z score and physical measure may not be linear, amplify the changes: not discernable by eye but still significant. </a:t>
            </a:r>
          </a:p>
          <a:p>
            <a:r>
              <a:rPr lang="en-US" sz="800" dirty="0" smtClean="0"/>
              <a:t>x</a:t>
            </a:r>
            <a:r>
              <a:rPr lang="en-US" sz="800" baseline="0" dirty="0" smtClean="0"/>
              <a:t> axis: increasing dose</a:t>
            </a:r>
          </a:p>
          <a:p>
            <a:r>
              <a:rPr lang="en-US" sz="800" baseline="0" dirty="0" smtClean="0"/>
              <a:t>Y axis: descriptors (amount of fluorescence) </a:t>
            </a:r>
          </a:p>
          <a:p>
            <a:r>
              <a:rPr lang="en-US" sz="800" baseline="0" dirty="0" smtClean="0"/>
              <a:t>Increasing scores = red, decreasing scores = green</a:t>
            </a:r>
          </a:p>
          <a:p>
            <a:r>
              <a:rPr lang="en-US" sz="800" baseline="0" dirty="0" smtClean="0"/>
              <a:t>Top (DNA), bottom (Actin)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4273-8E11-457B-8AA9-10F20A998C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986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Drugs with common targets but diff chemical structures have similar profiles</a:t>
            </a:r>
          </a:p>
          <a:p>
            <a:r>
              <a:rPr lang="en-US" sz="1200" baseline="0" dirty="0" smtClean="0"/>
              <a:t>Drugs with similar structures but different mechanisms: dissimilar profiles</a:t>
            </a:r>
          </a:p>
          <a:p>
            <a:r>
              <a:rPr lang="en-US" sz="1200" baseline="0" dirty="0" smtClean="0"/>
              <a:t>Drugs within same family: such as protein synthesis inhibitors have different profiles</a:t>
            </a:r>
          </a:p>
          <a:p>
            <a:r>
              <a:rPr lang="en-US" sz="1200" dirty="0" smtClean="0"/>
              <a:t>Great</a:t>
            </a:r>
            <a:r>
              <a:rPr lang="en-US" sz="1200" baseline="0" dirty="0" smtClean="0"/>
              <a:t> but how to compare?</a:t>
            </a:r>
          </a:p>
          <a:p>
            <a:r>
              <a:rPr lang="en-US" sz="1200" baseline="0" dirty="0" smtClean="0"/>
              <a:t>Drugs with common targets but diff chemical structures have similar profiles</a:t>
            </a:r>
          </a:p>
          <a:p>
            <a:r>
              <a:rPr lang="en-US" sz="1200" baseline="0" dirty="0" smtClean="0"/>
              <a:t>Drugs with similar structures but different mechanisms: dissimilar profiles</a:t>
            </a:r>
          </a:p>
          <a:p>
            <a:r>
              <a:rPr lang="en-US" sz="1200" baseline="0" dirty="0" smtClean="0"/>
              <a:t>Drugs within same family: such as protein synthesis inhibitors have different profiles</a:t>
            </a:r>
            <a:endParaRPr lang="en-US" sz="1200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4273-8E11-457B-8AA9-10F20A998C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45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Affinity doesn’t really matter for drug mechanisms if that’s what we’re interested in. </a:t>
            </a:r>
          </a:p>
          <a:p>
            <a:r>
              <a:rPr lang="en-US" baseline="0" dirty="0" smtClean="0"/>
              <a:t>X1 and X2 are just examples: many more than that (13*93 or something @_@)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Shift the starting point of titration series so they match. (truncate beginning or ending)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Find correlations for each shift 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ϕ</a:t>
            </a:r>
            <a:r>
              <a:rPr lang="nl-N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ij(s) = (# entries in X(s) ≥ (Xij(s) - 1) / 40,000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Pick the minimum value (fraction that lies to the right of the correlation of value)</a:t>
            </a:r>
          </a:p>
          <a:p>
            <a:pPr marL="0" indent="0">
              <a:buNone/>
            </a:pPr>
            <a:r>
              <a:rPr lang="en-US" baseline="0" dirty="0" smtClean="0"/>
              <a:t>Grouped compounds of similar mechanism ( can be useful in the future for determining the mechanism of unknown or new drugs)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4273-8E11-457B-8AA9-10F20A998C6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63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08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19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7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41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78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4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27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12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96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10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42CA-1174-4D5C-A1F5-04907D45FBAC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8EDF-FE2C-4C0E-ACC0-711E7070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97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Multidimensional Drug Profiling</a:t>
            </a:r>
            <a:br>
              <a:rPr lang="en-US" dirty="0" smtClean="0"/>
            </a:br>
            <a:r>
              <a:rPr lang="en-US" dirty="0" smtClean="0"/>
              <a:t>By Automated Microscopy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905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Zachary E. Perlman et al.</a:t>
            </a:r>
          </a:p>
          <a:p>
            <a:pPr algn="ctr"/>
            <a:r>
              <a:rPr lang="en-US" dirty="0" smtClean="0"/>
              <a:t>Published 2004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3124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Joseph Martinez and Ginger Yang</a:t>
            </a:r>
            <a:endParaRPr lang="en-US" dirty="0"/>
          </a:p>
        </p:txBody>
      </p:sp>
    </p:spTree>
  </p:cSld>
  <p:clrMapOvr>
    <a:masterClrMapping/>
  </p:clrMapOvr>
  <p:transition advTm="118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Cytometric</a:t>
            </a:r>
            <a:r>
              <a:rPr lang="en-US" dirty="0" smtClean="0"/>
              <a:t> dose-response profiling successful at determining drug response profiles quantitatively</a:t>
            </a:r>
          </a:p>
          <a:p>
            <a:r>
              <a:rPr lang="en-US" dirty="0" smtClean="0"/>
              <a:t>The method is fast, cheap, and unbiased.</a:t>
            </a:r>
          </a:p>
          <a:p>
            <a:r>
              <a:rPr lang="en-US" dirty="0" smtClean="0"/>
              <a:t>Future work: has been commercialized today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64552350"/>
      </p:ext>
    </p:extLst>
  </p:cSld>
  <p:clrMapOvr>
    <a:masterClrMapping/>
  </p:clrMapOvr>
  <p:transition advTm="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Titration-Invariant Similarity Score (TISS)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971" y="144780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6043002"/>
      </p:ext>
    </p:extLst>
  </p:cSld>
  <p:clrMapOvr>
    <a:masterClrMapping/>
  </p:clrMapOvr>
  <p:transition advTm="4344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Pharmaceutical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Activity on Target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981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 Target Activity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198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Effective Concentration</a:t>
            </a:r>
            <a:endParaRPr lang="en-US" dirty="0"/>
          </a:p>
        </p:txBody>
      </p:sp>
      <p:sp>
        <p:nvSpPr>
          <p:cNvPr id="6" name="Pie 5"/>
          <p:cNvSpPr/>
          <p:nvPr/>
        </p:nvSpPr>
        <p:spPr>
          <a:xfrm>
            <a:off x="838200" y="3200400"/>
            <a:ext cx="1143000" cy="11430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ardrop 6"/>
          <p:cNvSpPr/>
          <p:nvPr/>
        </p:nvSpPr>
        <p:spPr>
          <a:xfrm rot="10800000">
            <a:off x="1371600" y="2895600"/>
            <a:ext cx="838200" cy="914400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>
            <a:off x="3352800" y="4876800"/>
            <a:ext cx="1143000" cy="11430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2895600"/>
            <a:ext cx="381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10800000">
            <a:off x="3886200" y="2667000"/>
            <a:ext cx="838200" cy="914400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10800000">
            <a:off x="3886200" y="3657600"/>
            <a:ext cx="838200" cy="914400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10800000">
            <a:off x="7620000" y="3124200"/>
            <a:ext cx="381000" cy="609600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 rot="10800000">
            <a:off x="7772400" y="3276600"/>
            <a:ext cx="381000" cy="609600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 rot="10800000">
            <a:off x="7924800" y="3429000"/>
            <a:ext cx="381000" cy="609600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10800000">
            <a:off x="8077200" y="3581400"/>
            <a:ext cx="381000" cy="609600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 rot="10800000">
            <a:off x="8229600" y="3733800"/>
            <a:ext cx="381000" cy="609600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5943600" y="4648200"/>
            <a:ext cx="1066800" cy="1066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7620000" y="4648200"/>
            <a:ext cx="1066800" cy="10668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10800000">
            <a:off x="6248400" y="3505200"/>
            <a:ext cx="381000" cy="609600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10800000">
            <a:off x="6400800" y="3657600"/>
            <a:ext cx="381000" cy="609600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393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Automated Microscopy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16764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Limited throughput with current (2004) transcriptional and proteomic profiling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Automate for efficiency and cost effectiveness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Multiplex markers to screen multiple pathways and mechanisms of action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Enhanced efficiency allows concentration dose dependent analyses  </a:t>
            </a:r>
            <a:endParaRPr lang="en-US" sz="2400" dirty="0"/>
          </a:p>
        </p:txBody>
      </p:sp>
      <p:pic>
        <p:nvPicPr>
          <p:cNvPr id="4" name="Picture 2" descr="http://www.pharmapolis.net/images/stories/feb2011/rendx%20ruo%20multiplex%20assay%20system_thumb35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91000"/>
            <a:ext cx="3733800" cy="2506981"/>
          </a:xfrm>
          <a:prstGeom prst="rect">
            <a:avLst/>
          </a:prstGeom>
          <a:noFill/>
        </p:spPr>
      </p:pic>
    </p:spTree>
  </p:cSld>
  <p:clrMapOvr>
    <a:masterClrMapping/>
  </p:clrMapOvr>
  <p:transition advTm="346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86545" y="1309255"/>
            <a:ext cx="2895600" cy="1295400"/>
            <a:chOff x="3276600" y="1295400"/>
            <a:chExt cx="2895600" cy="1295400"/>
          </a:xfrm>
        </p:grpSpPr>
        <p:sp>
          <p:nvSpPr>
            <p:cNvPr id="9" name="Rounded Rectangle 8"/>
            <p:cNvSpPr/>
            <p:nvPr/>
          </p:nvSpPr>
          <p:spPr>
            <a:xfrm>
              <a:off x="3276600" y="1295400"/>
              <a:ext cx="2895600" cy="1295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47655" y="168149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100 Drugs</a:t>
              </a:r>
              <a:endPara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1219200" y="2888674"/>
            <a:ext cx="1143000" cy="1324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200400" y="2895601"/>
            <a:ext cx="1143000" cy="1324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959929" y="2895601"/>
            <a:ext cx="1143000" cy="1324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781800" y="2888673"/>
            <a:ext cx="1143000" cy="1324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73727" y="4724400"/>
            <a:ext cx="14339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636327" y="4724400"/>
            <a:ext cx="14339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814456" y="4724400"/>
            <a:ext cx="14339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002972" y="4724400"/>
            <a:ext cx="14339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26127" y="4992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90 Known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50182" y="4987958"/>
            <a:ext cx="132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 Unknown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00600" y="4800600"/>
            <a:ext cx="1433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 Toxin (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Didemnin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79171" y="4858434"/>
            <a:ext cx="128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6 Alternate Titrations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544361"/>
      </p:ext>
    </p:extLst>
  </p:cSld>
  <p:clrMapOvr>
    <a:masterClrMapping/>
  </p:clrMapOvr>
  <p:transition spd="slow" advTm="374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67400" y="4876800"/>
            <a:ext cx="2819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Testing Scheme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33400" y="1600200"/>
            <a:ext cx="2895600" cy="1295400"/>
            <a:chOff x="3276600" y="1371600"/>
            <a:chExt cx="2895600" cy="1295400"/>
          </a:xfrm>
        </p:grpSpPr>
        <p:sp>
          <p:nvSpPr>
            <p:cNvPr id="44" name="Rounded Rectangle 43"/>
            <p:cNvSpPr/>
            <p:nvPr/>
          </p:nvSpPr>
          <p:spPr>
            <a:xfrm>
              <a:off x="3276600" y="1371600"/>
              <a:ext cx="2895600" cy="1295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33800" y="1466046"/>
              <a:ext cx="1981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HeLa</a:t>
              </a:r>
              <a:r>
                <a:rPr lang="en-US" sz="2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Cells in 384 Wells</a:t>
              </a:r>
              <a:endPara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4038600" y="19812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791200" y="1570865"/>
            <a:ext cx="2895600" cy="4210155"/>
            <a:chOff x="5881255" y="1557010"/>
            <a:chExt cx="2895600" cy="4210155"/>
          </a:xfrm>
        </p:grpSpPr>
        <p:sp>
          <p:nvSpPr>
            <p:cNvPr id="47" name="Rounded Rectangle 46"/>
            <p:cNvSpPr/>
            <p:nvPr/>
          </p:nvSpPr>
          <p:spPr>
            <a:xfrm>
              <a:off x="5881255" y="1557010"/>
              <a:ext cx="2895600" cy="1295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33655" y="5243945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11 Probes</a:t>
              </a:r>
              <a:endPara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0" name="Down Arrow 9"/>
          <p:cNvSpPr/>
          <p:nvPr/>
        </p:nvSpPr>
        <p:spPr>
          <a:xfrm>
            <a:off x="6934200" y="3276600"/>
            <a:ext cx="7620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867400" y="16764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Treat With Drug Titrations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4038600" y="5181600"/>
            <a:ext cx="1295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33400" y="4882561"/>
            <a:ext cx="2895600" cy="1395147"/>
            <a:chOff x="3276600" y="1295400"/>
            <a:chExt cx="2895600" cy="1395147"/>
          </a:xfrm>
        </p:grpSpPr>
        <p:sp>
          <p:nvSpPr>
            <p:cNvPr id="51" name="Rounded Rectangle 50"/>
            <p:cNvSpPr/>
            <p:nvPr/>
          </p:nvSpPr>
          <p:spPr>
            <a:xfrm>
              <a:off x="3276600" y="1295400"/>
              <a:ext cx="2895600" cy="1295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1305552"/>
              <a:ext cx="1981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Image and Measure Descriptors</a:t>
              </a:r>
              <a:endPara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14020777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324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Perlman et al  (2004)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1407"/>
            <a:ext cx="31718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Image 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841" y="1682523"/>
            <a:ext cx="32480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0140285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Quantification of Population Responses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3389"/>
            <a:ext cx="5167007" cy="538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24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Perlman et al  (2004)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418442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Compound Profiles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219200"/>
            <a:ext cx="28956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Generate a Kolmogorov-Smirnov (KS) Statistic</a:t>
            </a:r>
          </a:p>
          <a:p>
            <a:r>
              <a:rPr lang="en-US" dirty="0" smtClean="0"/>
              <a:t>Compute a z score by dividing KS statistic by a measure of variability in control populations</a:t>
            </a:r>
          </a:p>
          <a:p>
            <a:r>
              <a:rPr lang="en-US" dirty="0" smtClean="0"/>
              <a:t>Create Heat Plot </a:t>
            </a:r>
          </a:p>
          <a:p>
            <a:r>
              <a:rPr lang="en-US" dirty="0" smtClean="0"/>
              <a:t>Determine Primary Effective Concentration (PEC)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314" y="1071045"/>
            <a:ext cx="4049486" cy="508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0155376"/>
      </p:ext>
    </p:extLst>
  </p:cSld>
  <p:clrMapOvr>
    <a:masterClrMapping/>
  </p:clrMapOvr>
  <p:transition advTm="998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Heat Maps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33966"/>
            <a:ext cx="6324600" cy="516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3304183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682</Words>
  <Application>Microsoft Office PowerPoint</Application>
  <PresentationFormat>On-screen Show (4:3)</PresentationFormat>
  <Paragraphs>95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Multidimensional Drug Profiling By Automated Microscopy</vt:lpstr>
      <vt:lpstr>Stages of Pharmaceutical Development</vt:lpstr>
      <vt:lpstr>Use of Automated Microscopy</vt:lpstr>
      <vt:lpstr>Experimental Setup</vt:lpstr>
      <vt:lpstr>Testing Scheme</vt:lpstr>
      <vt:lpstr>Sample Image </vt:lpstr>
      <vt:lpstr>Quantification of Population Responses</vt:lpstr>
      <vt:lpstr>Comparison of Compound Profiles</vt:lpstr>
      <vt:lpstr>Heat Maps</vt:lpstr>
      <vt:lpstr>Conclusion</vt:lpstr>
      <vt:lpstr>Titration-Invariant Similarity Score (TISS)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Experimentation</dc:title>
  <dc:creator>Ginger</dc:creator>
  <cp:lastModifiedBy>Joseph</cp:lastModifiedBy>
  <cp:revision>33</cp:revision>
  <dcterms:created xsi:type="dcterms:W3CDTF">2011-12-10T16:18:29Z</dcterms:created>
  <dcterms:modified xsi:type="dcterms:W3CDTF">2011-12-13T04:03:55Z</dcterms:modified>
</cp:coreProperties>
</file>