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0" r:id="rId3"/>
    <p:sldId id="265" r:id="rId4"/>
    <p:sldId id="257" r:id="rId5"/>
    <p:sldId id="258" r:id="rId6"/>
    <p:sldId id="259" r:id="rId7"/>
    <p:sldId id="260" r:id="rId8"/>
    <p:sldId id="267" r:id="rId9"/>
    <p:sldId id="261" r:id="rId10"/>
    <p:sldId id="262" r:id="rId11"/>
    <p:sldId id="263" r:id="rId12"/>
    <p:sldId id="264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00F12-A9B4-402E-8DF2-07ADFF6A9FEB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66005-D21D-4C61-B352-078D77B4F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1339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Circadian</a:t>
            </a:r>
            <a:r>
              <a:rPr lang="en-US" baseline="0" dirty="0" smtClean="0"/>
              <a:t> rhythm much more important than simply controlling when I do/don’t feel tired, metabolism, and as this paper shows </a:t>
            </a:r>
            <a:r>
              <a:rPr lang="en-US" baseline="0" dirty="0" err="1" smtClean="0"/>
              <a:t>dna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repiar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66005-D21D-4C61-B352-078D77B4FC7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66005-D21D-4C61-B352-078D77B4FC7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ZT=0</a:t>
            </a:r>
            <a:r>
              <a:rPr lang="en-US" baseline="0" dirty="0" smtClean="0"/>
              <a:t> is when lights come on</a:t>
            </a:r>
          </a:p>
          <a:p>
            <a:r>
              <a:rPr lang="en-US" baseline="0" dirty="0" smtClean="0"/>
              <a:t>OGG 1 </a:t>
            </a:r>
            <a:r>
              <a:rPr lang="en-US" baseline="0" dirty="0" err="1" smtClean="0"/>
              <a:t>glycoslase</a:t>
            </a:r>
            <a:r>
              <a:rPr lang="en-US" baseline="0" dirty="0" smtClean="0"/>
              <a:t> part of BER responsible for repairing UV oxidative damage</a:t>
            </a:r>
          </a:p>
          <a:p>
            <a:r>
              <a:rPr lang="en-US" baseline="0" dirty="0" smtClean="0"/>
              <a:t>c) UV damage does not alter Cry1 or XPA expression</a:t>
            </a:r>
          </a:p>
          <a:p>
            <a:r>
              <a:rPr lang="en-US" baseline="0" dirty="0" smtClean="0"/>
              <a:t>d) IHC of XPA from mouse skin, more nuclei express XPA in PM group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66005-D21D-4C61-B352-078D77B4FC7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Slot blots</a:t>
            </a:r>
          </a:p>
          <a:p>
            <a:r>
              <a:rPr lang="en-US" dirty="0" smtClean="0"/>
              <a:t>Cry</a:t>
            </a:r>
            <a:r>
              <a:rPr lang="en-US" baseline="0" dirty="0" smtClean="0"/>
              <a:t> ½ -/- no circadian rhythm, in Black 6 background, supplemental shows black 6 has same phenotype as SHK-1 hairless</a:t>
            </a:r>
          </a:p>
          <a:p>
            <a:r>
              <a:rPr lang="en-US" dirty="0" smtClean="0"/>
              <a:t>CPD </a:t>
            </a:r>
            <a:r>
              <a:rPr lang="en-US" dirty="0" smtClean="0"/>
              <a:t>remaining 50% unrepaired even in PM mice consistent with what Nathalie previously showed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66005-D21D-4C61-B352-078D77B4FC7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340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66005-D21D-4C61-B352-078D77B4FC7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N=26</a:t>
            </a:r>
          </a:p>
          <a:p>
            <a:r>
              <a:rPr lang="en-US" dirty="0" smtClean="0"/>
              <a:t>More tumors,</a:t>
            </a:r>
            <a:r>
              <a:rPr lang="en-US" baseline="0" dirty="0" smtClean="0"/>
              <a:t> sooner tumors, larger tumors</a:t>
            </a:r>
          </a:p>
          <a:p>
            <a:r>
              <a:rPr lang="en-US" baseline="0" dirty="0" smtClean="0"/>
              <a:t>Kaplan </a:t>
            </a:r>
            <a:r>
              <a:rPr lang="en-US" baseline="0" dirty="0" err="1" smtClean="0"/>
              <a:t>meyer</a:t>
            </a:r>
            <a:r>
              <a:rPr lang="en-US" baseline="0" dirty="0" smtClean="0"/>
              <a:t> curve, roughly same pattern 4 weeks delayed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66005-D21D-4C61-B352-078D77B4FC7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Kertoacanthomas</a:t>
            </a:r>
            <a:r>
              <a:rPr lang="en-US" dirty="0" smtClean="0"/>
              <a:t>, </a:t>
            </a:r>
            <a:r>
              <a:rPr lang="en-US" dirty="0" err="1" smtClean="0"/>
              <a:t>papillomas</a:t>
            </a:r>
            <a:r>
              <a:rPr lang="en-US" dirty="0" smtClean="0"/>
              <a:t>, </a:t>
            </a:r>
            <a:r>
              <a:rPr lang="en-US" dirty="0" err="1" smtClean="0"/>
              <a:t>sccs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66005-D21D-4C61-B352-078D77B4FC7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5169-1D60-4092-89CE-07913E50966E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4071-A169-4685-9976-C3992CA54D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5169-1D60-4092-89CE-07913E50966E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4071-A169-4685-9976-C3992CA54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5169-1D60-4092-89CE-07913E50966E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4071-A169-4685-9976-C3992CA54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5169-1D60-4092-89CE-07913E50966E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4071-A169-4685-9976-C3992CA54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5169-1D60-4092-89CE-07913E50966E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4071-A169-4685-9976-C3992CA54D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5169-1D60-4092-89CE-07913E50966E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4071-A169-4685-9976-C3992CA54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5169-1D60-4092-89CE-07913E50966E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4071-A169-4685-9976-C3992CA54D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5169-1D60-4092-89CE-07913E50966E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4071-A169-4685-9976-C3992CA54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5169-1D60-4092-89CE-07913E50966E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4071-A169-4685-9976-C3992CA54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5169-1D60-4092-89CE-07913E50966E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4071-A169-4685-9976-C3992CA54D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5169-1D60-4092-89CE-07913E50966E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4071-A169-4685-9976-C3992CA54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6415169-1D60-4092-89CE-07913E50966E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9204071-A169-4685-9976-C3992CA54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Control of skin cancer by the circadian rhythm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Current Topics in Cancer</a:t>
            </a:r>
          </a:p>
          <a:p>
            <a:r>
              <a:rPr lang="en-US" dirty="0" smtClean="0"/>
              <a:t>Tim Butler</a:t>
            </a:r>
          </a:p>
          <a:p>
            <a:r>
              <a:rPr lang="en-US" dirty="0" smtClean="0"/>
              <a:t>2/23/12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0"/>
            <a:ext cx="406721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Circadian Rhythm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3800" y="1600200"/>
            <a:ext cx="4642999" cy="4876800"/>
          </a:xfrm>
        </p:spPr>
        <p:txBody>
          <a:bodyPr/>
          <a:lstStyle/>
          <a:p>
            <a:r>
              <a:rPr lang="en-US" dirty="0" smtClean="0"/>
              <a:t>Mice are nocturnal, humans diurnal</a:t>
            </a:r>
          </a:p>
          <a:p>
            <a:r>
              <a:rPr lang="en-US" dirty="0" smtClean="0"/>
              <a:t>Humans have the opposite phase to their circadian clock</a:t>
            </a:r>
          </a:p>
          <a:p>
            <a:pPr lvl="1"/>
            <a:r>
              <a:rPr lang="en-US" dirty="0" smtClean="0"/>
              <a:t>Predict that for humans XPA high in AM, low in PM</a:t>
            </a:r>
          </a:p>
          <a:p>
            <a:pPr lvl="1"/>
            <a:r>
              <a:rPr lang="en-US" dirty="0" smtClean="0"/>
              <a:t>Replication Low in AM, High in PM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0703"/>
            <a:ext cx="363572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0380" y="6096000"/>
            <a:ext cx="31769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err="1">
                <a:latin typeface="Arial" charset="0"/>
              </a:rPr>
              <a:t>Mitra</a:t>
            </a:r>
            <a:r>
              <a:rPr lang="en-GB" sz="1400" dirty="0">
                <a:latin typeface="Arial" charset="0"/>
              </a:rPr>
              <a:t> S PNAS 2011;108:18857-18858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Health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UV intensity has predictable pattern over the course of </a:t>
            </a:r>
            <a:r>
              <a:rPr lang="en-US" dirty="0"/>
              <a:t>a </a:t>
            </a:r>
            <a:r>
              <a:rPr lang="en-US" dirty="0" smtClean="0"/>
              <a:t>day</a:t>
            </a:r>
            <a:r>
              <a:rPr lang="en-US" dirty="0" smtClean="0"/>
              <a:t>, UVI </a:t>
            </a:r>
            <a:r>
              <a:rPr lang="en-US" dirty="0"/>
              <a:t>peaks at noon, but remains high until 3pm</a:t>
            </a:r>
          </a:p>
          <a:p>
            <a:r>
              <a:rPr lang="en-US" dirty="0"/>
              <a:t>Our repair capacity (according to model) is 50% of what it is when we </a:t>
            </a:r>
            <a:r>
              <a:rPr lang="en-US" dirty="0" smtClean="0"/>
              <a:t>wakeup</a:t>
            </a:r>
          </a:p>
          <a:p>
            <a:r>
              <a:rPr lang="en-US" dirty="0" smtClean="0"/>
              <a:t>Often people stop reapplying sunscreen in the afternoon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33800"/>
            <a:ext cx="58102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2601797" cy="305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19400" y="6581001"/>
            <a:ext cx="662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"WEATHER FROM THE HEIGHTS." </a:t>
            </a:r>
            <a:r>
              <a:rPr lang="en-US" sz="1200" i="1" dirty="0"/>
              <a:t>Weather Hasbrouck Heights, NJ</a:t>
            </a:r>
            <a:r>
              <a:rPr lang="en-US" sz="1200" dirty="0"/>
              <a:t>. Web. 23 Feb. 2012.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Circadian Rhythm and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1600200"/>
            <a:ext cx="30480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Survival benefit of toxic dose of anti-cancer drug</a:t>
            </a:r>
          </a:p>
          <a:p>
            <a:r>
              <a:rPr lang="en-US" dirty="0" smtClean="0"/>
              <a:t>ZT of optimal survival benefit shown, 2-10 fold benefit</a:t>
            </a:r>
          </a:p>
          <a:p>
            <a:r>
              <a:rPr lang="en-US" dirty="0" smtClean="0"/>
              <a:t>Can’t predict benefit based on class of drug</a:t>
            </a:r>
          </a:p>
          <a:p>
            <a:r>
              <a:rPr lang="en-US" dirty="0" smtClean="0"/>
              <a:t>Argues for better understanding of how mouse and human circadian rhythms differ</a:t>
            </a:r>
            <a:endParaRPr lang="en-US" dirty="0"/>
          </a:p>
        </p:txBody>
      </p:sp>
      <p:pic>
        <p:nvPicPr>
          <p:cNvPr id="1026" name="Picture 2" descr="http://www.annualreviews.org/na101/home/literatum/publisher/ar/journals/content/pharmtox/2010/pharmtox.2010.50.issue-1/annurev.pharmtox.48.113006.094626/production/images/large/pa500377.f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5410200" cy="4715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Consequences of Disrupting the Circadian Rhythm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Evidence for link between shift-workers and breast cancer</a:t>
            </a:r>
          </a:p>
          <a:p>
            <a:pPr lvl="1"/>
            <a:r>
              <a:rPr lang="en-US" dirty="0" smtClean="0"/>
              <a:t>Odds ratios reported 1.8-2.9 in study looking at nurses working varied shifts</a:t>
            </a:r>
          </a:p>
          <a:p>
            <a:pPr lvl="1"/>
            <a:r>
              <a:rPr lang="en-US" dirty="0" smtClean="0"/>
              <a:t>Is this due to a disruption in the rhythm or exposure at a sensitive time?</a:t>
            </a:r>
          </a:p>
          <a:p>
            <a:r>
              <a:rPr lang="en-US" dirty="0" smtClean="0"/>
              <a:t>Studies have shown </a:t>
            </a:r>
            <a:r>
              <a:rPr lang="en-US" dirty="0" err="1" smtClean="0"/>
              <a:t>downregulation</a:t>
            </a:r>
            <a:r>
              <a:rPr lang="en-US" dirty="0" smtClean="0"/>
              <a:t> of circadian rhythm genes in cancer</a:t>
            </a:r>
          </a:p>
          <a:p>
            <a:pPr lvl="1"/>
            <a:r>
              <a:rPr lang="en-US" dirty="0" smtClean="0"/>
              <a:t>Loss of circadian rhythm a potential vulnerability?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6238613"/>
            <a:ext cx="825097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Hansen, J.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et al.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Case-control study of shift-work and breast cancer risk in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danish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nurses: Impact of shift systems. European Journal of Cancer.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200" y="6484834"/>
            <a:ext cx="858440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Yang, M et al. (2011). Altered expression of circadian clock genes in human chronic myeloid leukemia. Journal of Biological Rhythms, 26(2), 136-148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92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7245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We’ll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Circadian rhythm and skin cancer</a:t>
            </a:r>
          </a:p>
          <a:p>
            <a:pPr lvl="1"/>
            <a:r>
              <a:rPr lang="en-US" dirty="0" smtClean="0"/>
              <a:t>DNA repair and replication regulated by circadian rhythm</a:t>
            </a:r>
            <a:endParaRPr lang="en-US" dirty="0"/>
          </a:p>
          <a:p>
            <a:pPr lvl="1"/>
            <a:r>
              <a:rPr lang="en-US" dirty="0" smtClean="0"/>
              <a:t>Timing of UV damage contributes to cancer risk</a:t>
            </a:r>
          </a:p>
          <a:p>
            <a:r>
              <a:rPr lang="en-US" dirty="0" smtClean="0"/>
              <a:t>The human circadian rhythm</a:t>
            </a:r>
          </a:p>
          <a:p>
            <a:pPr lvl="1"/>
            <a:r>
              <a:rPr lang="en-US" dirty="0" smtClean="0"/>
              <a:t>How do these findings affect us?</a:t>
            </a:r>
          </a:p>
          <a:p>
            <a:r>
              <a:rPr lang="en-US" dirty="0" smtClean="0"/>
              <a:t>Circadian Rhythm and Cancer</a:t>
            </a:r>
          </a:p>
          <a:p>
            <a:pPr lvl="1"/>
            <a:r>
              <a:rPr lang="en-US" dirty="0" err="1" smtClean="0"/>
              <a:t>Chronotherapy</a:t>
            </a:r>
            <a:endParaRPr lang="en-US" dirty="0" smtClean="0"/>
          </a:p>
          <a:p>
            <a:r>
              <a:rPr lang="en-US" dirty="0" smtClean="0"/>
              <a:t>Discussion</a:t>
            </a:r>
          </a:p>
        </p:txBody>
      </p:sp>
    </p:spTree>
    <p:extLst>
      <p:ext uri="{BB962C8B-B14F-4D97-AF65-F5344CB8AC3E}">
        <p14:creationId xmlns="" xmlns:p14="http://schemas.microsoft.com/office/powerpoint/2010/main" val="380995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off previous work on XPA, cyclical repair of UV damage is demonstrated</a:t>
            </a:r>
          </a:p>
          <a:p>
            <a:r>
              <a:rPr lang="en-US" dirty="0" smtClean="0"/>
              <a:t>Groups of hairless mice are exposed to UVR when repair ability is high and low</a:t>
            </a:r>
          </a:p>
          <a:p>
            <a:r>
              <a:rPr lang="en-US" dirty="0" smtClean="0"/>
              <a:t>Number and severity of skin tumors correlates with ability to repair UV damage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815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XPA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1600200"/>
            <a:ext cx="2743200" cy="4876800"/>
          </a:xfrm>
        </p:spPr>
        <p:txBody>
          <a:bodyPr/>
          <a:lstStyle/>
          <a:p>
            <a:r>
              <a:rPr lang="en-US" dirty="0" smtClean="0"/>
              <a:t>Investigators confirm previous findings</a:t>
            </a:r>
          </a:p>
          <a:p>
            <a:r>
              <a:rPr lang="en-US" dirty="0" smtClean="0"/>
              <a:t>XPA is a circadian controlled protein</a:t>
            </a:r>
          </a:p>
          <a:p>
            <a:r>
              <a:rPr lang="en-US" dirty="0" smtClean="0"/>
              <a:t>Not all epidermal cells XPA positive</a:t>
            </a:r>
          </a:p>
          <a:p>
            <a:r>
              <a:rPr lang="en-US" dirty="0" smtClean="0"/>
              <a:t>Note that for this and subsequent figures N=2</a:t>
            </a:r>
          </a:p>
          <a:p>
            <a:endParaRPr lang="en-US" dirty="0"/>
          </a:p>
        </p:txBody>
      </p:sp>
      <p:pic>
        <p:nvPicPr>
          <p:cNvPr id="1026" name="Picture 2" descr="http://www.pnas.org/content/108/46/18790/F1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195" y="1600200"/>
            <a:ext cx="5373605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UV Damage Repair Cyclical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00200"/>
            <a:ext cx="3962400" cy="4525963"/>
          </a:xfrm>
        </p:spPr>
        <p:txBody>
          <a:bodyPr/>
          <a:lstStyle/>
          <a:p>
            <a:r>
              <a:rPr lang="en-US" dirty="0" smtClean="0"/>
              <a:t>AM Mice less/slower repair than PM Mice</a:t>
            </a:r>
          </a:p>
          <a:p>
            <a:r>
              <a:rPr lang="en-US" dirty="0" smtClean="0"/>
              <a:t>PP easier to repair, less dependent on XPA concentration</a:t>
            </a:r>
          </a:p>
          <a:p>
            <a:r>
              <a:rPr lang="en-US" dirty="0" smtClean="0"/>
              <a:t>PP and CPD repair display different kinetics</a:t>
            </a:r>
          </a:p>
          <a:p>
            <a:r>
              <a:rPr lang="en-US" dirty="0" smtClean="0"/>
              <a:t>XPA appears to be rate limiting for NER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http://www.pnas.org/content/108/46/18790/F2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447800"/>
            <a:ext cx="3657600" cy="5221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8200" y="54102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Cry1/2 -/-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No circadian rhythm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4724400"/>
            <a:ext cx="3962400" cy="194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 also Cyclic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600200"/>
            <a:ext cx="3429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Replication also important in UV mutations</a:t>
            </a:r>
          </a:p>
          <a:p>
            <a:r>
              <a:rPr lang="en-US" dirty="0" smtClean="0"/>
              <a:t>Replication rhythmic, showing opposite timing as DNA repair</a:t>
            </a:r>
          </a:p>
          <a:p>
            <a:r>
              <a:rPr lang="en-US" dirty="0" smtClean="0"/>
              <a:t>In the PM low replication and high repair both acting to reduce mutations</a:t>
            </a:r>
            <a:endParaRPr lang="en-US" dirty="0"/>
          </a:p>
        </p:txBody>
      </p:sp>
      <p:pic>
        <p:nvPicPr>
          <p:cNvPr id="16386" name="Picture 2" descr="Fig. 3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524000"/>
            <a:ext cx="4029075" cy="4191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228600" y="4121636"/>
            <a:ext cx="121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accent1"/>
                </a:solidFill>
              </a:rPr>
              <a:t>Cry1/2 -/-</a:t>
            </a:r>
          </a:p>
          <a:p>
            <a:pPr algn="r"/>
            <a:r>
              <a:rPr lang="en-US" sz="1600" dirty="0" smtClean="0">
                <a:solidFill>
                  <a:schemeClr val="accent1"/>
                </a:solidFill>
              </a:rPr>
              <a:t>No circadian rhythm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3605489"/>
            <a:ext cx="4114800" cy="21095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of Day and Carcinogenesis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1600200"/>
            <a:ext cx="2895600" cy="4525963"/>
          </a:xfrm>
        </p:spPr>
        <p:txBody>
          <a:bodyPr/>
          <a:lstStyle/>
          <a:p>
            <a:r>
              <a:rPr lang="en-US" dirty="0" smtClean="0"/>
              <a:t>SKH-1 Hairless mice</a:t>
            </a:r>
          </a:p>
          <a:p>
            <a:r>
              <a:rPr lang="en-US" dirty="0" smtClean="0"/>
              <a:t>Exposed to UVB for 3x weekly for 25 weeks</a:t>
            </a:r>
          </a:p>
          <a:p>
            <a:r>
              <a:rPr lang="en-US" dirty="0" smtClean="0"/>
              <a:t>PM mice had fewer and smaller tumors, which occurred more slowly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7410" name="Picture 2" descr="Fig. 4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5455738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Tumor Number and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00200"/>
            <a:ext cx="5029200" cy="4876800"/>
          </a:xfrm>
        </p:spPr>
        <p:txBody>
          <a:bodyPr/>
          <a:lstStyle/>
          <a:p>
            <a:r>
              <a:rPr lang="en-US" dirty="0" smtClean="0"/>
              <a:t>AM treated mice had 5x more invasive tumors than PM treated mice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3548646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40867"/>
            <a:ext cx="5181600" cy="229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4063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00200"/>
            <a:ext cx="5486400" cy="4525963"/>
          </a:xfrm>
        </p:spPr>
        <p:txBody>
          <a:bodyPr/>
          <a:lstStyle/>
          <a:p>
            <a:r>
              <a:rPr lang="en-US" dirty="0" smtClean="0"/>
              <a:t>Same UV dose more </a:t>
            </a:r>
            <a:r>
              <a:rPr lang="en-US" dirty="0" err="1" smtClean="0"/>
              <a:t>tumorgenic</a:t>
            </a:r>
            <a:r>
              <a:rPr lang="en-US" dirty="0" smtClean="0"/>
              <a:t> in AM than </a:t>
            </a:r>
            <a:r>
              <a:rPr lang="en-US" dirty="0" smtClean="0"/>
              <a:t>PM</a:t>
            </a:r>
          </a:p>
          <a:p>
            <a:r>
              <a:rPr lang="en-US" dirty="0" smtClean="0"/>
              <a:t>Both repair and replication contribute to reduced/increased UV repair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8434" name="Picture 2" descr="http://www.pnas.org/content/108/46/18790/F6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199"/>
            <a:ext cx="2514600" cy="4671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475</TotalTime>
  <Words>666</Words>
  <Application>Microsoft Office PowerPoint</Application>
  <PresentationFormat>On-screen Show (4:3)</PresentationFormat>
  <Paragraphs>90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Theme1</vt:lpstr>
      <vt:lpstr>Control of skin cancer by the circadian rhythm</vt:lpstr>
      <vt:lpstr>What We’ll Cover</vt:lpstr>
      <vt:lpstr>Findings</vt:lpstr>
      <vt:lpstr>XPA  </vt:lpstr>
      <vt:lpstr>UV Damage Repair Cyclical</vt:lpstr>
      <vt:lpstr>Replication also Cyclic</vt:lpstr>
      <vt:lpstr>Time of Day and Carcinogenesis</vt:lpstr>
      <vt:lpstr>Tumor Number and Profile</vt:lpstr>
      <vt:lpstr>The Model</vt:lpstr>
      <vt:lpstr>Human Circadian Rhythm</vt:lpstr>
      <vt:lpstr>Human Health Implications</vt:lpstr>
      <vt:lpstr>Circadian Rhythm and Cancer</vt:lpstr>
      <vt:lpstr>Consequences of Disrupting the Circadian Rhythm</vt:lpstr>
      <vt:lpstr>Questions and Discussion</vt:lpstr>
    </vt:vector>
  </TitlesOfParts>
  <Company>OHSU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of skin cancer by the circadian rhythm</dc:title>
  <dc:creator>ITG</dc:creator>
  <cp:lastModifiedBy>ITG</cp:lastModifiedBy>
  <cp:revision>43</cp:revision>
  <dcterms:created xsi:type="dcterms:W3CDTF">2012-02-21T21:38:21Z</dcterms:created>
  <dcterms:modified xsi:type="dcterms:W3CDTF">2012-02-24T00:34:58Z</dcterms:modified>
</cp:coreProperties>
</file>