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60" r:id="rId3"/>
    <p:sldId id="308" r:id="rId4"/>
    <p:sldId id="309" r:id="rId5"/>
    <p:sldId id="262" r:id="rId6"/>
    <p:sldId id="274" r:id="rId7"/>
    <p:sldId id="270" r:id="rId8"/>
    <p:sldId id="271" r:id="rId9"/>
    <p:sldId id="272" r:id="rId10"/>
    <p:sldId id="273" r:id="rId11"/>
    <p:sldId id="276" r:id="rId12"/>
    <p:sldId id="275" r:id="rId13"/>
    <p:sldId id="277" r:id="rId14"/>
    <p:sldId id="261" r:id="rId15"/>
    <p:sldId id="266" r:id="rId16"/>
    <p:sldId id="259" r:id="rId17"/>
    <p:sldId id="264" r:id="rId18"/>
    <p:sldId id="263" r:id="rId19"/>
    <p:sldId id="265" r:id="rId20"/>
    <p:sldId id="267" r:id="rId21"/>
    <p:sldId id="269" r:id="rId22"/>
    <p:sldId id="268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305" r:id="rId32"/>
    <p:sldId id="286" r:id="rId33"/>
    <p:sldId id="287" r:id="rId34"/>
    <p:sldId id="290" r:id="rId35"/>
    <p:sldId id="291" r:id="rId36"/>
    <p:sldId id="292" r:id="rId37"/>
    <p:sldId id="293" r:id="rId38"/>
    <p:sldId id="294" r:id="rId39"/>
    <p:sldId id="289" r:id="rId40"/>
    <p:sldId id="288" r:id="rId41"/>
    <p:sldId id="307" r:id="rId42"/>
    <p:sldId id="295" r:id="rId43"/>
    <p:sldId id="296" r:id="rId44"/>
    <p:sldId id="299" r:id="rId45"/>
    <p:sldId id="300" r:id="rId46"/>
    <p:sldId id="301" r:id="rId47"/>
    <p:sldId id="302" r:id="rId48"/>
    <p:sldId id="303" r:id="rId49"/>
    <p:sldId id="298" r:id="rId50"/>
    <p:sldId id="297" r:id="rId51"/>
    <p:sldId id="306" r:id="rId52"/>
    <p:sldId id="30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Natalie" initials="WN" lastIdx="1" clrIdx="0">
    <p:extLst>
      <p:ext uri="{19B8F6BF-5375-455C-9EA6-DF929625EA0E}">
        <p15:presenceInfo xmlns:p15="http://schemas.microsoft.com/office/powerpoint/2012/main" userId="S-1-5-21-3407732854-3549106200-1884190041-133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lli31\Documents\GRNmap\matlab_wt\16-genes_36-edges_NW-wt-fam_Sigmoid_estimation_output_degree_edit_201610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lli31\Documents\GRNmap\matlab_dCIN5\15-genes_20-edges_NW-dCIN5-fam_Sigmoid_estimation_output_analysis_201610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Degree Distribution for </a:t>
            </a:r>
            <a:r>
              <a:rPr lang="en-US" sz="3200" dirty="0" err="1"/>
              <a:t>wt</a:t>
            </a:r>
            <a:r>
              <a:rPr lang="en-US" sz="3200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72329901070058E-2"/>
          <c:y val="0.1376807191819982"/>
          <c:w val="0.87202029073288911"/>
          <c:h val="0.72956064652081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degree_distribution!$U$1</c:f>
              <c:strCache>
                <c:ptCount val="1"/>
                <c:pt idx="0">
                  <c:v>Out 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degree_distribution!$T$2:$T$11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degree_distribution!$U$2:$U$11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degree_distribution!$V$1</c:f>
              <c:strCache>
                <c:ptCount val="1"/>
                <c:pt idx="0">
                  <c:v>In Degree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degree_distribution!$T$2:$T$11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degree_distribution!$V$2:$V$11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53872"/>
        <c:axId val="234025872"/>
      </c:barChart>
      <c:catAx>
        <c:axId val="10825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25872"/>
        <c:crosses val="autoZero"/>
        <c:auto val="1"/>
        <c:lblAlgn val="ctr"/>
        <c:lblOffset val="100"/>
        <c:noMultiLvlLbl val="0"/>
      </c:catAx>
      <c:valAx>
        <c:axId val="234025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Frequency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5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Degree Distribution for dCIN5 Network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degree_distribution!$T$2</c:f>
              <c:strCache>
                <c:ptCount val="1"/>
                <c:pt idx="0">
                  <c:v>Out 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degree_distribution!$S$3:$S$9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degree_distribution!$T$3:$T$9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degree_distribution!$U$2</c:f>
              <c:strCache>
                <c:ptCount val="1"/>
                <c:pt idx="0">
                  <c:v>In Degree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degree_distribution!$S$3:$S$9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degree_distribution!$U$3:$U$9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355280"/>
        <c:axId val="162355840"/>
      </c:barChart>
      <c:catAx>
        <c:axId val="16235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5840"/>
        <c:crosses val="autoZero"/>
        <c:auto val="1"/>
        <c:lblAlgn val="ctr"/>
        <c:lblOffset val="100"/>
        <c:noMultiLvlLbl val="0"/>
      </c:catAx>
      <c:valAx>
        <c:axId val="162355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2T13:33:56.032" idx="1">
    <p:pos x="4565" y="691"/>
    <p:text>dCIN5 network does not have ZAP-&gt;ACE2 connected in larger network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6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7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3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3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5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1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1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2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9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0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2363"/>
            <a:ext cx="11734800" cy="2387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GRNmap Testing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Natalie Williams</a:t>
            </a:r>
          </a:p>
          <a:p>
            <a:r>
              <a:rPr lang="en-US" dirty="0" smtClean="0"/>
              <a:t>Brandon </a:t>
            </a:r>
            <a:r>
              <a:rPr lang="en-US" dirty="0" smtClean="0"/>
              <a:t>Klein</a:t>
            </a:r>
          </a:p>
          <a:p>
            <a:endParaRPr lang="en-US" dirty="0"/>
          </a:p>
          <a:p>
            <a:r>
              <a:rPr lang="en-US" dirty="0" smtClean="0"/>
              <a:t>October 31,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850232"/>
            <a:ext cx="3791712" cy="284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850232"/>
            <a:ext cx="3791712" cy="284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3838394"/>
            <a:ext cx="3791712" cy="28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3838394"/>
            <a:ext cx="3791712" cy="284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Estimation of SWI4, YHP1, YOX1, AND ZAP1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48" y="1487333"/>
            <a:ext cx="6612514" cy="4216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68" y="401053"/>
            <a:ext cx="10619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WT Network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appears to have more activation than repression of genes within the network.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461690"/>
              </p:ext>
            </p:extLst>
          </p:nvPr>
        </p:nvGraphicFramePr>
        <p:xfrm>
          <a:off x="1224643" y="721178"/>
          <a:ext cx="9906000" cy="544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5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513347"/>
            <a:ext cx="994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Production Rates and Threshold B Values for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82780"/>
              </p:ext>
            </p:extLst>
          </p:nvPr>
        </p:nvGraphicFramePr>
        <p:xfrm>
          <a:off x="3231278" y="1012360"/>
          <a:ext cx="5944806" cy="552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602"/>
                <a:gridCol w="1981602"/>
                <a:gridCol w="1981602"/>
              </a:tblGrid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production_rate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threshold_b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ABF1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0.057591382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0.057591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0.133860771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0.262124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0.290004958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4.516856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0.158179715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1.358124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1.529886194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0.764114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1.152815988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2.697564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GCN4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0.181216029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2.422825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GLN3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0.360109759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1.344126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2.344771437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-1.74514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HMO1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0.483290667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1.312883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MSN2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0.573852542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0.89613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1.006631277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1.243381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0.227818344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-3.39406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YHP1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0.151302376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0.312824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YOX1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0.785593453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2.981617</a:t>
                      </a:r>
                    </a:p>
                  </a:txBody>
                  <a:tcPr marL="9525" marR="9525" marT="9525" marB="0" anchor="b"/>
                </a:tc>
              </a:tr>
              <a:tr h="32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0.12653347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0.126533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06" y="304799"/>
            <a:ext cx="10515600" cy="10001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dCIN5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Testing 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642" y="1304909"/>
            <a:ext cx="10515600" cy="47576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of: 2016 Oct. 26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642" y="2231804"/>
            <a:ext cx="240631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Composed of the following genes: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ACE2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CIN5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GCR2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GLN3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HAP4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MGA2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MSN2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PDR1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RDS3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SFP1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STB5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SWI5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YHP1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YOX1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ZAP1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dCIN5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" b="1011"/>
          <a:stretch>
            <a:fillRect/>
          </a:stretch>
        </p:blipFill>
        <p:spPr>
          <a:xfrm>
            <a:off x="2862638" y="2049496"/>
            <a:ext cx="7386962" cy="4582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59869" y="1327266"/>
            <a:ext cx="2085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dCIN5 Information:</a:t>
            </a:r>
          </a:p>
          <a:p>
            <a:r>
              <a:rPr lang="en-US" b="1" dirty="0" smtClean="0"/>
              <a:t>15</a:t>
            </a:r>
            <a:r>
              <a:rPr lang="en-US" dirty="0" smtClean="0"/>
              <a:t> Nodes (Genes)</a:t>
            </a:r>
          </a:p>
          <a:p>
            <a:r>
              <a:rPr lang="en-US" b="1" dirty="0" smtClean="0"/>
              <a:t>20</a:t>
            </a:r>
            <a:r>
              <a:rPr lang="en-US" dirty="0" smtClean="0"/>
              <a:t>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Outputs – dCIN5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54589"/>
              </p:ext>
            </p:extLst>
          </p:nvPr>
        </p:nvGraphicFramePr>
        <p:xfrm>
          <a:off x="2032000" y="1690688"/>
          <a:ext cx="8128000" cy="432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72072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</a:tr>
              <a:tr h="7207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Penalty Term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1.9396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07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0.7200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07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minLSE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0.4883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07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LSE:minLSE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1.4745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207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Iteration count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32595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8" y="786061"/>
            <a:ext cx="3791712" cy="284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36" y="786061"/>
            <a:ext cx="3785939" cy="2839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8" y="3753852"/>
            <a:ext cx="3791712" cy="28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36" y="3753852"/>
            <a:ext cx="3791711" cy="284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Estimation of ACE2, CIN5, GCR2 AND GLN3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5" y="802106"/>
            <a:ext cx="3791712" cy="284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69" y="802106"/>
            <a:ext cx="3791712" cy="284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5" y="3834063"/>
            <a:ext cx="3791712" cy="28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69" y="3834061"/>
            <a:ext cx="3791712" cy="284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Estimation of HAP4, MGA2, MSN2, AND PDR1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866274"/>
            <a:ext cx="3791712" cy="284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866274"/>
            <a:ext cx="3791712" cy="284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3898231"/>
            <a:ext cx="3791712" cy="28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3898231"/>
            <a:ext cx="3791712" cy="284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Estimation of RDS3, SFP1, STB5, AND SWI5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5" y="885945"/>
            <a:ext cx="3791712" cy="284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1" y="885945"/>
            <a:ext cx="3791712" cy="284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84" y="3838394"/>
            <a:ext cx="3791712" cy="284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Estimation of YHP1, YOX1 AND ZAP1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28" y="585216"/>
            <a:ext cx="11225418" cy="724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Last week, we tested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with our 5 database-generated Networks.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33384"/>
            <a:ext cx="9720073" cy="48759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1) Input sheets were made for five database-derived networks (</a:t>
            </a:r>
            <a:r>
              <a:rPr lang="en-US" sz="3200" dirty="0" err="1" smtClean="0"/>
              <a:t>wt</a:t>
            </a:r>
            <a:r>
              <a:rPr lang="en-US" sz="3200" dirty="0" smtClean="0"/>
              <a:t>, dCIN5, dGLN3, dHAP4, dZAP1).</a:t>
            </a:r>
          </a:p>
          <a:p>
            <a:r>
              <a:rPr lang="en-US" sz="3200" dirty="0" smtClean="0"/>
              <a:t>2) Model runs were performed for each network.</a:t>
            </a:r>
          </a:p>
          <a:p>
            <a:r>
              <a:rPr lang="en-US" sz="3200" dirty="0" smtClean="0"/>
              <a:t>3) </a:t>
            </a:r>
            <a:r>
              <a:rPr lang="en-US" sz="3200" dirty="0"/>
              <a:t>P</a:t>
            </a:r>
            <a:r>
              <a:rPr lang="en-US" sz="3200" dirty="0" smtClean="0"/>
              <a:t>reliminary results from the runs are presented here. </a:t>
            </a:r>
          </a:p>
          <a:p>
            <a:r>
              <a:rPr lang="en-US" sz="3200" dirty="0" smtClean="0"/>
              <a:t>4) We will work towards developing an in depth analysis of these results in the coming weeks.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42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68" y="401053"/>
            <a:ext cx="10619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dCIN5 Network from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GRNSight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appears to have an equal distribution of high activation and repression.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53" y="1511830"/>
            <a:ext cx="7872703" cy="47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651549"/>
              </p:ext>
            </p:extLst>
          </p:nvPr>
        </p:nvGraphicFramePr>
        <p:xfrm>
          <a:off x="1088571" y="1099456"/>
          <a:ext cx="10559143" cy="508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513347"/>
            <a:ext cx="1033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Production Rates and Threshold B Values for dCIN5 Network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03400"/>
              </p:ext>
            </p:extLst>
          </p:nvPr>
        </p:nvGraphicFramePr>
        <p:xfrm>
          <a:off x="3380698" y="1143007"/>
          <a:ext cx="5763301" cy="5276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964"/>
                <a:gridCol w="1851964"/>
                <a:gridCol w="205937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production_rate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threshold_b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0.239035969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1.140363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1.937039256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-1.59358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GCR2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0.238368923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0.238369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GLN3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0.333099398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0.373651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1.021627291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3.900532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MGA2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0.271687006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-0.02688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MSN2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2.507572912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-1.78041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PDR1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0.717322746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-0.42142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RDS3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0.220922587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0.567369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SFP1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1.169085767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2.315616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STB5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0.321901481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0.857352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1.386398987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-1.10279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YHP1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0.858036572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-1.26956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YOX1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1.494446257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-0.97951</a:t>
                      </a:r>
                    </a:p>
                  </a:txBody>
                  <a:tcPr marL="9525" marR="9525" marT="9525" marB="0" anchor="b"/>
                </a:tc>
              </a:tr>
              <a:tr h="332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0.142220917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0.142221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5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71" y="-6054"/>
            <a:ext cx="10515600" cy="12098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dGLN3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esting 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55" y="1295456"/>
            <a:ext cx="2897250" cy="50126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of: 2016 Oct. 30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255" y="2481193"/>
            <a:ext cx="264306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composed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CIN5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CYC8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GCR2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GLN3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HAP4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HMO1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MSN2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MSN4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SFP1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SWI4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SWI5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TEC1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YHP1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YOX1 </a:t>
            </a:r>
            <a:endParaRPr lang="en-US" sz="1500" b="1" dirty="0">
              <a:latin typeface="Arial"/>
              <a:cs typeface="Arial"/>
            </a:endParaRPr>
          </a:p>
        </p:txBody>
      </p:sp>
      <p:pic>
        <p:nvPicPr>
          <p:cNvPr id="7" name="Content Placeholder 1" descr="dGLN3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2986320" y="2430247"/>
            <a:ext cx="6879575" cy="4267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3368" y="1295456"/>
            <a:ext cx="2566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dGLN3 Information:</a:t>
            </a:r>
          </a:p>
          <a:p>
            <a:r>
              <a:rPr lang="en-US" b="1" dirty="0" smtClean="0"/>
              <a:t>14</a:t>
            </a:r>
            <a:r>
              <a:rPr lang="en-US" dirty="0" smtClean="0"/>
              <a:t> Nodes (Genes)</a:t>
            </a:r>
          </a:p>
          <a:p>
            <a:r>
              <a:rPr lang="en-US" b="1" dirty="0" smtClean="0"/>
              <a:t>35</a:t>
            </a:r>
            <a:r>
              <a:rPr lang="en-US" dirty="0" smtClean="0"/>
              <a:t>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Outputs – dGLN3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21263"/>
              </p:ext>
            </p:extLst>
          </p:nvPr>
        </p:nvGraphicFramePr>
        <p:xfrm>
          <a:off x="1097384" y="2451389"/>
          <a:ext cx="9990394" cy="3646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197"/>
                <a:gridCol w="4995197"/>
              </a:tblGrid>
              <a:tr h="607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Parameter</a:t>
                      </a:r>
                    </a:p>
                  </a:txBody>
                  <a:tcPr marL="20814" marR="20814" marT="208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Value</a:t>
                      </a:r>
                    </a:p>
                  </a:txBody>
                  <a:tcPr marL="20814" marR="20814" marT="20814" marB="0" anchor="ctr"/>
                </a:tc>
              </a:tr>
              <a:tr h="607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LSE</a:t>
                      </a:r>
                    </a:p>
                  </a:txBody>
                  <a:tcPr marL="20814" marR="20814" marT="208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0.6994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0814" marR="20814" marT="20814" marB="0" anchor="ctr"/>
                </a:tc>
              </a:tr>
              <a:tr h="607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Penalty</a:t>
                      </a:r>
                    </a:p>
                  </a:txBody>
                  <a:tcPr marL="20814" marR="20814" marT="208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1.7895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0814" marR="20814" marT="20814" marB="0" anchor="ctr"/>
                </a:tc>
              </a:tr>
              <a:tr h="607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min LSE</a:t>
                      </a:r>
                    </a:p>
                  </a:txBody>
                  <a:tcPr marL="20814" marR="20814" marT="208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0.5379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0814" marR="20814" marT="20814" marB="0" anchor="ctr"/>
                </a:tc>
              </a:tr>
              <a:tr h="607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Iteration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count</a:t>
                      </a:r>
                    </a:p>
                  </a:txBody>
                  <a:tcPr marL="20814" marR="20814" marT="208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78,124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0814" marR="20814" marT="20814" marB="0" anchor="ctr"/>
                </a:tc>
              </a:tr>
              <a:tr h="6077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LSE/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minLSE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ratio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0814" marR="20814" marT="2081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1.300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20814" marR="20814" marT="2081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0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CIN5, CYC8, GCR2, and GLN3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IN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79" y="845820"/>
            <a:ext cx="3779520" cy="2834640"/>
          </a:xfrm>
          <a:prstGeom prst="rect">
            <a:avLst/>
          </a:prstGeom>
        </p:spPr>
      </p:pic>
      <p:pic>
        <p:nvPicPr>
          <p:cNvPr id="9" name="Picture 8" descr="GC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43" y="3790133"/>
            <a:ext cx="3779520" cy="2834640"/>
          </a:xfrm>
          <a:prstGeom prst="rect">
            <a:avLst/>
          </a:prstGeom>
        </p:spPr>
      </p:pic>
      <p:pic>
        <p:nvPicPr>
          <p:cNvPr id="10" name="Picture 9" descr="CYC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84" y="837971"/>
            <a:ext cx="3779520" cy="2834640"/>
          </a:xfrm>
          <a:prstGeom prst="rect">
            <a:avLst/>
          </a:prstGeom>
        </p:spPr>
      </p:pic>
      <p:pic>
        <p:nvPicPr>
          <p:cNvPr id="11" name="Picture 10" descr="GLN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41" y="3792773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HAP4, HMO1, MSN2, and MSN4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HA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52" y="895866"/>
            <a:ext cx="3779520" cy="2834640"/>
          </a:xfrm>
          <a:prstGeom prst="rect">
            <a:avLst/>
          </a:prstGeom>
        </p:spPr>
      </p:pic>
      <p:pic>
        <p:nvPicPr>
          <p:cNvPr id="9" name="Picture 8" descr="HM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24" y="3871007"/>
            <a:ext cx="3779520" cy="2834640"/>
          </a:xfrm>
          <a:prstGeom prst="rect">
            <a:avLst/>
          </a:prstGeom>
        </p:spPr>
      </p:pic>
      <p:pic>
        <p:nvPicPr>
          <p:cNvPr id="10" name="Picture 9" descr="MS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36" y="898314"/>
            <a:ext cx="3779520" cy="2834640"/>
          </a:xfrm>
          <a:prstGeom prst="rect">
            <a:avLst/>
          </a:prstGeom>
        </p:spPr>
      </p:pic>
      <p:pic>
        <p:nvPicPr>
          <p:cNvPr id="11" name="Picture 10" descr="MSN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36" y="3867055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SFP1, SWI4, and SWI5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F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57" y="2277092"/>
            <a:ext cx="3779520" cy="2834640"/>
          </a:xfrm>
          <a:prstGeom prst="rect">
            <a:avLst/>
          </a:prstGeom>
        </p:spPr>
      </p:pic>
      <p:pic>
        <p:nvPicPr>
          <p:cNvPr id="9" name="Picture 8" descr="SWI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57" y="787121"/>
            <a:ext cx="3779520" cy="2834640"/>
          </a:xfrm>
          <a:prstGeom prst="rect">
            <a:avLst/>
          </a:prstGeom>
        </p:spPr>
      </p:pic>
      <p:pic>
        <p:nvPicPr>
          <p:cNvPr id="10" name="Picture 9" descr="SWI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71" y="3799272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211179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TEC1, YHP1, and YOX1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7" y="2337052"/>
            <a:ext cx="3779520" cy="2834640"/>
          </a:xfrm>
          <a:prstGeom prst="rect">
            <a:avLst/>
          </a:prstGeom>
        </p:spPr>
      </p:pic>
      <p:pic>
        <p:nvPicPr>
          <p:cNvPr id="8" name="Picture 7" descr="YH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84" y="843139"/>
            <a:ext cx="3779519" cy="2834640"/>
          </a:xfrm>
          <a:prstGeom prst="rect">
            <a:avLst/>
          </a:prstGeom>
        </p:spPr>
      </p:pic>
      <p:pic>
        <p:nvPicPr>
          <p:cNvPr id="9" name="Picture 8" descr="YOX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80" y="3830967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-genes_35-edges_degree-distribution_20161030_23.28.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97" y="0"/>
            <a:ext cx="6875063" cy="68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21" y="37870"/>
            <a:ext cx="11085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Unweighted visualization of the 5 database-generated GRNs via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GRNSight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dCIN5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" b="1011"/>
          <a:stretch>
            <a:fillRect/>
          </a:stretch>
        </p:blipFill>
        <p:spPr>
          <a:xfrm>
            <a:off x="3952760" y="1426224"/>
            <a:ext cx="4127468" cy="2560320"/>
          </a:xfrm>
          <a:prstGeom prst="rect">
            <a:avLst/>
          </a:prstGeom>
        </p:spPr>
      </p:pic>
      <p:pic>
        <p:nvPicPr>
          <p:cNvPr id="3" name="Content Placeholder 1" descr="wt Network 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b="1056"/>
          <a:stretch>
            <a:fillRect/>
          </a:stretch>
        </p:blipFill>
        <p:spPr>
          <a:xfrm>
            <a:off x="-158666" y="1426224"/>
            <a:ext cx="4127468" cy="2560320"/>
          </a:xfrm>
          <a:prstGeom prst="rect">
            <a:avLst/>
          </a:prstGeom>
        </p:spPr>
      </p:pic>
      <p:pic>
        <p:nvPicPr>
          <p:cNvPr id="5" name="Content Placeholder 1" descr="dGLN3 Network JPE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8096270" y="1426224"/>
            <a:ext cx="4127469" cy="2560320"/>
          </a:xfrm>
          <a:prstGeom prst="rect">
            <a:avLst/>
          </a:prstGeom>
        </p:spPr>
      </p:pic>
      <p:pic>
        <p:nvPicPr>
          <p:cNvPr id="6" name="Content Placeholder 6" descr="dHAP4 Network jpe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>
          <a:xfrm>
            <a:off x="6938346" y="4108060"/>
            <a:ext cx="4127468" cy="2560320"/>
          </a:xfrm>
          <a:prstGeom prst="rect">
            <a:avLst/>
          </a:prstGeom>
        </p:spPr>
      </p:pic>
      <p:pic>
        <p:nvPicPr>
          <p:cNvPr id="7" name="Content Placeholder 4" descr="dZAP1 Network JPE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>
            <a:fillRect/>
          </a:stretch>
        </p:blipFill>
        <p:spPr>
          <a:xfrm>
            <a:off x="1187115" y="4297680"/>
            <a:ext cx="4127469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095" y="1138989"/>
            <a:ext cx="316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Unweighted Network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8880" y="1142319"/>
            <a:ext cx="316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dCIN5 Unweighted Network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6348" y="1056892"/>
            <a:ext cx="316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dGLN3 Unweighted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4739" y="4085783"/>
            <a:ext cx="316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dHAP4 Unweighted 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1933" y="3923394"/>
            <a:ext cx="316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dZAP1 Unweighted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768" y="92155"/>
            <a:ext cx="1061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Unweighted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dGLN3 Network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1" descr="dGLN3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>
          <a:xfrm>
            <a:off x="1396174" y="752107"/>
            <a:ext cx="9843254" cy="61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768" y="92155"/>
            <a:ext cx="1061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dGLN3 Network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 descr="dGLN3 Network--Weight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060" b="1060"/>
          <a:stretch/>
        </p:blipFill>
        <p:spPr>
          <a:xfrm>
            <a:off x="1424509" y="765564"/>
            <a:ext cx="9336545" cy="60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7571"/>
              </p:ext>
            </p:extLst>
          </p:nvPr>
        </p:nvGraphicFramePr>
        <p:xfrm>
          <a:off x="2347883" y="854790"/>
          <a:ext cx="7719507" cy="600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169"/>
                <a:gridCol w="2573169"/>
                <a:gridCol w="2573169"/>
              </a:tblGrid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id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production_rate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threshold_b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CIN5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1.271003641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0.209399466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CYC8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0.160845844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0.950363449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GCR2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0.220370375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0.220370375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GLN3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0.28447758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1.482407766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HAP4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1.256925872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0.614245955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HMO1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0.182926186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0.870922377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MSN2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0.520156519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1.661419406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MSN4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1.320347752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-0.013479776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SFP1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1.19732936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-0.021415072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SWI4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0.287798399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0.76607819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SWI5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2.305777244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-2.553877634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TEC1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1.576533679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0.351001393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YHP1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0.53884153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1.108341513</a:t>
                      </a:r>
                    </a:p>
                  </a:txBody>
                  <a:tcPr marL="13082" marR="13082" marT="13082" marB="0" anchor="ctr"/>
                </a:tc>
              </a:tr>
              <a:tr h="400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YOX1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0.792511916</a:t>
                      </a:r>
                    </a:p>
                  </a:txBody>
                  <a:tcPr marL="13082" marR="13082" marT="13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1.692328334</a:t>
                      </a:r>
                    </a:p>
                  </a:txBody>
                  <a:tcPr marL="13082" marR="13082" marT="13082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895" y="195370"/>
            <a:ext cx="1093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Production Rates and Threshold B Values for the dGLN3 Network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50" y="144379"/>
            <a:ext cx="10992923" cy="10736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dHAP4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esting 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151" y="1143994"/>
            <a:ext cx="10515600" cy="49230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of: 2016 Oct. 30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43" y="2194132"/>
            <a:ext cx="29036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composed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ACE2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ASH1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CIN5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GCR2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GLN3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HAP4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HMO1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MSN2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SFP1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STB5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SWI4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SWI5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YHP1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YOX1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ZAP1 </a:t>
            </a:r>
            <a:endParaRPr lang="en-US" sz="1500" b="1" dirty="0">
              <a:latin typeface="Arial"/>
              <a:cs typeface="Arial"/>
            </a:endParaRPr>
          </a:p>
        </p:txBody>
      </p:sp>
      <p:pic>
        <p:nvPicPr>
          <p:cNvPr id="6" name="Content Placeholder 6" descr="dHAP4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>
          <a:xfrm>
            <a:off x="3085091" y="2167054"/>
            <a:ext cx="7369799" cy="4571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61751" y="45476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98418" y="1192122"/>
            <a:ext cx="304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dHAP4 Information:</a:t>
            </a:r>
          </a:p>
          <a:p>
            <a:r>
              <a:rPr lang="en-US" b="1" dirty="0" smtClean="0"/>
              <a:t>15</a:t>
            </a:r>
            <a:r>
              <a:rPr lang="en-US" dirty="0" smtClean="0"/>
              <a:t> Nodes (Genes)</a:t>
            </a:r>
          </a:p>
          <a:p>
            <a:r>
              <a:rPr lang="en-US" b="1" dirty="0" smtClean="0"/>
              <a:t>28</a:t>
            </a:r>
            <a:r>
              <a:rPr lang="en-US" dirty="0" smtClean="0"/>
              <a:t>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Outputs – dhap4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8647"/>
              </p:ext>
            </p:extLst>
          </p:nvPr>
        </p:nvGraphicFramePr>
        <p:xfrm>
          <a:off x="1711220" y="2296940"/>
          <a:ext cx="8756112" cy="378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056"/>
                <a:gridCol w="4378056"/>
              </a:tblGrid>
              <a:tr h="631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Parameter</a:t>
                      </a:r>
                    </a:p>
                  </a:txBody>
                  <a:tcPr marL="18242" marR="18242" marT="182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Value</a:t>
                      </a:r>
                    </a:p>
                  </a:txBody>
                  <a:tcPr marL="18242" marR="18242" marT="18242" marB="0" anchor="ctr"/>
                </a:tc>
              </a:tr>
              <a:tr h="631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LSE</a:t>
                      </a:r>
                    </a:p>
                  </a:txBody>
                  <a:tcPr marL="18242" marR="18242" marT="182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0.6919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8242" marR="18242" marT="18242" marB="0" anchor="ctr"/>
                </a:tc>
              </a:tr>
              <a:tr h="631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Penalty</a:t>
                      </a:r>
                    </a:p>
                  </a:txBody>
                  <a:tcPr marL="18242" marR="18242" marT="182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2.3443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8242" marR="18242" marT="18242" marB="0" anchor="ctr"/>
                </a:tc>
              </a:tr>
              <a:tr h="631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min LSE</a:t>
                      </a:r>
                    </a:p>
                  </a:txBody>
                  <a:tcPr marL="18242" marR="18242" marT="182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0.4851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8242" marR="18242" marT="18242" marB="0" anchor="ctr"/>
                </a:tc>
              </a:tr>
              <a:tr h="631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iteration count</a:t>
                      </a:r>
                    </a:p>
                  </a:txBody>
                  <a:tcPr marL="18242" marR="18242" marT="182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62139</a:t>
                      </a:r>
                    </a:p>
                  </a:txBody>
                  <a:tcPr marL="18242" marR="18242" marT="18242" marB="0" anchor="ctr"/>
                </a:tc>
              </a:tr>
              <a:tr h="6311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LSE/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minLSE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ratio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8242" marR="18242" marT="182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1.4263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8242" marR="18242" marT="182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7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ACE2, ASH1, CIN5, and GCR2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IN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23" y="3817947"/>
            <a:ext cx="3779520" cy="2834640"/>
          </a:xfrm>
          <a:prstGeom prst="rect">
            <a:avLst/>
          </a:prstGeom>
        </p:spPr>
      </p:pic>
      <p:pic>
        <p:nvPicPr>
          <p:cNvPr id="5" name="Picture 4" descr="AC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24" y="827236"/>
            <a:ext cx="3779520" cy="2834640"/>
          </a:xfrm>
          <a:prstGeom prst="rect">
            <a:avLst/>
          </a:prstGeom>
        </p:spPr>
      </p:pic>
      <p:pic>
        <p:nvPicPr>
          <p:cNvPr id="7" name="Picture 6" descr="ASH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86" y="825737"/>
            <a:ext cx="3779519" cy="2834640"/>
          </a:xfrm>
          <a:prstGeom prst="rect">
            <a:avLst/>
          </a:prstGeom>
        </p:spPr>
      </p:pic>
      <p:pic>
        <p:nvPicPr>
          <p:cNvPr id="8" name="Picture 7" descr="GCR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54" y="3805516"/>
            <a:ext cx="3779521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GLN3, HAP4, HMO1, and MSN2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L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32" y="804532"/>
            <a:ext cx="3779520" cy="2834640"/>
          </a:xfrm>
          <a:prstGeom prst="rect">
            <a:avLst/>
          </a:prstGeom>
        </p:spPr>
      </p:pic>
      <p:pic>
        <p:nvPicPr>
          <p:cNvPr id="5" name="Picture 4" descr="HM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13" y="3812291"/>
            <a:ext cx="3779519" cy="2834640"/>
          </a:xfrm>
          <a:prstGeom prst="rect">
            <a:avLst/>
          </a:prstGeom>
        </p:spPr>
      </p:pic>
      <p:pic>
        <p:nvPicPr>
          <p:cNvPr id="7" name="Picture 6" descr="HAP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68" y="810595"/>
            <a:ext cx="3779520" cy="2834640"/>
          </a:xfrm>
          <a:prstGeom prst="rect">
            <a:avLst/>
          </a:prstGeom>
        </p:spPr>
      </p:pic>
      <p:pic>
        <p:nvPicPr>
          <p:cNvPr id="8" name="Picture 7" descr="MSN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23" y="3807961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SFP1, STB5, SWI4, and SWI5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TB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46" y="781951"/>
            <a:ext cx="3779520" cy="2834640"/>
          </a:xfrm>
          <a:prstGeom prst="rect">
            <a:avLst/>
          </a:prstGeom>
        </p:spPr>
      </p:pic>
      <p:pic>
        <p:nvPicPr>
          <p:cNvPr id="5" name="Picture 4" descr="SWI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28" y="3836620"/>
            <a:ext cx="3779520" cy="2834640"/>
          </a:xfrm>
          <a:prstGeom prst="rect">
            <a:avLst/>
          </a:prstGeom>
        </p:spPr>
      </p:pic>
      <p:pic>
        <p:nvPicPr>
          <p:cNvPr id="7" name="Picture 6" descr="SWI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37" y="3836620"/>
            <a:ext cx="3779520" cy="2834640"/>
          </a:xfrm>
          <a:prstGeom prst="rect">
            <a:avLst/>
          </a:prstGeom>
        </p:spPr>
      </p:pic>
      <p:pic>
        <p:nvPicPr>
          <p:cNvPr id="8" name="Picture 7" descr="SFP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91" y="787116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YHP1, YOX1, and ZAP1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ZA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27" y="2342703"/>
            <a:ext cx="3779520" cy="2834640"/>
          </a:xfrm>
          <a:prstGeom prst="rect">
            <a:avLst/>
          </a:prstGeom>
        </p:spPr>
      </p:pic>
      <p:pic>
        <p:nvPicPr>
          <p:cNvPr id="4" name="Picture 3" descr="YH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95" y="832555"/>
            <a:ext cx="3779520" cy="2834640"/>
          </a:xfrm>
          <a:prstGeom prst="rect">
            <a:avLst/>
          </a:prstGeom>
        </p:spPr>
      </p:pic>
      <p:pic>
        <p:nvPicPr>
          <p:cNvPr id="5" name="Picture 4" descr="YOX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7" y="3839066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-genes_28-edges_degree-distribution_20161030_23.32.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8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0"/>
            <a:ext cx="11871158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GRNSight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visualizations of the database-derived GRNs from all 5 strains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6" descr="dZAP1 Network--Weigh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254"/>
          <a:stretch>
            <a:fillRect/>
          </a:stretch>
        </p:blipFill>
        <p:spPr>
          <a:xfrm>
            <a:off x="6797789" y="4247949"/>
            <a:ext cx="4127468" cy="2560320"/>
          </a:xfrm>
          <a:prstGeom prst="rect">
            <a:avLst/>
          </a:prstGeom>
        </p:spPr>
      </p:pic>
      <p:pic>
        <p:nvPicPr>
          <p:cNvPr id="4" name="Content Placeholder 4" descr="dHAP4 Network--Weight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100" b="1100"/>
          <a:stretch/>
        </p:blipFill>
        <p:spPr>
          <a:xfrm>
            <a:off x="1111732" y="4297680"/>
            <a:ext cx="3923644" cy="2560320"/>
          </a:xfrm>
          <a:prstGeom prst="rect">
            <a:avLst/>
          </a:prstGeom>
        </p:spPr>
      </p:pic>
      <p:pic>
        <p:nvPicPr>
          <p:cNvPr id="5" name="Content Placeholder 6" descr="dGLN3 Network--Weight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060" b="1060"/>
          <a:stretch/>
        </p:blipFill>
        <p:spPr>
          <a:xfrm>
            <a:off x="8191237" y="1325563"/>
            <a:ext cx="3923643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4015545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97" y="1325563"/>
            <a:ext cx="4202140" cy="256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4505" y="1042737"/>
            <a:ext cx="308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dCIN5 Weighted Network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309" y="1042737"/>
            <a:ext cx="308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Weighted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40197" y="1041554"/>
            <a:ext cx="308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dGLN3 Weighted 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07772" y="3984043"/>
            <a:ext cx="308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dHAP4 Weighted Network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00155" y="3984043"/>
            <a:ext cx="308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dZAP1 Weighted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768" y="92155"/>
            <a:ext cx="1061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Unweighted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dHAP4 Network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 descr="dHAP4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>
          <a:xfrm>
            <a:off x="1083318" y="705762"/>
            <a:ext cx="9917966" cy="61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768" y="92155"/>
            <a:ext cx="1061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dHAP4 Network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dHAP4 Network--Weight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100" b="1100"/>
          <a:stretch/>
        </p:blipFill>
        <p:spPr>
          <a:xfrm>
            <a:off x="1252881" y="715530"/>
            <a:ext cx="9439521" cy="61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02741"/>
              </p:ext>
            </p:extLst>
          </p:nvPr>
        </p:nvGraphicFramePr>
        <p:xfrm>
          <a:off x="2485930" y="856832"/>
          <a:ext cx="7234575" cy="60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525"/>
                <a:gridCol w="2411525"/>
                <a:gridCol w="2411525"/>
              </a:tblGrid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id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production_rate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threshold_b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ACE2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0.163234325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0.600247905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ASH1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2.026770243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-1.788383776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CIN5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0.951135552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2.368983232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GCR2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0.235110128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0.235110128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GLN3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0.287841401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0.820555924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HAP4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1.672581844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0.726615646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HMO1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0.23866431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0.968024053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MSN2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0.882424058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4.748924118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SFP1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1.209396426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1.039919814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STB5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0.320388323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0.57712108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SWI4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0.241176223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0.326154591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SWI5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1.249745969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-0.591006185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YHP1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0.341078303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2.30425228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YOX1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0.864626626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2.095374344</a:t>
                      </a:r>
                    </a:p>
                  </a:txBody>
                  <a:tcPr marL="12968" marR="12968" marT="12968" marB="0" anchor="ctr"/>
                </a:tc>
              </a:tr>
              <a:tr h="375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ZAP1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0.129813716</a:t>
                      </a:r>
                    </a:p>
                  </a:txBody>
                  <a:tcPr marL="12968" marR="12968" marT="12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0.129813716</a:t>
                      </a:r>
                    </a:p>
                  </a:txBody>
                  <a:tcPr marL="12968" marR="12968" marT="12968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1895" y="195370"/>
            <a:ext cx="1093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Production Rates and Threshold B Values for the dHAP4 Network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34" y="0"/>
            <a:ext cx="11328066" cy="116355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dZAP1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Testing 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1" y="1163554"/>
            <a:ext cx="3066382" cy="47274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of: 2016 Oct. 30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47110"/>
            <a:ext cx="2903621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composed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/>
                <a:cs typeface="Arial"/>
              </a:rPr>
              <a:t>ABF1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ACE2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CIN5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CST6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GCN4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GCR2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GLN3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HAP4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HMO1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HSF1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MCM1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MGA2 </a:t>
            </a:r>
            <a:endParaRPr lang="en-US" sz="1600" b="1" dirty="0" smtClean="0"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MSN2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MSN4 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SWI4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ZAP1 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1751" y="45476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4" descr="dZAP1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>
            <a:fillRect/>
          </a:stretch>
        </p:blipFill>
        <p:spPr>
          <a:xfrm>
            <a:off x="2903621" y="2117559"/>
            <a:ext cx="7364167" cy="4568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9432" y="1159005"/>
            <a:ext cx="253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dZAP1 Information:</a:t>
            </a:r>
          </a:p>
          <a:p>
            <a:r>
              <a:rPr lang="en-US" b="1" dirty="0" smtClean="0"/>
              <a:t>16</a:t>
            </a:r>
            <a:r>
              <a:rPr lang="en-US" dirty="0" smtClean="0"/>
              <a:t> Nodes (Genes)</a:t>
            </a:r>
          </a:p>
          <a:p>
            <a:r>
              <a:rPr lang="en-US" b="1" dirty="0" smtClean="0"/>
              <a:t>27</a:t>
            </a:r>
            <a:r>
              <a:rPr lang="en-US" dirty="0" smtClean="0"/>
              <a:t>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Outputs – dZAP1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47881"/>
              </p:ext>
            </p:extLst>
          </p:nvPr>
        </p:nvGraphicFramePr>
        <p:xfrm>
          <a:off x="1199997" y="2691086"/>
          <a:ext cx="9386534" cy="342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267"/>
                <a:gridCol w="4693267"/>
              </a:tblGrid>
              <a:tr h="571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Parameter</a:t>
                      </a:r>
                    </a:p>
                  </a:txBody>
                  <a:tcPr marL="19555" marR="19555" marT="195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Value</a:t>
                      </a:r>
                    </a:p>
                  </a:txBody>
                  <a:tcPr marL="19555" marR="19555" marT="19555" marB="0" anchor="ctr"/>
                </a:tc>
              </a:tr>
              <a:tr h="571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LSE</a:t>
                      </a:r>
                    </a:p>
                  </a:txBody>
                  <a:tcPr marL="19555" marR="19555" marT="195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0.8602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555" marR="19555" marT="19555" marB="0" anchor="ctr"/>
                </a:tc>
              </a:tr>
              <a:tr h="571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Penalty</a:t>
                      </a:r>
                    </a:p>
                  </a:txBody>
                  <a:tcPr marL="19555" marR="19555" marT="195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1.8276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555" marR="19555" marT="19555" marB="0" anchor="ctr"/>
                </a:tc>
              </a:tr>
              <a:tr h="571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min LSE</a:t>
                      </a:r>
                    </a:p>
                  </a:txBody>
                  <a:tcPr marL="19555" marR="19555" marT="195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0.6156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555" marR="19555" marT="19555" marB="0" anchor="ctr"/>
                </a:tc>
              </a:tr>
              <a:tr h="571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iteration count</a:t>
                      </a:r>
                    </a:p>
                  </a:txBody>
                  <a:tcPr marL="19555" marR="19555" marT="195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76769</a:t>
                      </a:r>
                    </a:p>
                  </a:txBody>
                  <a:tcPr marL="19555" marR="19555" marT="19555" marB="0" anchor="ctr"/>
                </a:tc>
              </a:tr>
              <a:tr h="571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LSE/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minLSE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ratio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555" marR="19555" marT="195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1.3973</a:t>
                      </a:r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555" marR="19555" marT="195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6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ABF1, ACE2, CIN5, and CST6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B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89" y="847934"/>
            <a:ext cx="3779520" cy="2834640"/>
          </a:xfrm>
          <a:prstGeom prst="rect">
            <a:avLst/>
          </a:prstGeom>
        </p:spPr>
      </p:pic>
      <p:pic>
        <p:nvPicPr>
          <p:cNvPr id="5" name="Picture 4" descr="AC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41" y="847934"/>
            <a:ext cx="3779520" cy="2834640"/>
          </a:xfrm>
          <a:prstGeom prst="rect">
            <a:avLst/>
          </a:prstGeom>
        </p:spPr>
      </p:pic>
      <p:pic>
        <p:nvPicPr>
          <p:cNvPr id="7" name="Picture 6" descr="CIN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91" y="3836621"/>
            <a:ext cx="3779520" cy="2834640"/>
          </a:xfrm>
          <a:prstGeom prst="rect">
            <a:avLst/>
          </a:prstGeom>
        </p:spPr>
      </p:pic>
      <p:pic>
        <p:nvPicPr>
          <p:cNvPr id="8" name="Picture 7" descr="CST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6" y="3836620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GCN4, GCR2, GLN3, AND HAP4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C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64" y="867039"/>
            <a:ext cx="3779520" cy="2834640"/>
          </a:xfrm>
          <a:prstGeom prst="rect">
            <a:avLst/>
          </a:prstGeom>
        </p:spPr>
      </p:pic>
      <p:pic>
        <p:nvPicPr>
          <p:cNvPr id="5" name="Picture 4" descr="GL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7" y="3836185"/>
            <a:ext cx="3779520" cy="2834640"/>
          </a:xfrm>
          <a:prstGeom prst="rect">
            <a:avLst/>
          </a:prstGeom>
        </p:spPr>
      </p:pic>
      <p:pic>
        <p:nvPicPr>
          <p:cNvPr id="7" name="Picture 6" descr="GCN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51" y="853264"/>
            <a:ext cx="3779520" cy="2834640"/>
          </a:xfrm>
          <a:prstGeom prst="rect">
            <a:avLst/>
          </a:prstGeom>
        </p:spPr>
      </p:pic>
      <p:pic>
        <p:nvPicPr>
          <p:cNvPr id="8" name="Picture 7" descr="HAP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86" y="3830966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HMO1, HSF1, MCM1, and MGA2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S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04" y="835860"/>
            <a:ext cx="3779520" cy="2834640"/>
          </a:xfrm>
          <a:prstGeom prst="rect">
            <a:avLst/>
          </a:prstGeom>
        </p:spPr>
      </p:pic>
      <p:pic>
        <p:nvPicPr>
          <p:cNvPr id="5" name="Picture 4" descr="MC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28" y="3830966"/>
            <a:ext cx="3779520" cy="2834640"/>
          </a:xfrm>
          <a:prstGeom prst="rect">
            <a:avLst/>
          </a:prstGeom>
        </p:spPr>
      </p:pic>
      <p:pic>
        <p:nvPicPr>
          <p:cNvPr id="7" name="Picture 6" descr="HM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56" y="837973"/>
            <a:ext cx="3779520" cy="2834640"/>
          </a:xfrm>
          <a:prstGeom prst="rect">
            <a:avLst/>
          </a:prstGeom>
        </p:spPr>
      </p:pic>
      <p:pic>
        <p:nvPicPr>
          <p:cNvPr id="8" name="Picture 7" descr="MGA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04" y="3836194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GRNmap Output Estimation of MSN2, MSN4, SWI4, AND ZAP1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S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66" y="829694"/>
            <a:ext cx="3779520" cy="2834640"/>
          </a:xfrm>
          <a:prstGeom prst="rect">
            <a:avLst/>
          </a:prstGeom>
        </p:spPr>
      </p:pic>
      <p:pic>
        <p:nvPicPr>
          <p:cNvPr id="5" name="Picture 4" descr="MS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00" y="830528"/>
            <a:ext cx="3779520" cy="2834640"/>
          </a:xfrm>
          <a:prstGeom prst="rect">
            <a:avLst/>
          </a:prstGeom>
        </p:spPr>
      </p:pic>
      <p:pic>
        <p:nvPicPr>
          <p:cNvPr id="7" name="Picture 6" descr="SWI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9" y="3817947"/>
            <a:ext cx="3779520" cy="2834640"/>
          </a:xfrm>
          <a:prstGeom prst="rect">
            <a:avLst/>
          </a:prstGeom>
        </p:spPr>
      </p:pic>
      <p:pic>
        <p:nvPicPr>
          <p:cNvPr id="8" name="Picture 7" descr="ZAP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7" y="3817947"/>
            <a:ext cx="377952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-genes_27-edges_degree-distribution_20161030_23.33.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3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57" y="128337"/>
            <a:ext cx="10515600" cy="97554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Testing 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757" y="1103884"/>
            <a:ext cx="3650401" cy="3719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of: 2016 Oct. 30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73" y="2079431"/>
            <a:ext cx="24464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composed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genes: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ABF1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ACE2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AFT2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ASF1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ASH1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CIN5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GCN4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GLN3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HAP4</a:t>
            </a: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HMO1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MSN2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SFP1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SWI4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YHP1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YOX1</a:t>
            </a:r>
          </a:p>
          <a:p>
            <a:pPr algn="ct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ZAP1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1" descr="wt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b="1056"/>
          <a:stretch>
            <a:fillRect/>
          </a:stretch>
        </p:blipFill>
        <p:spPr>
          <a:xfrm>
            <a:off x="2970688" y="2059138"/>
            <a:ext cx="7348579" cy="4558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5454" y="1156101"/>
            <a:ext cx="250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 Information:</a:t>
            </a:r>
          </a:p>
          <a:p>
            <a:r>
              <a:rPr lang="en-US" b="1" dirty="0" smtClean="0"/>
              <a:t>16</a:t>
            </a:r>
            <a:r>
              <a:rPr lang="en-US" dirty="0" smtClean="0"/>
              <a:t> Nodes (Genes)</a:t>
            </a:r>
          </a:p>
          <a:p>
            <a:r>
              <a:rPr lang="en-US" b="1" dirty="0" smtClean="0"/>
              <a:t>36</a:t>
            </a:r>
            <a:r>
              <a:rPr lang="en-US" dirty="0" smtClean="0"/>
              <a:t>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768" y="92155"/>
            <a:ext cx="1061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Unweighted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dZAP1 Network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 descr="dZAP1 Network JP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>
            <a:fillRect/>
          </a:stretch>
        </p:blipFill>
        <p:spPr>
          <a:xfrm>
            <a:off x="1008606" y="682590"/>
            <a:ext cx="9955321" cy="61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768" y="92155"/>
            <a:ext cx="1061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dZAP1 Network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 descr="dZAP1 Network--Weigh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254"/>
          <a:stretch>
            <a:fillRect/>
          </a:stretch>
        </p:blipFill>
        <p:spPr>
          <a:xfrm>
            <a:off x="1128807" y="687370"/>
            <a:ext cx="9947614" cy="61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195370"/>
            <a:ext cx="1093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Production Rates and Threshold B Values for the dZAP1 Network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10405"/>
              </p:ext>
            </p:extLst>
          </p:nvPr>
        </p:nvGraphicFramePr>
        <p:xfrm>
          <a:off x="2636588" y="749356"/>
          <a:ext cx="6930942" cy="610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314"/>
                <a:gridCol w="2310314"/>
                <a:gridCol w="2310314"/>
              </a:tblGrid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id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production_rate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threshold_b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ABF1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0.05756589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0.05756589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ACE2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0.231454349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1.538999218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CIN5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1.915680925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-0.536934415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CST6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0.291666931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-0.023546341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GCN4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0.045606823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-0.942389874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GCR2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0.227795509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0.227795509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GLN3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1.357203575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-0.447653587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HAP4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1.704620101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0.170199964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HMO1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0.238992333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0.384936848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HSF1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0.107908965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0.095031078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MCM1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0.142935955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0.264279283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MGA2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0.307594235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-0.039708706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MSN2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1.353883241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-0.64778282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MSN4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1.405376368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1.717458691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SWI4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0.21276404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-2.744608001</a:t>
                      </a:r>
                    </a:p>
                  </a:txBody>
                  <a:tcPr marL="12424" marR="12424" marT="12424" marB="0" anchor="ctr"/>
                </a:tc>
              </a:tr>
              <a:tr h="359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ZAP1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0.130661697</a:t>
                      </a:r>
                    </a:p>
                  </a:txBody>
                  <a:tcPr marL="12424" marR="12424" marT="12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0.130661697</a:t>
                      </a:r>
                    </a:p>
                  </a:txBody>
                  <a:tcPr marL="12424" marR="12424" marT="124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1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Outputs - WT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82905"/>
              </p:ext>
            </p:extLst>
          </p:nvPr>
        </p:nvGraphicFramePr>
        <p:xfrm>
          <a:off x="1627656" y="1936548"/>
          <a:ext cx="9313060" cy="4303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530"/>
                <a:gridCol w="4656530"/>
              </a:tblGrid>
              <a:tr h="71730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7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Penalty Term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2.5923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7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0.8194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7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minLSE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0.5768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7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LSE:minLSE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1.4206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73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Iteration Count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109718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6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5" y="818147"/>
            <a:ext cx="3791712" cy="284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1" y="818147"/>
            <a:ext cx="3791712" cy="284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3" y="3796123"/>
            <a:ext cx="3791712" cy="28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1" y="3796123"/>
            <a:ext cx="3791712" cy="284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Estimation of ABF1, ACE2, AFT2, AND ASF1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5" y="818148"/>
            <a:ext cx="3791712" cy="284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90" y="818148"/>
            <a:ext cx="3791712" cy="284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5" y="3838394"/>
            <a:ext cx="3791712" cy="28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90" y="3838394"/>
            <a:ext cx="3791712" cy="284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Estimation of ASH1, CIN5, GCN4, AND GLN3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90" y="898358"/>
            <a:ext cx="3791712" cy="2843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2" y="898358"/>
            <a:ext cx="3791712" cy="284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90" y="3866147"/>
            <a:ext cx="3791712" cy="28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2" y="3866147"/>
            <a:ext cx="3791712" cy="284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4" y="192505"/>
            <a:ext cx="1100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Output Estimation of HAP4, HMO1, MSN2, AND SFP1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1077</Words>
  <Application>Microsoft Office PowerPoint</Application>
  <PresentationFormat>Widescreen</PresentationFormat>
  <Paragraphs>473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GRNmap Testing and Results</vt:lpstr>
      <vt:lpstr>Last week, we tested GRNmap with our 5 database-generated Networks.</vt:lpstr>
      <vt:lpstr>PowerPoint Presentation</vt:lpstr>
      <vt:lpstr>Weighted GRNSight visualizations of the database-derived GRNs from all 5 strains</vt:lpstr>
      <vt:lpstr>WT GRNmap Testing Results</vt:lpstr>
      <vt:lpstr>Parameter Outputs - WT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dCIN5 GRNmap Testing Results</vt:lpstr>
      <vt:lpstr>Parameter Outputs – dCIN5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dGLN3  GRNmap Testing Results</vt:lpstr>
      <vt:lpstr>Parameter Outputs – dGLN3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dHAP4 GRNmap Testing Results</vt:lpstr>
      <vt:lpstr>Parameter Outputs – dhap4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dZAP1 GRNmap Testing Results</vt:lpstr>
      <vt:lpstr>Parameter Outputs – dZAP1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LMU-ITS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GRNmaP Testing</dc:title>
  <dc:creator>Williams, Natalie</dc:creator>
  <cp:lastModifiedBy>Williams, Natalie</cp:lastModifiedBy>
  <cp:revision>42</cp:revision>
  <dcterms:created xsi:type="dcterms:W3CDTF">2016-10-30T23:21:05Z</dcterms:created>
  <dcterms:modified xsi:type="dcterms:W3CDTF">2016-11-02T20:56:48Z</dcterms:modified>
</cp:coreProperties>
</file>