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Default Extension="wmf" ContentType="image/x-wmf"/>
  <Override PartName="/docProps/custom.xml" ContentType="application/vnd.openxmlformats-officedocument.custom-properties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oleObject5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6" r:id="rId5"/>
    <p:sldId id="269" r:id="rId6"/>
    <p:sldId id="260" r:id="rId7"/>
    <p:sldId id="266" r:id="rId8"/>
    <p:sldId id="270" r:id="rId9"/>
    <p:sldId id="267" r:id="rId10"/>
    <p:sldId id="280" r:id="rId11"/>
    <p:sldId id="265" r:id="rId12"/>
    <p:sldId id="264" r:id="rId13"/>
    <p:sldId id="279" r:id="rId14"/>
    <p:sldId id="272" r:id="rId15"/>
    <p:sldId id="273" r:id="rId16"/>
    <p:sldId id="278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0777" autoAdjust="0"/>
  </p:normalViewPr>
  <p:slideViewPr>
    <p:cSldViewPr>
      <p:cViewPr varScale="1">
        <p:scale>
          <a:sx n="100" d="100"/>
          <a:sy n="100" d="100"/>
        </p:scale>
        <p:origin x="-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id%20Hoey\Desktop\CMBL%20Research\Projects%20Ongoing\Modeling%20of%20PC%20deflection\E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92943670502726"/>
          <c:y val="0.0473216800979059"/>
          <c:w val="0.744170704623462"/>
          <c:h val="0.833307766628772"/>
        </c:manualLayout>
      </c:layout>
      <c:barChart>
        <c:barDir val="col"/>
        <c:grouping val="clustered"/>
        <c:ser>
          <c:idx val="0"/>
          <c:order val="0"/>
          <c:tx>
            <c:strRef>
              <c:f>Sheet1!$D$8</c:f>
              <c:strCache>
                <c:ptCount val="1"/>
                <c:pt idx="0">
                  <c:v>Model</c:v>
                </c:pt>
              </c:strCache>
            </c:strRef>
          </c:tx>
          <c:cat>
            <c:strRef>
              <c:f>Sheet1!$D$8</c:f>
              <c:strCache>
                <c:ptCount val="1"/>
                <c:pt idx="0">
                  <c:v>Model</c:v>
                </c:pt>
              </c:strCache>
            </c:strRef>
          </c:cat>
          <c:val>
            <c:numRef>
              <c:f>Sheet1!$B$6</c:f>
              <c:numCache>
                <c:formatCode>0.00E+00</c:formatCode>
                <c:ptCount val="1"/>
                <c:pt idx="0">
                  <c:v>8.86250000000025E-33</c:v>
                </c:pt>
              </c:numCache>
            </c:numRef>
          </c:val>
        </c:ser>
        <c:ser>
          <c:idx val="3"/>
          <c:order val="1"/>
          <c:tx>
            <c:v>9 Pins (loose)</c:v>
          </c:tx>
          <c:val>
            <c:numRef>
              <c:f>Sheet1!$E$9</c:f>
              <c:numCache>
                <c:formatCode>0.00E+00</c:formatCode>
                <c:ptCount val="1"/>
                <c:pt idx="0">
                  <c:v>4.28170000000013E-31</c:v>
                </c:pt>
              </c:numCache>
            </c:numRef>
          </c:val>
        </c:ser>
        <c:ser>
          <c:idx val="1"/>
          <c:order val="2"/>
          <c:tx>
            <c:v>9 Pins (attached)</c:v>
          </c:tx>
          <c:val>
            <c:numRef>
              <c:f>Sheet1!$E$7</c:f>
              <c:numCache>
                <c:formatCode>0.00E+00</c:formatCode>
                <c:ptCount val="1"/>
                <c:pt idx="0">
                  <c:v>1.38280000000002E-29</c:v>
                </c:pt>
              </c:numCache>
            </c:numRef>
          </c:val>
        </c:ser>
        <c:ser>
          <c:idx val="2"/>
          <c:order val="3"/>
          <c:tx>
            <c:v>Hollow cyclinder</c:v>
          </c:tx>
          <c:val>
            <c:numRef>
              <c:f>Sheet1!$E$6</c:f>
              <c:numCache>
                <c:formatCode>0.00E+00</c:formatCode>
                <c:ptCount val="1"/>
                <c:pt idx="0">
                  <c:v>7.66000000000016E-29</c:v>
                </c:pt>
              </c:numCache>
            </c:numRef>
          </c:val>
        </c:ser>
        <c:axId val="451808744"/>
        <c:axId val="451816008"/>
      </c:barChart>
      <c:catAx>
        <c:axId val="45180874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Cross-Section</a:t>
                </a:r>
              </a:p>
            </c:rich>
          </c:tx>
          <c:layout>
            <c:manualLayout>
              <c:xMode val="edge"/>
              <c:yMode val="edge"/>
              <c:x val="0.466694092359077"/>
              <c:y val="0.9266862170088"/>
            </c:manualLayout>
          </c:layout>
        </c:title>
        <c:numFmt formatCode="0.00E+00" sourceLinked="1"/>
        <c:tickLblPos val="none"/>
        <c:crossAx val="451816008"/>
        <c:crosses val="autoZero"/>
        <c:auto val="1"/>
        <c:lblAlgn val="ctr"/>
        <c:lblOffset val="100"/>
      </c:catAx>
      <c:valAx>
        <c:axId val="451816008"/>
        <c:scaling>
          <c:logBase val="10.0"/>
          <c:orientation val="minMax"/>
          <c:max val="1.00000000000002E-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Second moment of area, I [m^4]</a:t>
                </a:r>
              </a:p>
            </c:rich>
          </c:tx>
          <c:layout>
            <c:manualLayout>
              <c:xMode val="edge"/>
              <c:yMode val="edge"/>
              <c:x val="0.00982510599636587"/>
              <c:y val="0.0759831271091116"/>
            </c:manualLayout>
          </c:layout>
        </c:title>
        <c:numFmt formatCode="General" sourceLinked="0"/>
        <c:minorTickMark val="in"/>
        <c:tickLblPos val="low"/>
        <c:crossAx val="45180874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6" Type="http://schemas.openxmlformats.org/officeDocument/2006/relationships/hyperlink" Target="http://en.wikipedia.org/wiki/Curvature" TargetMode="External"/><Relationship Id="rId4" Type="http://schemas.openxmlformats.org/officeDocument/2006/relationships/hyperlink" Target="http://en.wikipedia.org/wiki/Couple_(mechanics)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en.wikipedia.org/wiki/Force" TargetMode="External"/><Relationship Id="rId5" Type="http://schemas.openxmlformats.org/officeDocument/2006/relationships/hyperlink" Target="http://en.wikipedia.org/wiki/Rigid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Drag force,</a:t>
            </a:r>
            <a:r>
              <a:rPr lang="en-US" baseline="0" dirty="0" smtClean="0"/>
              <a:t> k=k(s)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this related to basal</a:t>
            </a:r>
            <a:r>
              <a:rPr lang="en-US" baseline="0" dirty="0" smtClean="0"/>
              <a:t> tilt. </a:t>
            </a:r>
          </a:p>
          <a:p>
            <a:r>
              <a:rPr lang="en-US" baseline="0" dirty="0" smtClean="0"/>
              <a:t>Doublet movement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Nodal, motile and non-motile</a:t>
            </a:r>
            <a:r>
              <a:rPr lang="en-US" baseline="0" dirty="0" smtClean="0"/>
              <a:t> cilia work in concert</a:t>
            </a:r>
          </a:p>
          <a:p>
            <a:r>
              <a:rPr lang="en-US" baseline="0" dirty="0" smtClean="0"/>
              <a:t>Exception, blood cells and intercalated cells of kidney 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PDGFR</a:t>
            </a:r>
            <a:r>
              <a:rPr lang="en-US" baseline="0" dirty="0" smtClean="0"/>
              <a:t> – cell survival, apoptosis, proliferation</a:t>
            </a:r>
          </a:p>
          <a:p>
            <a:r>
              <a:rPr lang="en-US" baseline="0" dirty="0" smtClean="0"/>
              <a:t>Tie – surface epithelium of the oviduct – blood vessel 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PDGFR</a:t>
            </a:r>
            <a:r>
              <a:rPr lang="en-US" baseline="0" dirty="0" smtClean="0"/>
              <a:t> – cell survival, apoptosis, proliferation</a:t>
            </a:r>
          </a:p>
          <a:p>
            <a:r>
              <a:rPr lang="en-US" baseline="0" dirty="0" smtClean="0"/>
              <a:t>Tie – surface epithelium of the oviduct – blood vessel formation</a:t>
            </a:r>
          </a:p>
          <a:p>
            <a:r>
              <a:rPr lang="en-US" baseline="0" dirty="0" smtClean="0"/>
              <a:t>Tyler Johnston (DIC image </a:t>
            </a:r>
            <a:r>
              <a:rPr lang="en-US" baseline="0" smtClean="0"/>
              <a:t>0.02Pa) Stiff vs Compliant,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Pixel</a:t>
            </a:r>
            <a:r>
              <a:rPr lang="en-US" baseline="0" dirty="0" smtClean="0"/>
              <a:t> size, to determine scale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Pixel</a:t>
            </a:r>
            <a:r>
              <a:rPr lang="en-US" baseline="0" dirty="0" smtClean="0"/>
              <a:t> size, to determine scale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Never yielded</a:t>
            </a:r>
            <a:r>
              <a:rPr lang="en-US" baseline="0" dirty="0" smtClean="0"/>
              <a:t> a closed form solution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Flexural rigidity</a:t>
            </a:r>
            <a:r>
              <a:rPr lang="en-US" dirty="0" smtClean="0"/>
              <a:t> is defined as the </a:t>
            </a:r>
            <a:r>
              <a:rPr lang="en-US" dirty="0" smtClean="0">
                <a:hlinkClick r:id="rId3" action="ppaction://hlinkfile" tooltip="Force"/>
              </a:rPr>
              <a:t>force</a:t>
            </a:r>
            <a:r>
              <a:rPr lang="en-US" dirty="0" smtClean="0"/>
              <a:t> </a:t>
            </a:r>
            <a:r>
              <a:rPr lang="en-US" dirty="0" smtClean="0">
                <a:hlinkClick r:id="rId4" action="ppaction://hlinkfile" tooltip="Couple (mechanics)"/>
              </a:rPr>
              <a:t>couple</a:t>
            </a:r>
            <a:r>
              <a:rPr lang="en-US" dirty="0" smtClean="0"/>
              <a:t> required to bend a </a:t>
            </a:r>
            <a:r>
              <a:rPr lang="en-US" dirty="0" smtClean="0">
                <a:hlinkClick r:id="rId5" action="ppaction://hlinkfile" tooltip="Rigid"/>
              </a:rPr>
              <a:t>rigid</a:t>
            </a:r>
            <a:r>
              <a:rPr lang="en-US" dirty="0" smtClean="0"/>
              <a:t> structure to a unit </a:t>
            </a:r>
            <a:r>
              <a:rPr lang="en-US" dirty="0" smtClean="0">
                <a:hlinkClick r:id="rId6" action="ppaction://hlinkfile" tooltip="Curvature"/>
              </a:rPr>
              <a:t>curvature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Coordinates obtained</a:t>
            </a:r>
            <a:r>
              <a:rPr lang="en-US" baseline="0" dirty="0" smtClean="0"/>
              <a:t> using a line integral along the length of the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1/13/10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5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.bin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7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6" Type="http://schemas.openxmlformats.org/officeDocument/2006/relationships/oleObject" Target="../embeddings/Microsoft_Equation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4" Type="http://schemas.openxmlformats.org/officeDocument/2006/relationships/image" Target="../media/image24.png"/><Relationship Id="rId5" Type="http://schemas.openxmlformats.org/officeDocument/2006/relationships/image" Target="../media/image5.png"/><Relationship Id="rId7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6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10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6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30.emf"/><Relationship Id="rId7" Type="http://schemas.openxmlformats.org/officeDocument/2006/relationships/oleObject" Target="../embeddings/oleObject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6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7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6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6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4" Type="http://schemas.openxmlformats.org/officeDocument/2006/relationships/image" Target="../media/image5.png"/><Relationship Id="rId1" Type="http://schemas.openxmlformats.org/officeDocument/2006/relationships/video" Target="file://localhost/Volumes/DAVID%20HOEY/David%20Hoey%20SPRBM/ciliabendingunderflowcontrastfast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5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5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7" Type="http://schemas.openxmlformats.org/officeDocument/2006/relationships/image" Target="../media/image13.png"/><Relationship Id="rId1" Type="http://schemas.openxmlformats.org/officeDocument/2006/relationships/video" Target="file://localhost/Volumes/DAVID%20HOEY/David%20Hoey%20SPRBM/zstack.avi" TargetMode="External"/><Relationship Id="rId2" Type="http://schemas.openxmlformats.org/officeDocument/2006/relationships/video" Target="file://localhost/Volumes/DAVID%20HOEY/David%20Hoey%20SPRBM/XYZ%20no%20flow%20one%20cilium_ProjMax001.avi" TargetMode="External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7" Type="http://schemas.openxmlformats.org/officeDocument/2006/relationships/image" Target="../media/image16.png"/><Relationship Id="rId1" Type="http://schemas.openxmlformats.org/officeDocument/2006/relationships/video" Target="file://localhost/Volumes/DAVID%20HOEY/David%20Hoey%20SPRBM/CiliaRes2.avi" TargetMode="External"/><Relationship Id="rId2" Type="http://schemas.openxmlformats.org/officeDocument/2006/relationships/video" Target="file://localhost/Volumes/DAVID%20HOEY/David%20Hoey%20SPRBM/CiliaRes.avi" TargetMode="External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4" Type="http://schemas.openxmlformats.org/officeDocument/2006/relationships/image" Target="../media/image5.png"/><Relationship Id="rId1" Type="http://schemas.openxmlformats.org/officeDocument/2006/relationships/video" Target="file://localhost/Volumes/DAVID%20HOEY/David%20Hoey%20SPRBM/PC%20Bend%20Flow%20no%20rotation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632445"/>
            <a:ext cx="8991600" cy="1754326"/>
          </a:xfrm>
        </p:spPr>
        <p:txBody>
          <a:bodyPr/>
          <a:lstStyle/>
          <a:p>
            <a:pPr algn="ctr"/>
            <a:r>
              <a:rPr lang="en-US" sz="3600" b="1" dirty="0" smtClean="0"/>
              <a:t>Determining the Mechanisms of Primary Cilia bending in response to Fluid Shear Stress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5089672"/>
            <a:ext cx="7924800" cy="92333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1800" dirty="0" smtClean="0">
                <a:ea typeface="ＭＳ Ｐゴシック" pitchFamily="-107" charset="-128"/>
                <a:cs typeface="ＭＳ Ｐゴシック" pitchFamily="-107" charset="-128"/>
              </a:rPr>
              <a:t>1, Columbia University		         2, Royal College of Surgeons in Ireland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ea typeface="ＭＳ Ｐゴシック" pitchFamily="-107" charset="-128"/>
                <a:cs typeface="ＭＳ Ｐゴシック" pitchFamily="-107" charset="-128"/>
              </a:rPr>
              <a:t>    Department of Biomedical Engineering          Department of Anatomy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ea typeface="ＭＳ Ｐゴシック" pitchFamily="-107" charset="-128"/>
                <a:cs typeface="ＭＳ Ｐゴシック" pitchFamily="-107" charset="-128"/>
              </a:rPr>
              <a:t>    Cell and Molecular Biomechanics Lab	</a:t>
            </a:r>
          </a:p>
        </p:txBody>
      </p:sp>
      <p:pic>
        <p:nvPicPr>
          <p:cNvPr id="6" name="Picture 10" descr="front_001.jpg"/>
          <p:cNvPicPr>
            <a:picLocks noChangeAspect="1"/>
          </p:cNvPicPr>
          <p:nvPr/>
        </p:nvPicPr>
        <p:blipFill>
          <a:blip r:embed="rId3" cstate="print"/>
          <a:srcRect r="4800"/>
          <a:stretch>
            <a:fillRect/>
          </a:stretch>
        </p:blipFill>
        <p:spPr bwMode="auto">
          <a:xfrm>
            <a:off x="838199" y="2895600"/>
            <a:ext cx="3360357" cy="2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7091" y="2895600"/>
            <a:ext cx="3383302" cy="2117872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1981200" y="2286000"/>
            <a:ext cx="518160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D.A.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Hoey</a:t>
            </a:r>
            <a:r>
              <a:rPr lang="en-US" sz="2400" b="1" u="sng" baseline="34000" dirty="0" smtClean="0">
                <a:ea typeface="ＭＳ Ｐゴシック" pitchFamily="-107" charset="-128"/>
                <a:cs typeface="ＭＳ Ｐゴシック" pitchFamily="-107" charset="-128"/>
              </a:rPr>
              <a:t>1,2</a:t>
            </a:r>
            <a:r>
              <a:rPr lang="en-US" sz="2400" b="1" dirty="0" smtClean="0">
                <a:ea typeface="ＭＳ Ｐゴシック" pitchFamily="-107" charset="-128"/>
                <a:cs typeface="ＭＳ Ｐゴシック" pitchFamily="-107" charset="-128"/>
              </a:rPr>
              <a:t>, J. Geraedts</a:t>
            </a:r>
            <a:r>
              <a:rPr lang="en-US" sz="2400" b="1" baseline="30000" dirty="0" smtClean="0"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2400" b="1" dirty="0" smtClean="0">
                <a:ea typeface="ＭＳ Ｐゴシック" pitchFamily="-107" charset="-128"/>
                <a:cs typeface="ＭＳ Ｐゴシック" pitchFamily="-107" charset="-128"/>
              </a:rPr>
              <a:t>, C.R. Jacobs</a:t>
            </a:r>
            <a:r>
              <a:rPr lang="en-US" sz="2400" b="1" baseline="30000" dirty="0" smtClean="0">
                <a:ea typeface="ＭＳ Ｐゴシック" pitchFamily="-107" charset="-128"/>
                <a:cs typeface="ＭＳ Ｐゴシック" pitchFamily="-107" charset="-128"/>
              </a:rPr>
              <a:t>1</a:t>
            </a:r>
            <a:endParaRPr kumimoji="0" lang="en-US" sz="2400" b="1" i="0" u="none" strike="noStrike" kern="1200" cap="none" spc="0" normalizeH="0" baseline="3000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971800"/>
            <a:ext cx="1011136" cy="76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2971800"/>
            <a:ext cx="651466" cy="794202"/>
          </a:xfrm>
          <a:prstGeom prst="rect">
            <a:avLst/>
          </a:prstGeom>
        </p:spPr>
      </p:pic>
      <p:sp>
        <p:nvSpPr>
          <p:cNvPr id="12" name="Subtitle 4"/>
          <p:cNvSpPr txBox="1">
            <a:spLocks/>
          </p:cNvSpPr>
          <p:nvPr/>
        </p:nvSpPr>
        <p:spPr>
          <a:xfrm>
            <a:off x="0" y="6488668"/>
            <a:ext cx="769620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Presented at the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28th Scientific Conference </a:t>
            </a: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 of the SPRBM (1/15/10)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ＭＳ Ｐゴシック" pitchFamily="-107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3D Imaging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Z-series projection through time under flow shear stress (XYZT)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Flow HBSS over culture dish using hand operated syringe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514600"/>
            <a:ext cx="71628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Z-series of interest into ImageJ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2000" noProof="0" dirty="0" smtClean="0"/>
              <a:t>Volume render 1.31 </a:t>
            </a:r>
            <a:r>
              <a:rPr lang="en-US" sz="2000" dirty="0" smtClean="0"/>
              <a:t>macro </a:t>
            </a:r>
            <a:r>
              <a:rPr lang="en-US" sz="2000" noProof="0" dirty="0" smtClean="0"/>
              <a:t>to determine plane of bending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86200"/>
            <a:ext cx="2895600" cy="254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581400"/>
            <a:ext cx="3976687" cy="304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743200" y="4800600"/>
            <a:ext cx="457200" cy="45720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0"/>
          </p:cNvCxnSpPr>
          <p:nvPr/>
        </p:nvCxnSpPr>
        <p:spPr>
          <a:xfrm rot="5400000" flipH="1" flipV="1">
            <a:off x="3733800" y="3200400"/>
            <a:ext cx="838200" cy="23622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</p:cNvCxnSpPr>
          <p:nvPr/>
        </p:nvCxnSpPr>
        <p:spPr>
          <a:xfrm rot="16200000" flipH="1">
            <a:off x="3619500" y="4610100"/>
            <a:ext cx="1066800" cy="23622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Modeling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Model assumptions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Cilium is a homogenous cantilevered cylindrical beam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Euler-Bernoulli Beam bending equation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endParaRPr lang="en-US" sz="16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1200" dirty="0" smtClean="0"/>
              <a:t>											                         </a:t>
            </a:r>
            <a:r>
              <a:rPr lang="en-US" sz="1200" dirty="0" smtClean="0">
                <a:solidFill>
                  <a:srgbClr val="000000"/>
                </a:solidFill>
              </a:rPr>
              <a:t> …………….. (1)</a:t>
            </a:r>
          </a:p>
          <a:p>
            <a:pPr lvl="1">
              <a:spcBef>
                <a:spcPts val="0"/>
              </a:spcBef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where, </a:t>
            </a:r>
            <a:r>
              <a:rPr lang="el-GR" sz="1600" dirty="0" smtClean="0">
                <a:solidFill>
                  <a:schemeClr val="tx1"/>
                </a:solidFill>
              </a:rPr>
              <a:t>θ</a:t>
            </a:r>
            <a:r>
              <a:rPr lang="en-US" sz="1600" dirty="0" smtClean="0">
                <a:solidFill>
                  <a:schemeClr val="tx1"/>
                </a:solidFill>
              </a:rPr>
              <a:t> is the angle of the slope of the bent </a:t>
            </a:r>
          </a:p>
          <a:p>
            <a:pPr lvl="1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    beam at any pt s along its length</a:t>
            </a:r>
          </a:p>
          <a:p>
            <a:pPr lvl="1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 , M is the bending moment</a:t>
            </a:r>
          </a:p>
          <a:p>
            <a:pPr lvl="1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     , EI is the flexural rigidity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Beam subjected to uniform load, </a:t>
            </a:r>
            <a:r>
              <a:rPr lang="en-US" dirty="0" err="1" smtClean="0">
                <a:solidFill>
                  <a:schemeClr val="tx1"/>
                </a:solidFill>
              </a:rPr>
              <a:t>q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lvl="3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sz="1200" dirty="0" smtClean="0">
                <a:solidFill>
                  <a:srgbClr val="000000"/>
                </a:solidFill>
              </a:rPr>
              <a:t> …………….. (2)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00200" y="3124200"/>
          <a:ext cx="915987" cy="592137"/>
        </p:xfrm>
        <a:graphic>
          <a:graphicData uri="http://schemas.openxmlformats.org/presentationml/2006/ole">
            <p:oleObj spid="_x0000_s1029" name="Equation" r:id="rId6" imgW="698400" imgH="393480" progId="Equation.3">
              <p:embed/>
            </p:oleObj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l="5310" t="12500" r="4414" b="15625"/>
          <a:stretch>
            <a:fillRect/>
          </a:stretch>
        </p:blipFill>
        <p:spPr bwMode="auto">
          <a:xfrm>
            <a:off x="4919870" y="3276600"/>
            <a:ext cx="422413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371600" y="5715000"/>
          <a:ext cx="1566863" cy="682625"/>
        </p:xfrm>
        <a:graphic>
          <a:graphicData uri="http://schemas.openxmlformats.org/presentationml/2006/ole">
            <p:oleObj spid="_x0000_s1031" name="Equation" r:id="rId8" imgW="1193760" imgH="52056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76800" y="5867400"/>
            <a:ext cx="13612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 smtClean="0"/>
              <a:t>(Holden, 1972)</a:t>
            </a:r>
            <a:endParaRPr lang="en-US" sz="1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Heavy Elastic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sz="1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Expand </a:t>
            </a:r>
            <a:r>
              <a:rPr lang="el-GR" dirty="0" smtClean="0">
                <a:solidFill>
                  <a:schemeClr val="tx1"/>
                </a:solidFill>
              </a:rPr>
              <a:t>θ</a:t>
            </a:r>
            <a:r>
              <a:rPr lang="en-US" dirty="0" smtClean="0">
                <a:solidFill>
                  <a:schemeClr val="tx1"/>
                </a:solidFill>
              </a:rPr>
              <a:t> as a Maclaurin series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Boundary conditions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Coordinates obtained using a line integral along the length of beam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981200"/>
            <a:ext cx="379260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47800" y="1905000"/>
          <a:ext cx="1566863" cy="682625"/>
        </p:xfrm>
        <a:graphic>
          <a:graphicData uri="http://schemas.openxmlformats.org/presentationml/2006/ole">
            <p:oleObj spid="_x0000_s28674" name="Equation" r:id="rId7" imgW="1193760" imgH="52056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9000" y="2133600"/>
            <a:ext cx="13612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 smtClean="0"/>
              <a:t>(Holden, 1972)</a:t>
            </a:r>
            <a:endParaRPr lang="en-US" sz="15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4343400"/>
            <a:ext cx="19046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 smtClean="0"/>
              <a:t>(Schwartz et al, 1997)</a:t>
            </a:r>
            <a:endParaRPr lang="en-US" sz="1500" b="1" i="1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371600" y="4191000"/>
          <a:ext cx="2127115" cy="609600"/>
        </p:xfrm>
        <a:graphic>
          <a:graphicData uri="http://schemas.openxmlformats.org/presentationml/2006/ole">
            <p:oleObj spid="_x0000_s28676" r:id="rId8" imgW="1562100" imgH="444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Heavy Elastic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Numerical Solution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Non-dimensional,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sz="1000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Coordinates</a:t>
            </a: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Additions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Load a function of cilium length, k=k(s)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Perpendicular correction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orrectio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1410" y="2057400"/>
            <a:ext cx="36725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1600200" y="2514600"/>
          <a:ext cx="1694330" cy="609600"/>
        </p:xfrm>
        <a:graphic>
          <a:graphicData uri="http://schemas.openxmlformats.org/presentationml/2006/ole">
            <p:oleObj spid="_x0000_s38914" r:id="rId7" imgW="1028700" imgH="419100" progId="Equation.DSMT4">
              <p:embed/>
            </p:oleObj>
          </a:graphicData>
        </a:graphic>
      </p:graphicFrame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3200400" y="2057400"/>
          <a:ext cx="838200" cy="279400"/>
        </p:xfrm>
        <a:graphic>
          <a:graphicData uri="http://schemas.openxmlformats.org/presentationml/2006/ole">
            <p:oleObj spid="_x0000_s38915" r:id="rId8" imgW="545626" imgH="177646" progId="Equation.DSMT4">
              <p:embed/>
            </p:oleObj>
          </a:graphicData>
        </a:graphic>
      </p:graphicFrame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4191000" y="1881997"/>
          <a:ext cx="762000" cy="632603"/>
        </p:xfrm>
        <a:graphic>
          <a:graphicData uri="http://schemas.openxmlformats.org/presentationml/2006/ole">
            <p:oleObj spid="_x0000_s38916" r:id="rId9" imgW="508000" imgH="419100" progId="Equation.DSMT4">
              <p:embed/>
            </p:oleObj>
          </a:graphicData>
        </a:graphic>
      </p:graphicFrame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67" name="Object 19"/>
          <p:cNvGraphicFramePr>
            <a:graphicFrameLocks noChangeAspect="1"/>
          </p:cNvGraphicFramePr>
          <p:nvPr/>
        </p:nvGraphicFramePr>
        <p:xfrm>
          <a:off x="990600" y="3733800"/>
          <a:ext cx="4084320" cy="523631"/>
        </p:xfrm>
        <a:graphic>
          <a:graphicData uri="http://schemas.openxmlformats.org/presentationml/2006/ole">
            <p:oleObj spid="_x0000_s38918" r:id="rId10" imgW="2603500" imgH="3302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44130" y="2667000"/>
            <a:ext cx="13612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 smtClean="0"/>
              <a:t>(Holden, 1972)</a:t>
            </a:r>
            <a:endParaRPr lang="en-US" sz="1500" b="1" i="1" dirty="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Determining EI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Fitting model to bending profile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E.g. Image taken from </a:t>
            </a:r>
            <a:r>
              <a:rPr lang="en-US" dirty="0" smtClean="0">
                <a:solidFill>
                  <a:prstClr val="black"/>
                </a:solidFill>
              </a:rPr>
              <a:t>Schwartz et al, 1997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Assume a value for k, where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Fit reference points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Update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l="24177" t="11800" r="24171" b="22183"/>
          <a:stretch>
            <a:fillRect/>
          </a:stretch>
        </p:blipFill>
        <p:spPr bwMode="auto">
          <a:xfrm>
            <a:off x="2971800" y="41910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 l="3221" t="6867" r="8213"/>
          <a:stretch>
            <a:fillRect/>
          </a:stretch>
        </p:blipFill>
        <p:spPr bwMode="auto">
          <a:xfrm>
            <a:off x="5943600" y="41910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4343400" y="2743200"/>
          <a:ext cx="783060" cy="573088"/>
        </p:xfrm>
        <a:graphic>
          <a:graphicData uri="http://schemas.openxmlformats.org/presentationml/2006/ole">
            <p:oleObj spid="_x0000_s30721" r:id="rId7" imgW="508000" imgH="419100" progId="Equation.DSMT4">
              <p:embed/>
            </p:oleObj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2400" y="4267200"/>
            <a:ext cx="28194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Model Output: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EI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=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1.06358e-023 [Nm^2].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Fit error: 0.00711261 [-].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(Schwartz et al, 1997)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EI   = 2.47e-023 [Nm^2].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3200400"/>
            <a:ext cx="13612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 smtClean="0"/>
              <a:t>(Holden, 1972)</a:t>
            </a:r>
            <a:endParaRPr lang="en-US" sz="1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Mechanism of Bending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371601"/>
            <a:ext cx="3962400" cy="2936128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8520" y="1524000"/>
            <a:ext cx="2209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2420" y="1524000"/>
            <a:ext cx="2209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260140" y="18694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26723" y="184848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21363" y="204660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90900" y="215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22963" y="240220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85803" y="271716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06963" y="25495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35563" y="280860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81003" y="287464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80640" y="1807028"/>
            <a:ext cx="1219200" cy="12409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33040" y="1970314"/>
            <a:ext cx="914400" cy="925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0" y="3276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 tightly bound</a:t>
            </a:r>
          </a:p>
          <a:p>
            <a:endParaRPr lang="en-US" dirty="0" smtClean="0"/>
          </a:p>
          <a:p>
            <a:r>
              <a:rPr lang="en-US" dirty="0" smtClean="0"/>
              <a:t>I = 7.66E-29 m^4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3276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 connected</a:t>
            </a:r>
          </a:p>
          <a:p>
            <a:endParaRPr lang="en-US" dirty="0" smtClean="0"/>
          </a:p>
          <a:p>
            <a:r>
              <a:rPr lang="en-US" dirty="0" smtClean="0"/>
              <a:t>I = 1.38E-29 m^4</a:t>
            </a:r>
            <a:endParaRPr lang="en-US" dirty="0"/>
          </a:p>
        </p:txBody>
      </p:sp>
      <p:graphicFrame>
        <p:nvGraphicFramePr>
          <p:cNvPr id="25" name="Chart 24"/>
          <p:cNvGraphicFramePr/>
          <p:nvPr/>
        </p:nvGraphicFramePr>
        <p:xfrm>
          <a:off x="4572000" y="41148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Box 1"/>
          <p:cNvSpPr txBox="1"/>
          <p:nvPr/>
        </p:nvSpPr>
        <p:spPr>
          <a:xfrm>
            <a:off x="6248400" y="4876800"/>
            <a:ext cx="6096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MT</a:t>
            </a:r>
          </a:p>
          <a:p>
            <a:pPr algn="ctr"/>
            <a:r>
              <a:rPr lang="en-US" sz="1100" b="1" dirty="0" smtClean="0"/>
              <a:t>ID</a:t>
            </a:r>
            <a:endParaRPr lang="en-US" sz="1100" b="1" dirty="0"/>
          </a:p>
        </p:txBody>
      </p:sp>
      <p:sp>
        <p:nvSpPr>
          <p:cNvPr id="27" name="TextBox 1"/>
          <p:cNvSpPr txBox="1"/>
          <p:nvPr/>
        </p:nvSpPr>
        <p:spPr>
          <a:xfrm>
            <a:off x="7243820" y="4876800"/>
            <a:ext cx="7620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MT</a:t>
            </a:r>
          </a:p>
          <a:p>
            <a:pPr algn="ctr"/>
            <a:r>
              <a:rPr lang="en-US" sz="1100" b="1" dirty="0" smtClean="0"/>
              <a:t>TB</a:t>
            </a:r>
            <a:endParaRPr lang="en-US" sz="1100" b="1" dirty="0"/>
          </a:p>
        </p:txBody>
      </p:sp>
      <p:sp>
        <p:nvSpPr>
          <p:cNvPr id="28" name="TextBox 1"/>
          <p:cNvSpPr txBox="1"/>
          <p:nvPr/>
        </p:nvSpPr>
        <p:spPr>
          <a:xfrm>
            <a:off x="6708230" y="4876800"/>
            <a:ext cx="71733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MT</a:t>
            </a:r>
          </a:p>
          <a:p>
            <a:pPr algn="ctr"/>
            <a:r>
              <a:rPr lang="en-US" sz="1100" b="1" dirty="0" smtClean="0"/>
              <a:t>Connect</a:t>
            </a:r>
            <a:endParaRPr lang="en-US" sz="1100" b="1" dirty="0"/>
          </a:p>
        </p:txBody>
      </p:sp>
      <p:sp>
        <p:nvSpPr>
          <p:cNvPr id="29" name="TextBox 1"/>
          <p:cNvSpPr txBox="1"/>
          <p:nvPr/>
        </p:nvSpPr>
        <p:spPr>
          <a:xfrm>
            <a:off x="5607270" y="4876800"/>
            <a:ext cx="7620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MT</a:t>
            </a:r>
          </a:p>
          <a:p>
            <a:pPr algn="ctr"/>
            <a:r>
              <a:rPr lang="en-US" b="1" dirty="0" smtClean="0"/>
              <a:t>Model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3590" y="1524000"/>
            <a:ext cx="2209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/>
          <p:cNvSpPr/>
          <p:nvPr/>
        </p:nvSpPr>
        <p:spPr>
          <a:xfrm>
            <a:off x="8125720" y="18694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470876" y="185324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765516" y="205136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856480" y="215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867116" y="240696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729956" y="272192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851116" y="255428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079716" y="281336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425156" y="287940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382640" y="3276600"/>
            <a:ext cx="193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 independent</a:t>
            </a:r>
          </a:p>
          <a:p>
            <a:endParaRPr lang="en-US" dirty="0" smtClean="0"/>
          </a:p>
          <a:p>
            <a:r>
              <a:rPr lang="en-US" dirty="0" smtClean="0"/>
              <a:t>I = 4.28E-031 m^4</a:t>
            </a:r>
            <a:endParaRPr lang="en-US" dirty="0"/>
          </a:p>
        </p:txBody>
      </p:sp>
      <p:cxnSp>
        <p:nvCxnSpPr>
          <p:cNvPr id="47" name="Straight Connector 46"/>
          <p:cNvCxnSpPr>
            <a:stCxn id="12" idx="7"/>
            <a:endCxn id="9" idx="3"/>
          </p:cNvCxnSpPr>
          <p:nvPr/>
        </p:nvCxnSpPr>
        <p:spPr>
          <a:xfrm rot="5400000" flipH="1" flipV="1">
            <a:off x="6110822" y="2009682"/>
            <a:ext cx="181796" cy="1614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6"/>
            <a:endCxn id="10" idx="2"/>
          </p:cNvCxnSpPr>
          <p:nvPr/>
        </p:nvCxnSpPr>
        <p:spPr>
          <a:xfrm flipV="1">
            <a:off x="6412540" y="1924684"/>
            <a:ext cx="214183" cy="209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0" idx="6"/>
          </p:cNvCxnSpPr>
          <p:nvPr/>
        </p:nvCxnSpPr>
        <p:spPr>
          <a:xfrm rot="16200000" flipV="1">
            <a:off x="6789283" y="1914524"/>
            <a:ext cx="144238" cy="164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3" idx="0"/>
            <a:endCxn id="11" idx="5"/>
          </p:cNvCxnSpPr>
          <p:nvPr/>
        </p:nvCxnSpPr>
        <p:spPr>
          <a:xfrm rot="16200000" flipV="1">
            <a:off x="6962545" y="2265586"/>
            <a:ext cx="225518" cy="47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4" idx="7"/>
            <a:endCxn id="13" idx="4"/>
          </p:cNvCxnSpPr>
          <p:nvPr/>
        </p:nvCxnSpPr>
        <p:spPr>
          <a:xfrm rot="5400000" flipH="1" flipV="1">
            <a:off x="6965085" y="2605404"/>
            <a:ext cx="184878" cy="832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7" idx="6"/>
            <a:endCxn id="14" idx="3"/>
          </p:cNvCxnSpPr>
          <p:nvPr/>
        </p:nvCxnSpPr>
        <p:spPr>
          <a:xfrm flipV="1">
            <a:off x="6733403" y="2847246"/>
            <a:ext cx="174718" cy="1035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5" idx="0"/>
            <a:endCxn id="12" idx="4"/>
          </p:cNvCxnSpPr>
          <p:nvPr/>
        </p:nvCxnSpPr>
        <p:spPr>
          <a:xfrm rot="16200000" flipV="1">
            <a:off x="5956070" y="2422430"/>
            <a:ext cx="238124" cy="160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15" idx="5"/>
          </p:cNvCxnSpPr>
          <p:nvPr/>
        </p:nvCxnSpPr>
        <p:spPr>
          <a:xfrm rot="16200000" flipV="1">
            <a:off x="6122826" y="2693825"/>
            <a:ext cx="139794" cy="1113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6" idx="5"/>
            <a:endCxn id="17" idx="2"/>
          </p:cNvCxnSpPr>
          <p:nvPr/>
        </p:nvCxnSpPr>
        <p:spPr>
          <a:xfrm rot="16200000" flipH="1">
            <a:off x="6467245" y="2837086"/>
            <a:ext cx="12158" cy="2153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447800" y="44196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 Model</a:t>
            </a:r>
          </a:p>
          <a:p>
            <a:endParaRPr lang="en-US" dirty="0" smtClean="0"/>
          </a:p>
          <a:p>
            <a:r>
              <a:rPr lang="en-US" dirty="0" smtClean="0"/>
              <a:t>EI = 1.06E-23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Nm^2</a:t>
            </a:r>
            <a:endParaRPr lang="en-US" dirty="0" smtClean="0"/>
          </a:p>
          <a:p>
            <a:r>
              <a:rPr lang="en-US" dirty="0" smtClean="0"/>
              <a:t>E = 1.2GPa,</a:t>
            </a:r>
            <a:r>
              <a:rPr lang="en-US" i="1" dirty="0" smtClean="0"/>
              <a:t> </a:t>
            </a:r>
            <a:r>
              <a:rPr lang="en-US" sz="1500" b="1" i="1" dirty="0" smtClean="0"/>
              <a:t>(</a:t>
            </a:r>
            <a:r>
              <a:rPr lang="en-US" sz="1500" b="1" i="1" dirty="0" err="1" smtClean="0"/>
              <a:t>Gittes</a:t>
            </a:r>
            <a:r>
              <a:rPr lang="en-US" sz="1500" b="1" i="1" dirty="0" smtClean="0"/>
              <a:t> et al, 1993)</a:t>
            </a:r>
            <a:endParaRPr lang="en-US" sz="1500" dirty="0" smtClean="0"/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smtClean="0"/>
              <a:t>= 8.86E-33 </a:t>
            </a:r>
            <a:r>
              <a:rPr lang="en-US" dirty="0" smtClean="0"/>
              <a:t>m^4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Techniques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3D imaging of primary cilia bending in response to flow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Model of primary cilia bending in response to flow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Microtubules act independently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Basal tilt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29559" t="14089" r="30341" b="28522"/>
          <a:stretch>
            <a:fillRect/>
          </a:stretch>
        </p:blipFill>
        <p:spPr bwMode="auto">
          <a:xfrm>
            <a:off x="1600200" y="5029200"/>
            <a:ext cx="1757238" cy="167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 l="29559" t="14433" r="30112" b="28179"/>
          <a:stretch>
            <a:fillRect/>
          </a:stretch>
        </p:blipFill>
        <p:spPr bwMode="auto">
          <a:xfrm>
            <a:off x="3505200" y="5029200"/>
            <a:ext cx="1766237" cy="167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953000"/>
            <a:ext cx="2438400" cy="18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b="18415"/>
          <a:stretch>
            <a:fillRect/>
          </a:stretch>
        </p:blipFill>
        <p:spPr bwMode="auto">
          <a:xfrm>
            <a:off x="6781800" y="914400"/>
            <a:ext cx="2177512" cy="383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57800" y="1116449"/>
            <a:ext cx="2590800" cy="707886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4724401"/>
            <a:ext cx="8763000" cy="20251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Acknowledgements: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/>
              <a:t>CMBL Lab members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en-US" sz="1600" dirty="0" smtClean="0"/>
              <a:t>Prof. Yoder (Univ. of Alabama) for generously donating the IMCD cells.</a:t>
            </a:r>
          </a:p>
          <a:p>
            <a:pPr>
              <a:spcBef>
                <a:spcPct val="20000"/>
              </a:spcBef>
            </a:pPr>
            <a:r>
              <a:rPr lang="en-US" sz="2000" b="1" dirty="0" smtClean="0"/>
              <a:t>Supported by:</a:t>
            </a:r>
          </a:p>
          <a:p>
            <a:pPr>
              <a:spcBef>
                <a:spcPct val="20000"/>
              </a:spcBef>
            </a:pPr>
            <a:r>
              <a:rPr lang="en-US" sz="1600" dirty="0" smtClean="0"/>
              <a:t>IRCSET-Marie Curie International Mobility Fellowship in Science, Engineering and Technology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NYSTEM: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New York Stem Cell Grant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436" y="21772"/>
            <a:ext cx="750061" cy="9144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2" y="21772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1294959"/>
            <a:ext cx="5181600" cy="26345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500" dirty="0" smtClean="0"/>
              <a:t>Christensen et al (2007); Traffic; 8:97-109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500" dirty="0" err="1" smtClean="0"/>
              <a:t>Gittes</a:t>
            </a:r>
            <a:r>
              <a:rPr lang="en-US" sz="1500" dirty="0" smtClean="0"/>
              <a:t> et al (1993); J Cell </a:t>
            </a:r>
            <a:r>
              <a:rPr lang="en-US" sz="1500" dirty="0" err="1" smtClean="0"/>
              <a:t>Biol</a:t>
            </a:r>
            <a:r>
              <a:rPr lang="en-US" sz="1500" dirty="0" smtClean="0"/>
              <a:t>; 120:923-934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500" dirty="0" smtClean="0"/>
              <a:t>Hagiwara et al (2008); Med Mol </a:t>
            </a:r>
            <a:r>
              <a:rPr lang="en-US" sz="1500" dirty="0" err="1" smtClean="0"/>
              <a:t>Morphol</a:t>
            </a:r>
            <a:r>
              <a:rPr lang="en-US" sz="1500" dirty="0" smtClean="0"/>
              <a:t>; 41:193-198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500" dirty="0" smtClean="0"/>
              <a:t>Holden (1972); </a:t>
            </a:r>
            <a:r>
              <a:rPr lang="en-US" sz="1500" dirty="0" err="1" smtClean="0"/>
              <a:t>Int</a:t>
            </a:r>
            <a:r>
              <a:rPr lang="en-US" sz="1500" dirty="0" smtClean="0"/>
              <a:t> J Solids Structures; 8:1051-1055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500" dirty="0" smtClean="0"/>
              <a:t>Malone et al (2007); PNAS; 104:13325-13330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500" dirty="0" err="1" smtClean="0"/>
              <a:t>Scwhartz</a:t>
            </a:r>
            <a:r>
              <a:rPr lang="en-US" sz="1500" dirty="0" smtClean="0"/>
              <a:t> et al (1997); Am J </a:t>
            </a:r>
            <a:r>
              <a:rPr lang="en-US" sz="1500" dirty="0" err="1" smtClean="0"/>
              <a:t>Physiol</a:t>
            </a:r>
            <a:r>
              <a:rPr lang="en-US" sz="1500" dirty="0" smtClean="0"/>
              <a:t>; 272:132-138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500" dirty="0" err="1" smtClean="0"/>
              <a:t>Temiyasathit</a:t>
            </a:r>
            <a:r>
              <a:rPr lang="en-US" sz="1500" dirty="0" smtClean="0"/>
              <a:t> et al (2010); NYAS: In Press.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mbl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59080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Motile Cilium (9+2)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Cells lining the trachea	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Nodal Cilium (</a:t>
            </a:r>
            <a:r>
              <a:rPr lang="en-US" dirty="0" err="1" smtClean="0">
                <a:solidFill>
                  <a:schemeClr val="tx1"/>
                </a:solidFill>
              </a:rPr>
              <a:t>blastocyst</a:t>
            </a:r>
            <a:r>
              <a:rPr lang="en-US" dirty="0" smtClean="0">
                <a:solidFill>
                  <a:schemeClr val="tx1"/>
                </a:solidFill>
              </a:rPr>
              <a:t>)	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Inner/Outer arm Dynein Motors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Radial Spokes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Nexin links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Non-Motile (9+0)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Found in almost all vertebrate cells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Mechanosensor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Chemosensor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Cilium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7614" y="3733800"/>
            <a:ext cx="4216386" cy="3124200"/>
          </a:xfrm>
          <a:prstGeom prst="rect">
            <a:avLst/>
          </a:prstGeom>
        </p:spPr>
      </p:pic>
      <p:pic>
        <p:nvPicPr>
          <p:cNvPr id="1026" name="Picture 2" descr="C:\Documents and Settings\David Hoey\Desktop\SPRBM\Wik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914400"/>
            <a:ext cx="3352800" cy="28614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50455" y="6547535"/>
            <a:ext cx="22062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500" b="1" i="1" dirty="0" smtClean="0"/>
              <a:t>(</a:t>
            </a:r>
            <a:r>
              <a:rPr lang="en-US" sz="1500" b="1" i="1" dirty="0" err="1" smtClean="0"/>
              <a:t>Temiyasathit</a:t>
            </a:r>
            <a:r>
              <a:rPr lang="en-US" sz="1500" b="1" i="1" dirty="0" smtClean="0"/>
              <a:t> et al,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Primary Cilium (9+0)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Chemo-sensor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ECM (</a:t>
            </a:r>
            <a:r>
              <a:rPr lang="en-US" dirty="0" err="1" smtClean="0">
                <a:solidFill>
                  <a:schemeClr val="tx1"/>
                </a:solidFill>
              </a:rPr>
              <a:t>integrins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RTK (PDGFR)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Hh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Smo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Wnt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Inversin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Ca2+ (</a:t>
            </a:r>
            <a:r>
              <a:rPr lang="en-US" dirty="0" err="1" smtClean="0">
                <a:solidFill>
                  <a:schemeClr val="tx1"/>
                </a:solidFill>
              </a:rPr>
              <a:t>TauT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Pathology (ciliopathies)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Developmental disorders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Cancer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Blindness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Obesity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600200"/>
            <a:ext cx="4419600" cy="469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10400" y="6534835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/>
              <a:t>(Christensen et al, 2007)</a:t>
            </a:r>
            <a:endParaRPr lang="en-US" sz="1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Primary Cilium (9+0)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42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Mechano-sensor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Kidney (PC1/2)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Cartilage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Pathology (ciliopathies)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Polycystic kidney disease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Reduced bone formation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iliabendingunderflowcontrastfast.avi">
            <a:hlinkClick r:id="" action="ppaction://media"/>
          </p:cNvPr>
          <p:cNvPicPr/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67200" y="15240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34835"/>
            <a:ext cx="464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/>
              <a:t>(Malone et al, 2007; </a:t>
            </a:r>
            <a:r>
              <a:rPr lang="en-US" sz="1500" b="1" i="1" dirty="0" err="1" smtClean="0"/>
              <a:t>Praetorius</a:t>
            </a:r>
            <a:r>
              <a:rPr lang="en-US" sz="1500" b="1" i="1" dirty="0" smtClean="0"/>
              <a:t> and Spring, 2001)</a:t>
            </a:r>
            <a:endParaRPr lang="en-US" sz="1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3D imaging of a primary cilium profile in response to fluid flow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Plane of bending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Bending profile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Model the response of a cilium in response to flow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Determine flexural rigidity (EI)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Investigate mechanism of bending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Imaging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971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IMCD cell line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SSTR3:eGFP tag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Cilia length (5um)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Leica TCS SP5 Confocal Laser Scanning Microscope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100x (1.46 NA) oil immersion 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95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486400"/>
            <a:ext cx="8534400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 rot="10800000">
            <a:off x="8083296" y="6248399"/>
            <a:ext cx="6035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91475" y="6048375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0    um    10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3D Imaging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Z-series projection (XYZ)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0.1um - step size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Line average (x4)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Pixel size 25.25nm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Determine cilium length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stack.avi">
            <a:hlinkClick r:id="" action="ppaction://media"/>
          </p:cNvPr>
          <p:cNvPicPr/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648200" y="1066800"/>
            <a:ext cx="3581400" cy="3581400"/>
          </a:xfrm>
          <a:prstGeom prst="rect">
            <a:avLst/>
          </a:prstGeom>
        </p:spPr>
      </p:pic>
      <p:pic>
        <p:nvPicPr>
          <p:cNvPr id="8" name="XYZ no flow one cilium_ProjMax001.avi">
            <a:hlinkClick r:id="" action="ppaction://media"/>
          </p:cNvPr>
          <p:cNvPicPr/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-3048000" y="4800600"/>
            <a:ext cx="10065928" cy="1828800"/>
          </a:xfrm>
          <a:prstGeom prst="rect">
            <a:avLst/>
          </a:prstGeom>
        </p:spPr>
      </p:pic>
      <p:pic>
        <p:nvPicPr>
          <p:cNvPr id="9" name="Picture 8" descr="XYZ no flow one cilium_ProjMax002Snapshot1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791074"/>
            <a:ext cx="1981199" cy="1840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3D Imaging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Z-series projection through time (XYZT)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Resonant scanner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ImageSurfer (NIH) used for volume rendering through time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iliaRes2.avi">
            <a:hlinkClick r:id="" action="ppaction://media"/>
          </p:cNvPr>
          <p:cNvPicPr/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842753" y="3048000"/>
            <a:ext cx="3779736" cy="3600965"/>
          </a:xfrm>
          <a:prstGeom prst="rect">
            <a:avLst/>
          </a:prstGeom>
        </p:spPr>
      </p:pic>
      <p:pic>
        <p:nvPicPr>
          <p:cNvPr id="8" name="CiliaRes.avi">
            <a:hlinkClick r:id="" action="ppaction://media"/>
          </p:cNvPr>
          <p:cNvPicPr/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62000" y="3048000"/>
            <a:ext cx="3779736" cy="36009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3D Imaging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Z-series projection through time under flow shear stress (XYZT)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Flow HBSS over culture dish using hand operated syringe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4889" y="19050"/>
            <a:ext cx="750061" cy="91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5225" y="19050"/>
            <a:ext cx="825350" cy="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C Bend Flow no rotation.avi">
            <a:hlinkClick r:id="" action="ppaction://media"/>
          </p:cNvPr>
          <p:cNvPicPr/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200" y="2590800"/>
            <a:ext cx="4183434" cy="398556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257800" y="2667000"/>
            <a:ext cx="3657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>
                <a:solidFill>
                  <a:prstClr val="black"/>
                </a:solidFill>
              </a:rPr>
              <a:t>3 frames/sec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>
                <a:solidFill>
                  <a:prstClr val="black"/>
                </a:solidFill>
              </a:rPr>
              <a:t>0.5um - step size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>
                <a:solidFill>
                  <a:prstClr val="black"/>
                </a:solidFill>
              </a:rPr>
              <a:t>Line average (x2)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1"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usiness design 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</TotalTime>
  <Words>1071</Words>
  <Application>Microsoft Macintosh PowerPoint</Application>
  <PresentationFormat>On-screen Show (4:3)</PresentationFormat>
  <Paragraphs>245</Paragraphs>
  <Slides>17</Slides>
  <Notes>11</Notes>
  <HiddenSlides>0</HiddenSlides>
  <MMClips>6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Business design slides</vt:lpstr>
      <vt:lpstr>Equation</vt:lpstr>
      <vt:lpstr>Equation.DSMT4</vt:lpstr>
      <vt:lpstr>Determining the Mechanisms of Primary Cilia bending in response to Fluid Shear Stress</vt:lpstr>
      <vt:lpstr>Slide 2</vt:lpstr>
      <vt:lpstr>Primary Cilium (9+0)</vt:lpstr>
      <vt:lpstr>Primary Cilium (9+0)</vt:lpstr>
      <vt:lpstr>Aims</vt:lpstr>
      <vt:lpstr>Imaging</vt:lpstr>
      <vt:lpstr>3D Imaging</vt:lpstr>
      <vt:lpstr>3D Imaging</vt:lpstr>
      <vt:lpstr>3D Imaging</vt:lpstr>
      <vt:lpstr>3D Imaging</vt:lpstr>
      <vt:lpstr>Modeling</vt:lpstr>
      <vt:lpstr>Heavy Elastic Model</vt:lpstr>
      <vt:lpstr>Heavy Elastic Model</vt:lpstr>
      <vt:lpstr>Determining EI</vt:lpstr>
      <vt:lpstr>Mechanism of Bending</vt:lpstr>
      <vt:lpstr>Conclusions</vt:lpstr>
      <vt:lpstr>Thank You 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David Hoey</dc:creator>
  <cp:lastModifiedBy>Christopher Jacobs</cp:lastModifiedBy>
  <cp:revision>204</cp:revision>
  <dcterms:created xsi:type="dcterms:W3CDTF">2010-01-13T08:12:21Z</dcterms:created>
  <dcterms:modified xsi:type="dcterms:W3CDTF">2010-01-13T09:52:01Z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TC103853781033</vt:lpwstr>
  </property>
</Properties>
</file>