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7"/>
  </p:notesMasterIdLst>
  <p:sldIdLst>
    <p:sldId id="261" r:id="rId3"/>
    <p:sldId id="283" r:id="rId4"/>
    <p:sldId id="282" r:id="rId5"/>
    <p:sldId id="313" r:id="rId6"/>
    <p:sldId id="314" r:id="rId7"/>
    <p:sldId id="354" r:id="rId8"/>
    <p:sldId id="301" r:id="rId9"/>
    <p:sldId id="350" r:id="rId10"/>
    <p:sldId id="329" r:id="rId11"/>
    <p:sldId id="292" r:id="rId12"/>
    <p:sldId id="269" r:id="rId13"/>
    <p:sldId id="302" r:id="rId14"/>
    <p:sldId id="296" r:id="rId15"/>
    <p:sldId id="319" r:id="rId16"/>
    <p:sldId id="353" r:id="rId17"/>
    <p:sldId id="259" r:id="rId18"/>
    <p:sldId id="343" r:id="rId19"/>
    <p:sldId id="358" r:id="rId20"/>
    <p:sldId id="357" r:id="rId21"/>
    <p:sldId id="342" r:id="rId22"/>
    <p:sldId id="348" r:id="rId23"/>
    <p:sldId id="356" r:id="rId24"/>
    <p:sldId id="349" r:id="rId25"/>
    <p:sldId id="34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48EC"/>
    <a:srgbClr val="99F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465" autoAdjust="0"/>
    <p:restoredTop sz="94660"/>
  </p:normalViewPr>
  <p:slideViewPr>
    <p:cSldViewPr>
      <p:cViewPr varScale="1">
        <p:scale>
          <a:sx n="90" d="100"/>
          <a:sy n="90" d="100"/>
        </p:scale>
        <p:origin x="-20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19829-03AB-4B61-BA57-4FA1D61F364F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D2110-523B-4856-A109-8627C0444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6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E2685-B2BC-4384-BF18-A75A2DC82071}" type="datetime1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D00A-9F53-4141-BF85-E8C254D06520}" type="datetime1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831E9-0C1F-4DCC-BC62-2ABC5BF4B093}" type="datetime1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E2685-B2BC-4384-BF18-A75A2DC820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38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297DC-EC6F-42C4-9C5C-011176FF15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40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A5B9-6DE6-4B27-ADBB-F0755FCA72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034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A428-0EA6-41BE-8C37-79D0B9923E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118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F396-BAF9-4110-81E9-6855512D37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4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BA605-2B37-41D8-A0FE-E76178DE7D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414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C6D6E-0986-401D-B9E6-40BC98D4BE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128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CE5A7-ADD1-4743-983E-C37AC58A19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811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297DC-EC6F-42C4-9C5C-011176FF15AB}" type="datetime1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EDAF3-6F10-48C2-B6EE-EAAF7591ED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5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D00A-9F53-4141-BF85-E8C254D0652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53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831E9-0C1F-4DCC-BC62-2ABC5BF4B0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6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A5B9-6DE6-4B27-ADBB-F0755FCA7211}" type="datetime1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A428-0EA6-41BE-8C37-79D0B9923E51}" type="datetime1">
              <a:rPr lang="en-US" smtClean="0"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F396-BAF9-4110-81E9-6855512D371D}" type="datetime1">
              <a:rPr lang="en-US" smtClean="0"/>
              <a:t>2/29/2016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BA605-2B37-41D8-A0FE-E76178DE7D04}" type="datetime1">
              <a:rPr lang="en-US" smtClean="0"/>
              <a:t>2/29/2016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C6D6E-0986-401D-B9E6-40BC98D4BE70}" type="datetime1">
              <a:rPr lang="en-US" smtClean="0"/>
              <a:t>2/29/2016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CE5A7-ADD1-4743-983E-C37AC58A19F2}" type="datetime1">
              <a:rPr lang="en-US" smtClean="0"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EDAF3-6F10-48C2-B6EE-EAAF7591ED3C}" type="datetime1">
              <a:rPr lang="en-US" smtClean="0"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59E82-A13F-4078-AA30-10094B05EA88}" type="datetime1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59E82-A13F-4078-AA30-10094B05EA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62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s-media-cache-ak0.pinimg.com/736x/01/35/ab/0135ab4a9e2042080f0bbe4b2b809d04.jpg" TargetMode="External"/><Relationship Id="rId4" Type="http://schemas.openxmlformats.org/officeDocument/2006/relationships/hyperlink" Target="http://www.britannica.com/media/full/251305/151923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ina.tmsoc.org/Nannotax3/iNanno/Coccolithophores/Syracosphaerales/Rhabdosphaeraceae/Rhabdosphaera/Rhabdosphaera%20clavigera/Rhabdosphaera%20clavigera%20var.%20stylifera/JRYSEM-308-056p.JPG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hyperlink" Target="http://ina.tmsoc.org/Nannotax3/iNanno/Coccolithophores/Nannolith%20families%20inc%20sed/Braarudosphaeraceae/Braarudosphaera/Braarudosphaera%20bigelowii/JRYSEM-209-28xp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hyperlink" Target="http://www.oamarudiatoms.co.uk/index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" y="514350"/>
            <a:ext cx="8549640" cy="1470025"/>
          </a:xfrm>
        </p:spPr>
        <p:txBody>
          <a:bodyPr>
            <a:no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Biomineralization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Diatoms: 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Haeckel’s Legacy Meets APEX2 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9516" y="5029200"/>
            <a:ext cx="7744968" cy="675704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Jernej</a:t>
            </a: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Turnšek</a:t>
            </a:r>
            <a:r>
              <a:rPr 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Silver Lab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Synthetic Biology Platform Meeting</a:t>
            </a:r>
            <a:endParaRPr 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1044" y="6560391"/>
            <a:ext cx="5746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In: Plankton: Wonders of The Drifting World by Christian </a:t>
            </a:r>
            <a:r>
              <a:rPr lang="en-US" sz="14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Sardet</a:t>
            </a:r>
            <a:endParaRPr lang="en-US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98359" y="6559401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 01, 2016</a:t>
            </a:r>
            <a:endParaRPr lang="en-US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8" t="9469" r="22317" b="7375"/>
          <a:stretch/>
        </p:blipFill>
        <p:spPr bwMode="auto">
          <a:xfrm>
            <a:off x="3502733" y="2209800"/>
            <a:ext cx="2094988" cy="264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23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1"/>
          <p:cNvSpPr>
            <a:spLocks noGrp="1"/>
          </p:cNvSpPr>
          <p:nvPr>
            <p:ph type="title"/>
          </p:nvPr>
        </p:nvSpPr>
        <p:spPr>
          <a:xfrm>
            <a:off x="45720" y="274638"/>
            <a:ext cx="905256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Proximity labeling with APEX2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8440" y="1752600"/>
            <a:ext cx="86867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Engineered 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soybean ascorbate </a:t>
            </a:r>
            <a:r>
              <a:rPr lang="en-US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peroxidase</a:t>
            </a:r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endParaRPr lang="en-US" sz="12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nables identification 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of unknown proteins via proximity labeling from a 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protein of </a:t>
            </a:r>
            <a:r>
              <a:rPr lang="en-US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interest</a:t>
            </a:r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" y="3625701"/>
            <a:ext cx="8851900" cy="194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007203" y="3860800"/>
            <a:ext cx="12370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Arial" pitchFamily="34" charset="0"/>
                <a:cs typeface="Arial" pitchFamily="34" charset="0"/>
              </a:rPr>
              <a:t>Label </a:t>
            </a:r>
          </a:p>
          <a:p>
            <a:pPr algn="ctr" eaLnBrk="1" hangingPunct="1"/>
            <a:r>
              <a:rPr lang="en-US" altLang="en-US" dirty="0" smtClean="0">
                <a:latin typeface="Arial" pitchFamily="34" charset="0"/>
                <a:cs typeface="Arial" pitchFamily="34" charset="0"/>
              </a:rPr>
              <a:t>w/ biotin</a:t>
            </a:r>
            <a:endParaRPr lang="en-US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214"/>
          <p:cNvSpPr txBox="1">
            <a:spLocks noChangeArrowheads="1"/>
          </p:cNvSpPr>
          <p:nvPr/>
        </p:nvSpPr>
        <p:spPr bwMode="auto">
          <a:xfrm>
            <a:off x="5038725" y="4155926"/>
            <a:ext cx="12366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>
                <a:latin typeface="Arial" pitchFamily="34" charset="0"/>
                <a:cs typeface="Arial" pitchFamily="34" charset="0"/>
              </a:rPr>
              <a:t>Harvest</a:t>
            </a:r>
          </a:p>
        </p:txBody>
      </p:sp>
      <p:sp>
        <p:nvSpPr>
          <p:cNvPr id="8" name="TextBox 215"/>
          <p:cNvSpPr txBox="1">
            <a:spLocks noChangeArrowheads="1"/>
          </p:cNvSpPr>
          <p:nvPr/>
        </p:nvSpPr>
        <p:spPr bwMode="auto">
          <a:xfrm>
            <a:off x="7866062" y="4155926"/>
            <a:ext cx="1325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>
                <a:latin typeface="Arial" pitchFamily="34" charset="0"/>
                <a:cs typeface="Arial" pitchFamily="34" charset="0"/>
              </a:rPr>
              <a:t>Identify</a:t>
            </a:r>
          </a:p>
        </p:txBody>
      </p:sp>
      <p:sp>
        <p:nvSpPr>
          <p:cNvPr id="9" name="TextBox 216"/>
          <p:cNvSpPr txBox="1">
            <a:spLocks noChangeArrowheads="1"/>
          </p:cNvSpPr>
          <p:nvPr/>
        </p:nvSpPr>
        <p:spPr bwMode="auto">
          <a:xfrm>
            <a:off x="6911975" y="5235426"/>
            <a:ext cx="1244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>
                <a:latin typeface="Arial" pitchFamily="34" charset="0"/>
                <a:cs typeface="Arial" pitchFamily="34" charset="0"/>
              </a:rPr>
              <a:t>Labeled</a:t>
            </a:r>
          </a:p>
        </p:txBody>
      </p:sp>
      <p:sp>
        <p:nvSpPr>
          <p:cNvPr id="10" name="TextBox 217"/>
          <p:cNvSpPr txBox="1">
            <a:spLocks noChangeArrowheads="1"/>
          </p:cNvSpPr>
          <p:nvPr/>
        </p:nvSpPr>
        <p:spPr bwMode="auto">
          <a:xfrm>
            <a:off x="5842000" y="5259239"/>
            <a:ext cx="13700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1600" b="0">
                <a:latin typeface="Arial" pitchFamily="34" charset="0"/>
                <a:cs typeface="Arial" pitchFamily="34" charset="0"/>
              </a:rPr>
              <a:t>Unlabeled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47279" y="6140602"/>
            <a:ext cx="93543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1. S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. Lam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et al.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, Directed evolution of APEX2 for electron microscopy and proximity labeling. </a:t>
            </a:r>
            <a:r>
              <a:rPr lang="en-US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Nature Methods</a:t>
            </a:r>
          </a:p>
          <a:p>
            <a:r>
              <a:rPr lang="en-US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12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, 51–54 (2015).</a:t>
            </a:r>
            <a:endParaRPr lang="en-US" sz="1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2. Marx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, V. Mapping proteins with spatial proteomics.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Nature Methods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12, 815–819 (2015).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5" t="36338" r="54099" b="44340"/>
          <a:stretch/>
        </p:blipFill>
        <p:spPr bwMode="auto">
          <a:xfrm>
            <a:off x="2061482" y="4644936"/>
            <a:ext cx="117565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6"/>
          <a:stretch/>
        </p:blipFill>
        <p:spPr bwMode="auto">
          <a:xfrm>
            <a:off x="501602" y="1455650"/>
            <a:ext cx="4973368" cy="258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4"/>
          <a:stretch/>
        </p:blipFill>
        <p:spPr bwMode="auto">
          <a:xfrm>
            <a:off x="361950" y="3956955"/>
            <a:ext cx="5532535" cy="258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1"/>
          <p:cNvSpPr>
            <a:spLocks noGrp="1"/>
          </p:cNvSpPr>
          <p:nvPr>
            <p:ph type="title"/>
          </p:nvPr>
        </p:nvSpPr>
        <p:spPr>
          <a:xfrm>
            <a:off x="45720" y="274638"/>
            <a:ext cx="905256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Proximity labeling fromTpSil3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6167474" y="2767376"/>
            <a:ext cx="229001" cy="36880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6199667" y="2091863"/>
            <a:ext cx="208183" cy="36880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6085367" y="2212259"/>
            <a:ext cx="208183" cy="36880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6303075" y="2196638"/>
            <a:ext cx="208183" cy="36880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6188775" y="2317034"/>
            <a:ext cx="208183" cy="36880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6401142" y="1985327"/>
            <a:ext cx="405689" cy="4056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335233" y="2032357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HRP</a:t>
            </a:r>
            <a:endParaRPr lang="en-US" sz="1400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279" y="1359257"/>
            <a:ext cx="1096830" cy="102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6487633" y="2581957"/>
            <a:ext cx="3743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sz="16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ndogenous biotinylated 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protein</a:t>
            </a:r>
            <a:endParaRPr lang="en-US" sz="16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490510" y="2329988"/>
            <a:ext cx="240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streptavidin</a:t>
            </a:r>
            <a:endParaRPr lang="en-US" sz="16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124200"/>
            <a:ext cx="1487487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124200"/>
            <a:ext cx="1408113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7646359" y="4849656"/>
            <a:ext cx="240506" cy="13743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884037" y="4823635"/>
            <a:ext cx="3127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  <a:endParaRPr lang="en-US" sz="80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6228017" y="2690990"/>
            <a:ext cx="117514" cy="12926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9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/>
      <p:bldP spid="72" grpId="0"/>
      <p:bldP spid="73" grpId="0"/>
      <p:bldP spid="2" grpId="0" animBg="1"/>
      <p:bldP spid="3" grpId="0"/>
      <p:bldP spid="1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/>
          <p:cNvSpPr>
            <a:spLocks noGrp="1"/>
          </p:cNvSpPr>
          <p:nvPr>
            <p:ph type="title"/>
          </p:nvPr>
        </p:nvSpPr>
        <p:spPr>
          <a:xfrm>
            <a:off x="45720" y="274638"/>
            <a:ext cx="905256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Plasmid delivery via bacterial conjugation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013" y="2330680"/>
            <a:ext cx="262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lang="en-US" sz="16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6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en-US" sz="1600" b="1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seudonana</a:t>
            </a:r>
            <a:r>
              <a:rPr lang="en-US" sz="16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(recipient)</a:t>
            </a:r>
            <a:endParaRPr lang="en-US" sz="16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78" y="1998227"/>
            <a:ext cx="1088359" cy="108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13714" r="80096" b="50476"/>
          <a:stretch/>
        </p:blipFill>
        <p:spPr bwMode="auto">
          <a:xfrm>
            <a:off x="3724545" y="3792583"/>
            <a:ext cx="553288" cy="77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6"/>
          <a:stretch/>
        </p:blipFill>
        <p:spPr bwMode="auto">
          <a:xfrm>
            <a:off x="3548733" y="3089405"/>
            <a:ext cx="629317" cy="57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>
            <a:off x="4172712" y="4743196"/>
            <a:ext cx="0" cy="3122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737" y="5098947"/>
            <a:ext cx="1073771" cy="61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-424937" y="5083454"/>
            <a:ext cx="4118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½L1, 1.0% agar</a:t>
            </a:r>
          </a:p>
          <a:p>
            <a:pPr algn="r"/>
            <a:r>
              <a:rPr lang="en-US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50/100 µg/mL </a:t>
            </a:r>
            <a:r>
              <a:rPr lang="en-US" sz="16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nourseothricin</a:t>
            </a:r>
            <a:r>
              <a:rPr lang="en-US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16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Nou</a:t>
            </a:r>
            <a:r>
              <a:rPr lang="en-US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r>
              <a:rPr lang="en-US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45328" y="5282625"/>
            <a:ext cx="3760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~</a:t>
            </a:r>
            <a:r>
              <a:rPr lang="en-US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18</a:t>
            </a:r>
            <a:r>
              <a:rPr lang="en-US" sz="1600" baseline="30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0 </a:t>
            </a:r>
            <a:r>
              <a:rPr lang="en-US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 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| </a:t>
            </a:r>
            <a:r>
              <a:rPr lang="en-US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light | colonies after </a:t>
            </a:r>
            <a:r>
              <a:rPr lang="en-US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~14 </a:t>
            </a:r>
            <a:r>
              <a:rPr lang="en-US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days </a:t>
            </a:r>
            <a:endParaRPr lang="en-US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990338" y="2128161"/>
            <a:ext cx="37726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Escherichia coli </a:t>
            </a:r>
            <a:r>
              <a:rPr lang="en-US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(donor)</a:t>
            </a:r>
            <a:r>
              <a:rPr lang="en-US" sz="16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US" sz="12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en-US" sz="12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pTA</a:t>
            </a:r>
            <a:r>
              <a:rPr lang="en-US" sz="12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-Mob: mobilization plasmid</a:t>
            </a:r>
            <a:endParaRPr lang="en-US" sz="1200" b="1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200" b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pTpPuc3: Diatom Artificial Chromosome (DAC)</a:t>
            </a:r>
            <a:endParaRPr lang="en-US" sz="1200" b="1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16200000">
            <a:off x="4508502" y="4046662"/>
            <a:ext cx="0" cy="3122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915537" y="2187049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endParaRPr lang="en-US" sz="3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rot="16200000">
            <a:off x="4921717" y="5302766"/>
            <a:ext cx="0" cy="3122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-47280" y="6368901"/>
            <a:ext cx="95722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B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. J.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Karas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et al.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, Designer diatom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episomes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delivered by bacterial conjugation. </a:t>
            </a:r>
            <a:r>
              <a:rPr lang="en-US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Nature Communications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6, </a:t>
            </a:r>
            <a:r>
              <a:rPr lang="en-US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6925</a:t>
            </a:r>
          </a:p>
          <a:p>
            <a:r>
              <a:rPr lang="en-US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2015).</a:t>
            </a:r>
          </a:p>
        </p:txBody>
      </p:sp>
      <p:pic>
        <p:nvPicPr>
          <p:cNvPr id="45" name="Picture 193" descr="\\Research.files.med.harvard.edu\sysbio\SILVER LAB\Jernej Turnsek\Imaging_Nikon ECLIPSE TE2000\15_12_12_PDMPO_Tp\11_All_scale_onl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7" t="72569" r="28439" b="6596"/>
          <a:stretch>
            <a:fillRect/>
          </a:stretch>
        </p:blipFill>
        <p:spPr bwMode="auto">
          <a:xfrm>
            <a:off x="3059765" y="2196060"/>
            <a:ext cx="674035" cy="67403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760" y="3709230"/>
            <a:ext cx="1568739" cy="98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6"/>
          <a:stretch/>
        </p:blipFill>
        <p:spPr bwMode="auto">
          <a:xfrm flipH="1">
            <a:off x="4105205" y="3089405"/>
            <a:ext cx="629317" cy="57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15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27" grpId="0"/>
      <p:bldP spid="28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/>
          <p:cNvSpPr>
            <a:spLocks noGrp="1"/>
          </p:cNvSpPr>
          <p:nvPr>
            <p:ph type="title"/>
          </p:nvPr>
        </p:nvSpPr>
        <p:spPr>
          <a:xfrm>
            <a:off x="45720" y="274638"/>
            <a:ext cx="905256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First to replicate the paper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89"/>
          <p:cNvSpPr txBox="1"/>
          <p:nvPr/>
        </p:nvSpPr>
        <p:spPr>
          <a:xfrm>
            <a:off x="76200" y="2967164"/>
            <a:ext cx="624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Times New Roman"/>
                <a:cs typeface="Segoe UI" panose="020B0502040204020203" pitchFamily="34" charset="0"/>
              </a:rPr>
              <a:t>A</a:t>
            </a:r>
            <a:endParaRPr lang="en-US" sz="3200" b="1" dirty="0">
              <a:solidFill>
                <a:schemeClr val="bg1"/>
              </a:solidFill>
              <a:effectLst/>
              <a:latin typeface="Segoe UI" panose="020B0502040204020203" pitchFamily="34" charset="0"/>
              <a:ea typeface="Times New Roman"/>
              <a:cs typeface="Segoe UI" panose="020B0502040204020203" pitchFamily="34" charset="0"/>
            </a:endParaRPr>
          </a:p>
        </p:txBody>
      </p:sp>
      <p:sp>
        <p:nvSpPr>
          <p:cNvPr id="5" name="TextBox 89"/>
          <p:cNvSpPr txBox="1"/>
          <p:nvPr/>
        </p:nvSpPr>
        <p:spPr>
          <a:xfrm>
            <a:off x="5852795" y="2969704"/>
            <a:ext cx="624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chemeClr val="bg1"/>
                </a:solidFill>
                <a:effectLst/>
                <a:latin typeface="Segoe UI" panose="020B0502040204020203" pitchFamily="34" charset="0"/>
                <a:ea typeface="Times New Roman"/>
                <a:cs typeface="Segoe UI" panose="020B0502040204020203" pitchFamily="34" charset="0"/>
              </a:rPr>
              <a:t>C</a:t>
            </a:r>
          </a:p>
        </p:txBody>
      </p:sp>
      <p:sp>
        <p:nvSpPr>
          <p:cNvPr id="7" name="TextBox 89"/>
          <p:cNvSpPr txBox="1"/>
          <p:nvPr/>
        </p:nvSpPr>
        <p:spPr>
          <a:xfrm>
            <a:off x="2652395" y="2969704"/>
            <a:ext cx="624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Times New Roman"/>
                <a:cs typeface="Segoe UI" panose="020B0502040204020203" pitchFamily="34" charset="0"/>
              </a:rPr>
              <a:t> B</a:t>
            </a:r>
          </a:p>
        </p:txBody>
      </p:sp>
      <p:sp>
        <p:nvSpPr>
          <p:cNvPr id="15" name="TextBox 14"/>
          <p:cNvSpPr txBox="1"/>
          <p:nvPr/>
        </p:nvSpPr>
        <p:spPr>
          <a:xfrm rot="-2700000">
            <a:off x="6492529" y="2661137"/>
            <a:ext cx="183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en-US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iquid culture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-2700000">
            <a:off x="7651104" y="2688712"/>
            <a:ext cx="175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en-US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urified DNA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7583"/>
            <a:ext cx="1088359" cy="108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808819" y="1774749"/>
            <a:ext cx="218122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Escherichia coli </a:t>
            </a:r>
            <a:r>
              <a:rPr lang="en-US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(donor)</a:t>
            </a:r>
            <a:r>
              <a:rPr lang="en-US" sz="14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US" sz="14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pTA</a:t>
            </a:r>
            <a:r>
              <a:rPr lang="en-US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-Mob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  <a:r>
              <a:rPr lang="en-US" sz="1400" b="1" dirty="0" smtClean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pTpPuc3</a:t>
            </a:r>
            <a:endParaRPr lang="en-US" sz="1400" b="1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66" y="3538664"/>
            <a:ext cx="8188690" cy="240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377483" y="4707417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0.65 kb</a:t>
            </a:r>
            <a:endParaRPr lang="en-US" sz="1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25084" y="4100033"/>
            <a:ext cx="8318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0.85 kb</a:t>
            </a:r>
            <a:endParaRPr lang="en-US" sz="1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27705" y="4354033"/>
            <a:ext cx="676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0.65 kb</a:t>
            </a:r>
            <a:endParaRPr lang="en-US" sz="1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77483" y="4574067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0.85 kb</a:t>
            </a:r>
            <a:endParaRPr lang="en-US" sz="1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-2700000">
            <a:off x="3635301" y="2811486"/>
            <a:ext cx="140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WT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-2700000">
            <a:off x="4782234" y="2810954"/>
            <a:ext cx="140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Engineered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04984" y="4705151"/>
            <a:ext cx="228600" cy="2515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323317" y="4369678"/>
            <a:ext cx="171750" cy="2515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1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5" grpId="0"/>
      <p:bldP spid="16" grpId="0"/>
      <p:bldP spid="21" grpId="0" animBg="1"/>
      <p:bldP spid="24" grpId="0"/>
      <p:bldP spid="25" grpId="0"/>
      <p:bldP spid="26" grpId="0"/>
      <p:bldP spid="27" grpId="0"/>
      <p:bldP spid="30" grpId="0"/>
      <p:bldP spid="31" grpId="0"/>
      <p:bldP spid="2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/>
          <p:cNvSpPr>
            <a:spLocks noGrp="1"/>
          </p:cNvSpPr>
          <p:nvPr>
            <p:ph type="title"/>
          </p:nvPr>
        </p:nvSpPr>
        <p:spPr>
          <a:xfrm>
            <a:off x="45720" y="274638"/>
            <a:ext cx="905256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Making TpSil3p-APEX2-FLAG </a:t>
            </a:r>
            <a:b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T. </a:t>
            </a:r>
            <a:r>
              <a:rPr lang="en-US" i="1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pseudonana</a:t>
            </a:r>
            <a:r>
              <a:rPr lang="en-US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strain 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53533" y="1600200"/>
            <a:ext cx="6302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</a:p>
        </p:txBody>
      </p:sp>
      <p:pic>
        <p:nvPicPr>
          <p:cNvPr id="7" name="Picture 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83" y="1747838"/>
            <a:ext cx="8148638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344"/>
          <p:cNvSpPr txBox="1">
            <a:spLocks noChangeArrowheads="1"/>
          </p:cNvSpPr>
          <p:nvPr/>
        </p:nvSpPr>
        <p:spPr bwMode="auto">
          <a:xfrm>
            <a:off x="1248908" y="2395538"/>
            <a:ext cx="969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b="0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NouR</a:t>
            </a:r>
            <a:endParaRPr lang="en-US" altLang="en-US" b="0" i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345"/>
          <p:cNvSpPr txBox="1">
            <a:spLocks noChangeArrowheads="1"/>
          </p:cNvSpPr>
          <p:nvPr/>
        </p:nvSpPr>
        <p:spPr bwMode="auto">
          <a:xfrm>
            <a:off x="3174546" y="2393950"/>
            <a:ext cx="12938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b="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TpSil3p</a:t>
            </a:r>
          </a:p>
        </p:txBody>
      </p:sp>
      <p:sp>
        <p:nvSpPr>
          <p:cNvPr id="10" name="TextBox 346"/>
          <p:cNvSpPr txBox="1">
            <a:spLocks noChangeArrowheads="1"/>
          </p:cNvSpPr>
          <p:nvPr/>
        </p:nvSpPr>
        <p:spPr bwMode="auto">
          <a:xfrm>
            <a:off x="6206671" y="2386013"/>
            <a:ext cx="11763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b="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APEX2</a:t>
            </a:r>
          </a:p>
        </p:txBody>
      </p:sp>
      <p:sp>
        <p:nvSpPr>
          <p:cNvPr id="11" name="TextBox 347"/>
          <p:cNvSpPr txBox="1">
            <a:spLocks noChangeArrowheads="1"/>
          </p:cNvSpPr>
          <p:nvPr/>
        </p:nvSpPr>
        <p:spPr bwMode="auto">
          <a:xfrm>
            <a:off x="7770358" y="2393950"/>
            <a:ext cx="969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b="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FLAG</a:t>
            </a:r>
          </a:p>
        </p:txBody>
      </p:sp>
      <p:sp>
        <p:nvSpPr>
          <p:cNvPr id="12" name="TextBox 348"/>
          <p:cNvSpPr txBox="1">
            <a:spLocks noChangeArrowheads="1"/>
          </p:cNvSpPr>
          <p:nvPr/>
        </p:nvSpPr>
        <p:spPr bwMode="auto">
          <a:xfrm>
            <a:off x="4596946" y="2390775"/>
            <a:ext cx="971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b="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Link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070945" y="2214377"/>
            <a:ext cx="188913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467600" y="2214377"/>
            <a:ext cx="188913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67"/>
          <p:cNvSpPr txBox="1">
            <a:spLocks noChangeArrowheads="1"/>
          </p:cNvSpPr>
          <p:nvPr/>
        </p:nvSpPr>
        <p:spPr bwMode="auto">
          <a:xfrm>
            <a:off x="163033" y="3302000"/>
            <a:ext cx="630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</a:t>
            </a:r>
            <a:endParaRPr lang="en-US" altLang="en-US" sz="3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657919" y="2214377"/>
            <a:ext cx="188913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903464" y="2214377"/>
            <a:ext cx="188913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220519" y="2214377"/>
            <a:ext cx="18891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1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2" y="4460396"/>
            <a:ext cx="4000500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Left Brace 8"/>
          <p:cNvSpPr>
            <a:spLocks/>
          </p:cNvSpPr>
          <p:nvPr/>
        </p:nvSpPr>
        <p:spPr bwMode="auto">
          <a:xfrm rot="5400000">
            <a:off x="4699035" y="3570602"/>
            <a:ext cx="187255" cy="917575"/>
          </a:xfrm>
          <a:prstGeom prst="leftBrace">
            <a:avLst>
              <a:gd name="adj1" fmla="val 8352"/>
              <a:gd name="adj2" fmla="val 50000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3814763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3054350" indent="-1174750" defTabSz="3814763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4699000" indent="-938213" defTabSz="3814763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6581775" indent="-939800" defTabSz="3814763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8461375" indent="-939800" defTabSz="3814763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8918575" indent="-939800" defTabSz="38147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9375775" indent="-939800" defTabSz="38147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9832975" indent="-939800" defTabSz="38147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10290175" indent="-939800" defTabSz="38147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eaLnBrk="1" hangingPunct="1"/>
            <a:endParaRPr kumimoji="1" lang="en-US" altLang="en-US" sz="7500"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25" name="Left Brace 8"/>
          <p:cNvSpPr>
            <a:spLocks/>
          </p:cNvSpPr>
          <p:nvPr/>
        </p:nvSpPr>
        <p:spPr bwMode="auto">
          <a:xfrm rot="5400000">
            <a:off x="6007928" y="3571396"/>
            <a:ext cx="187255" cy="915988"/>
          </a:xfrm>
          <a:prstGeom prst="leftBrace">
            <a:avLst>
              <a:gd name="adj1" fmla="val 8337"/>
              <a:gd name="adj2" fmla="val 50000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3814763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3054350" indent="-1174750" defTabSz="3814763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4699000" indent="-938213" defTabSz="3814763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6581775" indent="-939800" defTabSz="3814763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8461375" indent="-939800" defTabSz="3814763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8918575" indent="-939800" defTabSz="38147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9375775" indent="-939800" defTabSz="38147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9832975" indent="-939800" defTabSz="38147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10290175" indent="-939800" defTabSz="38147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eaLnBrk="1" hangingPunct="1"/>
            <a:endParaRPr kumimoji="1" lang="en-US" altLang="en-US" sz="7500"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26" name="Left Brace 8"/>
          <p:cNvSpPr>
            <a:spLocks/>
          </p:cNvSpPr>
          <p:nvPr/>
        </p:nvSpPr>
        <p:spPr bwMode="auto">
          <a:xfrm rot="5400000">
            <a:off x="7360478" y="3571396"/>
            <a:ext cx="187255" cy="915988"/>
          </a:xfrm>
          <a:prstGeom prst="leftBrace">
            <a:avLst>
              <a:gd name="adj1" fmla="val 8337"/>
              <a:gd name="adj2" fmla="val 50000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3814763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3054350" indent="-1174750" defTabSz="3814763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4699000" indent="-938213" defTabSz="3814763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6581775" indent="-939800" defTabSz="3814763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8461375" indent="-939800" defTabSz="3814763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8918575" indent="-939800" defTabSz="38147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9375775" indent="-939800" defTabSz="38147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9832975" indent="-939800" defTabSz="38147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10290175" indent="-939800" defTabSz="38147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eaLnBrk="1" hangingPunct="1"/>
            <a:endParaRPr kumimoji="1" lang="en-US" altLang="en-US" sz="7500"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27" name="TextBox 477"/>
          <p:cNvSpPr txBox="1">
            <a:spLocks noChangeArrowheads="1"/>
          </p:cNvSpPr>
          <p:nvPr/>
        </p:nvSpPr>
        <p:spPr bwMode="auto">
          <a:xfrm>
            <a:off x="4360862" y="3542821"/>
            <a:ext cx="879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b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WT  </a:t>
            </a:r>
            <a:endParaRPr lang="en-US" altLang="en-US" b="0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8" name="TextBox 477"/>
          <p:cNvSpPr txBox="1">
            <a:spLocks noChangeArrowheads="1"/>
          </p:cNvSpPr>
          <p:nvPr/>
        </p:nvSpPr>
        <p:spPr bwMode="auto">
          <a:xfrm>
            <a:off x="5478462" y="3544408"/>
            <a:ext cx="1236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b="0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APEX2</a:t>
            </a:r>
          </a:p>
        </p:txBody>
      </p:sp>
      <p:sp>
        <p:nvSpPr>
          <p:cNvPr id="29" name="TextBox 477"/>
          <p:cNvSpPr txBox="1">
            <a:spLocks noChangeArrowheads="1"/>
          </p:cNvSpPr>
          <p:nvPr/>
        </p:nvSpPr>
        <p:spPr bwMode="auto">
          <a:xfrm>
            <a:off x="6840537" y="3544408"/>
            <a:ext cx="1236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b="0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Donor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408487" y="4230208"/>
            <a:ext cx="188913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371975" y="4354033"/>
            <a:ext cx="188912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702175" y="4230208"/>
            <a:ext cx="188912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4665662" y="4354033"/>
            <a:ext cx="188913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005387" y="4230208"/>
            <a:ext cx="188913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4968875" y="4354033"/>
            <a:ext cx="188912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732462" y="4230208"/>
            <a:ext cx="188913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5695950" y="4354033"/>
            <a:ext cx="188912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026150" y="4230208"/>
            <a:ext cx="188912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989637" y="4354033"/>
            <a:ext cx="188913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329362" y="4230208"/>
            <a:ext cx="188913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6294437" y="4354033"/>
            <a:ext cx="18891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7121525" y="4230208"/>
            <a:ext cx="188912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7086600" y="4354033"/>
            <a:ext cx="188912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7415212" y="4230208"/>
            <a:ext cx="188913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7380287" y="4354033"/>
            <a:ext cx="188913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7718425" y="4230208"/>
            <a:ext cx="188912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7683500" y="4354033"/>
            <a:ext cx="188912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925887" y="5037680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1.65 kb</a:t>
            </a:r>
            <a:endParaRPr lang="en-US" sz="1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920966" y="5325421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1.00 kb</a:t>
            </a:r>
            <a:endParaRPr lang="en-US" sz="1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31" y="3327400"/>
            <a:ext cx="1088359" cy="108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" name="Rectangle 80"/>
          <p:cNvSpPr/>
          <p:nvPr/>
        </p:nvSpPr>
        <p:spPr>
          <a:xfrm>
            <a:off x="1262850" y="3461839"/>
            <a:ext cx="2284800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Escherichia coli </a:t>
            </a:r>
            <a:r>
              <a:rPr lang="en-US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(donor)</a:t>
            </a:r>
            <a:r>
              <a:rPr lang="en-US" sz="14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US" sz="14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pTA</a:t>
            </a:r>
            <a:r>
              <a:rPr lang="en-US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-Mob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  <a:r>
              <a:rPr lang="en-US" sz="1400" b="1" dirty="0" smtClean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pTpPuc3</a:t>
            </a:r>
          </a:p>
          <a:p>
            <a:r>
              <a:rPr lang="en-US" sz="1400" b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w/ TpSil3p-APEX2-FLAG </a:t>
            </a:r>
            <a:endParaRPr lang="en-US" sz="1400" b="1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63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5" grpId="0"/>
      <p:bldP spid="24" grpId="0" animBg="1"/>
      <p:bldP spid="25" grpId="0" animBg="1"/>
      <p:bldP spid="26" grpId="0" animBg="1"/>
      <p:bldP spid="27" grpId="0"/>
      <p:bldP spid="28" grpId="0"/>
      <p:bldP spid="29" grpId="0"/>
      <p:bldP spid="57" grpId="0"/>
      <p:bldP spid="58" grpId="0"/>
      <p:bldP spid="8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Expression and activity assays in progress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926266"/>
            <a:ext cx="8763000" cy="452596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Anti-FLAG Western blot</a:t>
            </a:r>
            <a:r>
              <a:rPr 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Amplex</a:t>
            </a:r>
            <a:r>
              <a:rPr 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UltraRed</a:t>
            </a:r>
            <a:r>
              <a:rPr 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assay.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8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8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8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Streptavidin </a:t>
            </a:r>
            <a:r>
              <a:rPr 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blot after biotin-phenol </a:t>
            </a:r>
            <a:r>
              <a:rPr 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addition</a:t>
            </a:r>
            <a:r>
              <a:rPr 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8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750941"/>
            <a:ext cx="4911805" cy="169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3799519" y="4626873"/>
            <a:ext cx="2031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Ex/</a:t>
            </a:r>
            <a:r>
              <a:rPr lang="en-US" sz="16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</a:t>
            </a:r>
            <a:r>
              <a:rPr lang="en-US" sz="1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492/590</a:t>
            </a:r>
            <a:endParaRPr lang="en-US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00725" y="3649157"/>
            <a:ext cx="2886075" cy="1760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027" y="3702881"/>
            <a:ext cx="2799902" cy="171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5746899" y="3265461"/>
            <a:ext cx="3012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Horseradish peroxidase</a:t>
            </a:r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1" name="Picture 6" descr="C:\Users\JernejT\Documents\My Bluetooth\IMG_20160112_2208012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7" t="6450" r="33820" b="39800"/>
          <a:stretch/>
        </p:blipFill>
        <p:spPr bwMode="auto">
          <a:xfrm>
            <a:off x="7704462" y="4463503"/>
            <a:ext cx="850357" cy="53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48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3" grpId="0" animBg="1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57200" y="-152400"/>
            <a:ext cx="10591800" cy="7239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697" name="Picture 1" descr="C:\Users\JernejT\Desktop\Lab_Meeting_3\Moore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012" y="5157041"/>
            <a:ext cx="3398021" cy="131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1371600"/>
            <a:ext cx="8839200" cy="2438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Pamela Silver</a:t>
            </a:r>
          </a:p>
          <a:p>
            <a:pPr marL="0" indent="0">
              <a:buNone/>
            </a:pP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James Russell (PhD Candidate in Julie </a:t>
            </a:r>
            <a:r>
              <a:rPr lang="en-US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Theriot’s</a:t>
            </a:r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Lab at Stanford)</a:t>
            </a:r>
          </a:p>
          <a:p>
            <a:pPr marL="0" indent="0">
              <a:buNone/>
            </a:pPr>
            <a:endParaRPr lang="en-US" sz="12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Authors of the conjugation paper (</a:t>
            </a:r>
            <a:r>
              <a:rPr lang="en-US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Bogumil</a:t>
            </a:r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Karas</a:t>
            </a:r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, Rachel Diner, Jeff </a:t>
            </a:r>
            <a:r>
              <a:rPr lang="en-US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McQuaid</a:t>
            </a:r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, John I. Glass, Andrew E. 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Allen, Philip </a:t>
            </a:r>
            <a:r>
              <a:rPr lang="en-US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Weyman</a:t>
            </a:r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67" y="3706091"/>
            <a:ext cx="2654011" cy="124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67" y="3639313"/>
            <a:ext cx="3780897" cy="1304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9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69439"/>
            <a:ext cx="4201925" cy="93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96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" y="274320"/>
            <a:ext cx="905256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Questions?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2" descr="\\Research.files.med.harvard.edu\sysbio\SILVER LAB\Jernej Turnsek\Imaging_Nikon ECLIPSE TE2000\16_01_19_MSI_Workshop\Kemp_Sta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142" y="1328893"/>
            <a:ext cx="5043716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42532" y="6566129"/>
            <a:ext cx="6836607" cy="57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MSI 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microscopy workshop, Jan </a:t>
            </a:r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2016 (diatoms mounted by Klaus Kemp).</a:t>
            </a:r>
            <a:endParaRPr lang="en-US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51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641" y="5475982"/>
            <a:ext cx="9036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~3 years, 140,000 km, 40 nations, 210 stations, 35,000 samples of plankton and water</a:t>
            </a:r>
            <a:endParaRPr lang="en-US" sz="3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t="20370" r="15417" b="15037"/>
          <a:stretch/>
        </p:blipFill>
        <p:spPr bwMode="auto">
          <a:xfrm>
            <a:off x="338336" y="1502734"/>
            <a:ext cx="8467327" cy="378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-406908" y="274638"/>
            <a:ext cx="9957816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Tara Oceans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7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1"/>
          <p:cNvSpPr>
            <a:spLocks noGrp="1"/>
          </p:cNvSpPr>
          <p:nvPr>
            <p:ph type="title"/>
          </p:nvPr>
        </p:nvSpPr>
        <p:spPr>
          <a:xfrm>
            <a:off x="-406908" y="274638"/>
            <a:ext cx="9957816" cy="1143000"/>
          </a:xfrm>
        </p:spPr>
        <p:txBody>
          <a:bodyPr>
            <a:noAutofit/>
          </a:bodyPr>
          <a:lstStyle/>
          <a:p>
            <a:r>
              <a:rPr lang="en-US" sz="39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Planktonic zoo in the world’s oceans</a:t>
            </a:r>
            <a:endParaRPr lang="en-US" sz="39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19714" r="62347" b="24000"/>
          <a:stretch/>
        </p:blipFill>
        <p:spPr bwMode="auto">
          <a:xfrm>
            <a:off x="710046" y="1336060"/>
            <a:ext cx="7723909" cy="511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3901" y="3420469"/>
            <a:ext cx="2488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phototrophic diatom</a:t>
            </a:r>
          </a:p>
          <a:p>
            <a:r>
              <a:rPr lang="en-US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Chaetoceros</a:t>
            </a:r>
            <a:r>
              <a:rPr lang="en-US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bulbosus</a:t>
            </a:r>
            <a:endParaRPr lang="en-US" sz="14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2299" y="3418402"/>
            <a:ext cx="26072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heterotrophic dinoflagellate</a:t>
            </a:r>
          </a:p>
          <a:p>
            <a:r>
              <a:rPr lang="en-US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Dinophysis</a:t>
            </a:r>
            <a:r>
              <a:rPr lang="en-US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caudata</a:t>
            </a:r>
            <a:endParaRPr lang="en-US" sz="1400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0946" y="3417914"/>
            <a:ext cx="2607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acantharian</a:t>
            </a:r>
            <a:r>
              <a:rPr lang="en-US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Lithoptera</a:t>
            </a:r>
            <a:r>
              <a:rPr lang="en-US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sp.</a:t>
            </a:r>
            <a:endParaRPr lang="en-US" sz="1400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w/ endosymbionts</a:t>
            </a:r>
            <a:endParaRPr lang="en-US" sz="14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0400" y="5972838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network</a:t>
            </a:r>
            <a:r>
              <a:rPr lang="en-US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of interconnected </a:t>
            </a:r>
          </a:p>
          <a:p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Collodaria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sp</a:t>
            </a:r>
            <a:r>
              <a:rPr lang="en-US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 cells</a:t>
            </a:r>
          </a:p>
        </p:txBody>
      </p:sp>
      <p:sp>
        <p:nvSpPr>
          <p:cNvPr id="6" name="Rectangle 5"/>
          <p:cNvSpPr/>
          <p:nvPr/>
        </p:nvSpPr>
        <p:spPr>
          <a:xfrm>
            <a:off x="-36646" y="6582553"/>
            <a:ext cx="76779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Vargas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C. De </a:t>
            </a:r>
            <a:r>
              <a:rPr lang="en-US" sz="14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et al. 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Eukaryotic plankton diversity in the sunlit ocean</a:t>
            </a:r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400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Science</a:t>
            </a:r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348, 1–12 (2015).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29321" y="5975779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cepopod</a:t>
            </a:r>
            <a:r>
              <a:rPr lang="en-US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with the parasitic </a:t>
            </a:r>
          </a:p>
          <a:p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en-US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inoflagellate </a:t>
            </a:r>
            <a:r>
              <a:rPr lang="en-US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Blastodinium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29265" y="596892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dinoflagellate cell infected</a:t>
            </a:r>
          </a:p>
          <a:p>
            <a:r>
              <a:rPr lang="en-US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by the </a:t>
            </a:r>
            <a:r>
              <a:rPr lang="en-US" sz="14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alveolate</a:t>
            </a:r>
            <a:r>
              <a:rPr lang="en-US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Amoebophrya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70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1"/>
          <p:cNvSpPr>
            <a:spLocks noGrp="1"/>
          </p:cNvSpPr>
          <p:nvPr>
            <p:ph type="title"/>
          </p:nvPr>
        </p:nvSpPr>
        <p:spPr>
          <a:xfrm>
            <a:off x="45720" y="274638"/>
            <a:ext cx="905256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 in time to Ernst Haeckel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4034" name="Picture 2" descr="http://media-2.web.britannica.com/eb-media/78/143978-050-A5BDBA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33" y="1581150"/>
            <a:ext cx="3854767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https://40.media.tumblr.com/d2817f7f0fded7e2b20f4c9758af54bb/tumblr_o1dx5xeCNI1rkieexo1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69" y="1581150"/>
            <a:ext cx="2974931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76825" y="5915025"/>
            <a:ext cx="25968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Kunstformen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der </a:t>
            </a:r>
            <a:r>
              <a:rPr lang="en-US" sz="14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Natur</a:t>
            </a:r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(1904).</a:t>
            </a:r>
            <a:endParaRPr lang="en-US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6594" y="5915042"/>
            <a:ext cx="3952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 Canary Islands with his assistant Nicholas </a:t>
            </a:r>
          </a:p>
          <a:p>
            <a:r>
              <a:rPr lang="en-US" sz="14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Miklouho-Macklay</a:t>
            </a:r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1867.</a:t>
            </a:r>
            <a:endParaRPr lang="en-US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5825" y="6332256"/>
            <a:ext cx="904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Source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825" y="6137324"/>
            <a:ext cx="904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Source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05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1"/>
          <p:cNvSpPr>
            <a:spLocks noGrp="1"/>
          </p:cNvSpPr>
          <p:nvPr>
            <p:ph type="title"/>
          </p:nvPr>
        </p:nvSpPr>
        <p:spPr>
          <a:xfrm>
            <a:off x="45720" y="274638"/>
            <a:ext cx="905256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Silica Deposition Vesicle (SDV)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6646" y="6367132"/>
            <a:ext cx="9212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Drum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R. W. &amp; Stuart, H. Post Mitotic Fine Structure of </a:t>
            </a:r>
            <a:r>
              <a:rPr lang="en-US" sz="1400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Gomphonerna</a:t>
            </a:r>
            <a:r>
              <a:rPr lang="en-US" sz="14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parvulum</a:t>
            </a:r>
            <a:r>
              <a:rPr lang="en-US" sz="14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Journal of Ultrastructure Research 10, 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217–223 (1964).</a:t>
            </a:r>
          </a:p>
        </p:txBody>
      </p:sp>
      <p:pic>
        <p:nvPicPr>
          <p:cNvPr id="6148" name="Picture 4" descr="http://craticula.ncl.ac.uk/EADiatomKey/images/001193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26289" r="14171" b="24742"/>
          <a:stretch/>
        </p:blipFill>
        <p:spPr bwMode="auto">
          <a:xfrm>
            <a:off x="457424" y="1524000"/>
            <a:ext cx="2133285" cy="74783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3913" y="2258278"/>
            <a:ext cx="2825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Gomphonerna</a:t>
            </a:r>
            <a:r>
              <a:rPr lang="en-US" sz="1400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parvalum</a:t>
            </a:r>
            <a:r>
              <a:rPr lang="en-US" sz="14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Kützing</a:t>
            </a:r>
            <a:endParaRPr lang="en-US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7" t="20714" r="62896" b="27143"/>
          <a:stretch/>
        </p:blipFill>
        <p:spPr bwMode="auto">
          <a:xfrm rot="5400000">
            <a:off x="5571451" y="3209251"/>
            <a:ext cx="3798393" cy="243230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8600" y="3462668"/>
            <a:ext cx="31075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OB: amorphous oil body</a:t>
            </a:r>
          </a:p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OW: parent cell wall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Ncl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nucleolus</a:t>
            </a:r>
          </a:p>
          <a:p>
            <a:r>
              <a:rPr lang="en-US" dirty="0" smtClean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NW: new cell wall</a:t>
            </a:r>
          </a:p>
          <a:p>
            <a:r>
              <a:rPr lang="en-US" dirty="0" smtClean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SD: silica deposition vesicle </a:t>
            </a:r>
          </a:p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CM: cell membrane</a:t>
            </a:r>
          </a:p>
          <a:p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rot="5400000">
            <a:off x="6253887" y="4296397"/>
            <a:ext cx="473142" cy="28091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19618" r="69542" b="27700"/>
          <a:stretch/>
        </p:blipFill>
        <p:spPr bwMode="auto">
          <a:xfrm>
            <a:off x="3200400" y="2525078"/>
            <a:ext cx="2833263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 rot="5400000">
            <a:off x="3820698" y="3991607"/>
            <a:ext cx="242796" cy="30900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7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7279" y="6368901"/>
            <a:ext cx="9201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Hildebrand, M. &amp; </a:t>
            </a:r>
            <a:r>
              <a:rPr lang="en-US" sz="14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Lerch</a:t>
            </a:r>
            <a:r>
              <a:rPr lang="en-US" sz="1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S. J. L.  Diatom silica </a:t>
            </a:r>
            <a:r>
              <a:rPr lang="en-US" sz="1400" dirty="0" err="1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biomineralization</a:t>
            </a:r>
            <a:r>
              <a:rPr lang="en-US" sz="14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1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Parallel development of approaches and understanding. </a:t>
            </a:r>
            <a:r>
              <a:rPr lang="en-US" sz="1400" i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Seminars in Cell &amp; Developmental Biology </a:t>
            </a:r>
            <a:r>
              <a:rPr lang="en-US" sz="1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46, 27–35 (2015).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1" y="470596"/>
            <a:ext cx="6316446" cy="545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9858" y="1894116"/>
            <a:ext cx="19362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Epitheca</a:t>
            </a:r>
            <a:endParaRPr lang="en-US" sz="2800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858" y="3943552"/>
            <a:ext cx="2317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Hypotheca</a:t>
            </a:r>
            <a:endParaRPr lang="en-US" sz="2800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6633" y="3084493"/>
            <a:ext cx="23428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Girdle bands</a:t>
            </a:r>
            <a:endParaRPr lang="en-US" sz="2800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34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le 1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Missing parts inferred from the literature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305800" cy="4724400"/>
          </a:xfrm>
        </p:spPr>
        <p:txBody>
          <a:bodyPr>
            <a:noAutofit/>
          </a:bodyPr>
          <a:lstStyle/>
          <a:p>
            <a:r>
              <a:rPr lang="en-US" sz="2400" b="1" dirty="0" err="1" smtClean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Silaffin</a:t>
            </a:r>
            <a:r>
              <a:rPr lang="en-US" sz="2400" b="1" dirty="0" smtClean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-modifying </a:t>
            </a:r>
            <a:r>
              <a:rPr lang="en-US" sz="2400" b="1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enzymes </a:t>
            </a: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(e.g. </a:t>
            </a:r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glycosyltransferases).</a:t>
            </a:r>
          </a:p>
          <a:p>
            <a:endParaRPr lang="en-US" sz="7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b="1" dirty="0" err="1" smtClean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Pentalysine</a:t>
            </a:r>
            <a:r>
              <a:rPr lang="en-US" sz="2400" b="1" dirty="0" smtClean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cluster-specific receptor(s)</a:t>
            </a:r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sz="7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Other proteins involved in directing silica morphogenesis.</a:t>
            </a:r>
          </a:p>
          <a:p>
            <a:endParaRPr lang="en-US" sz="7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Si(OH)</a:t>
            </a:r>
            <a:r>
              <a:rPr lang="en-US" sz="2400" baseline="-25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-interacting/capture </a:t>
            </a: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proteins. </a:t>
            </a:r>
          </a:p>
          <a:p>
            <a:endParaRPr lang="en-US" sz="7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Chitin-associated (scaffold) proteins.</a:t>
            </a:r>
          </a:p>
          <a:p>
            <a:endParaRPr lang="en-US" sz="7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SDV-associated proteins involved in vesicle transport and/or interactions with cytoskeleton</a:t>
            </a:r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sz="7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Diatom </a:t>
            </a:r>
            <a:r>
              <a:rPr lang="en-US" sz="24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lysil</a:t>
            </a:r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oxidase(s).</a:t>
            </a:r>
          </a:p>
          <a:p>
            <a:endParaRPr lang="en-US" sz="7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Diatom </a:t>
            </a:r>
            <a:r>
              <a:rPr lang="en-US" sz="24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antizyme</a:t>
            </a: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24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3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/>
          <p:cNvSpPr>
            <a:spLocks noGrp="1"/>
          </p:cNvSpPr>
          <p:nvPr>
            <p:ph type="title"/>
          </p:nvPr>
        </p:nvSpPr>
        <p:spPr>
          <a:xfrm>
            <a:off x="-904799" y="274638"/>
            <a:ext cx="10953598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Making TpSil3p-APEX2-FLAG donor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153533" y="1361054"/>
            <a:ext cx="6302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</a:p>
        </p:txBody>
      </p:sp>
      <p:pic>
        <p:nvPicPr>
          <p:cNvPr id="29" name="Picture 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83" y="1734117"/>
            <a:ext cx="8148638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344"/>
          <p:cNvSpPr txBox="1">
            <a:spLocks noChangeArrowheads="1"/>
          </p:cNvSpPr>
          <p:nvPr/>
        </p:nvSpPr>
        <p:spPr bwMode="auto">
          <a:xfrm>
            <a:off x="1248908" y="2381817"/>
            <a:ext cx="969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b="0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NouR</a:t>
            </a:r>
            <a:endParaRPr lang="en-US" altLang="en-US" b="0" i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Box 345"/>
          <p:cNvSpPr txBox="1">
            <a:spLocks noChangeArrowheads="1"/>
          </p:cNvSpPr>
          <p:nvPr/>
        </p:nvSpPr>
        <p:spPr bwMode="auto">
          <a:xfrm>
            <a:off x="3174546" y="2380229"/>
            <a:ext cx="12938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b="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TpSil3p</a:t>
            </a:r>
          </a:p>
        </p:txBody>
      </p:sp>
      <p:sp>
        <p:nvSpPr>
          <p:cNvPr id="32" name="TextBox 346"/>
          <p:cNvSpPr txBox="1">
            <a:spLocks noChangeArrowheads="1"/>
          </p:cNvSpPr>
          <p:nvPr/>
        </p:nvSpPr>
        <p:spPr bwMode="auto">
          <a:xfrm>
            <a:off x="6206671" y="2372292"/>
            <a:ext cx="11763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b="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APEX2</a:t>
            </a:r>
          </a:p>
        </p:txBody>
      </p:sp>
      <p:sp>
        <p:nvSpPr>
          <p:cNvPr id="33" name="TextBox 347"/>
          <p:cNvSpPr txBox="1">
            <a:spLocks noChangeArrowheads="1"/>
          </p:cNvSpPr>
          <p:nvPr/>
        </p:nvSpPr>
        <p:spPr bwMode="auto">
          <a:xfrm>
            <a:off x="7770358" y="2380229"/>
            <a:ext cx="969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b="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FLAG</a:t>
            </a:r>
          </a:p>
        </p:txBody>
      </p:sp>
      <p:sp>
        <p:nvSpPr>
          <p:cNvPr id="34" name="TextBox 348"/>
          <p:cNvSpPr txBox="1">
            <a:spLocks noChangeArrowheads="1"/>
          </p:cNvSpPr>
          <p:nvPr/>
        </p:nvSpPr>
        <p:spPr bwMode="auto">
          <a:xfrm>
            <a:off x="4596946" y="2377054"/>
            <a:ext cx="971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b="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Link</a:t>
            </a: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6" t="24190" r="57310" b="32260"/>
          <a:stretch>
            <a:fillRect/>
          </a:stretch>
        </p:blipFill>
        <p:spPr bwMode="auto">
          <a:xfrm>
            <a:off x="1676873" y="4270942"/>
            <a:ext cx="2278063" cy="210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0" t="24190" r="39232" b="32260"/>
          <a:stretch>
            <a:fillRect/>
          </a:stretch>
        </p:blipFill>
        <p:spPr bwMode="auto">
          <a:xfrm>
            <a:off x="1086323" y="4270942"/>
            <a:ext cx="576263" cy="210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7" name="TextBox 167"/>
          <p:cNvSpPr txBox="1">
            <a:spLocks noChangeArrowheads="1"/>
          </p:cNvSpPr>
          <p:nvPr/>
        </p:nvSpPr>
        <p:spPr bwMode="auto">
          <a:xfrm>
            <a:off x="179387" y="3854450"/>
            <a:ext cx="630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</a:t>
            </a:r>
            <a:endParaRPr lang="en-US" altLang="en-US" sz="3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TextBox 389"/>
          <p:cNvSpPr txBox="1">
            <a:spLocks noChangeArrowheads="1"/>
          </p:cNvSpPr>
          <p:nvPr/>
        </p:nvSpPr>
        <p:spPr bwMode="auto">
          <a:xfrm rot="18900000">
            <a:off x="2523011" y="3466843"/>
            <a:ext cx="1404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pTpPuc3</a:t>
            </a:r>
          </a:p>
        </p:txBody>
      </p:sp>
      <p:sp>
        <p:nvSpPr>
          <p:cNvPr id="45" name="TextBox 390"/>
          <p:cNvSpPr txBox="1">
            <a:spLocks noChangeArrowheads="1"/>
          </p:cNvSpPr>
          <p:nvPr/>
        </p:nvSpPr>
        <p:spPr bwMode="auto">
          <a:xfrm rot="18900000">
            <a:off x="3177061" y="3466843"/>
            <a:ext cx="1404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b="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pTA</a:t>
            </a:r>
            <a:r>
              <a:rPr lang="en-US" altLang="en-US" b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-Mob</a:t>
            </a:r>
            <a:endParaRPr lang="en-US" altLang="en-US" sz="1600" b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002" y="4765784"/>
            <a:ext cx="1088359" cy="108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5012234" y="5013424"/>
            <a:ext cx="390316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Escherichia coli </a:t>
            </a:r>
            <a:r>
              <a:rPr lang="en-US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(donor)</a:t>
            </a:r>
            <a:r>
              <a:rPr lang="en-US" sz="14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US" sz="14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pTA</a:t>
            </a:r>
            <a:r>
              <a:rPr lang="en-US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-Mob</a:t>
            </a:r>
            <a:r>
              <a:rPr lang="en-US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  <a:r>
              <a:rPr lang="en-US" sz="1400" b="1" dirty="0" smtClean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pTpPuc3 w/ TpSil3p-APEX2-FLAG</a:t>
            </a:r>
            <a:endParaRPr lang="en-US" sz="1400" b="1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57469" y="4720743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1.65 kb</a:t>
            </a:r>
            <a:endParaRPr lang="en-US" sz="1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7469" y="5278473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1.00 kb</a:t>
            </a:r>
            <a:endParaRPr lang="en-US" sz="1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3070945" y="2200656"/>
            <a:ext cx="188913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7467600" y="2200656"/>
            <a:ext cx="188913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2048246" y="3819144"/>
            <a:ext cx="188913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2017776" y="3944112"/>
            <a:ext cx="188913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87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/>
          <p:cNvSpPr>
            <a:spLocks noGrp="1"/>
          </p:cNvSpPr>
          <p:nvPr>
            <p:ph type="title"/>
          </p:nvPr>
        </p:nvSpPr>
        <p:spPr>
          <a:xfrm>
            <a:off x="45720" y="274638"/>
            <a:ext cx="905256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~20% of </a:t>
            </a:r>
            <a:r>
              <a:rPr lang="en-US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exconjugants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are real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 descr="C:\Users\JernejT\Desktop\IMG_20160202_102142271_HD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0" t="15195" r="21783" b="25237"/>
          <a:stretch/>
        </p:blipFill>
        <p:spPr bwMode="auto">
          <a:xfrm>
            <a:off x="3719512" y="1970441"/>
            <a:ext cx="4976813" cy="332136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10"/>
          <a:stretch/>
        </p:blipFill>
        <p:spPr bwMode="auto">
          <a:xfrm>
            <a:off x="412766" y="2428658"/>
            <a:ext cx="2406634" cy="240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2924175" y="3383093"/>
            <a:ext cx="609600" cy="457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2767" y="4830893"/>
            <a:ext cx="2825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½ L1, 1.0% agar, </a:t>
            </a:r>
            <a:r>
              <a:rPr lang="en-US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Nou50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0450" y="5272760"/>
            <a:ext cx="256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mL L1, </a:t>
            </a:r>
            <a:r>
              <a:rPr lang="en-US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Nou50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14750" y="1970441"/>
            <a:ext cx="497898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15832" y="3611693"/>
            <a:ext cx="497898" cy="166106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8"/>
          <p:cNvSpPr>
            <a:spLocks/>
          </p:cNvSpPr>
          <p:nvPr/>
        </p:nvSpPr>
        <p:spPr bwMode="auto">
          <a:xfrm rot="5400000">
            <a:off x="6350588" y="-386901"/>
            <a:ext cx="187255" cy="4370866"/>
          </a:xfrm>
          <a:prstGeom prst="leftBrace">
            <a:avLst>
              <a:gd name="adj1" fmla="val 8337"/>
              <a:gd name="adj2" fmla="val 50000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3814763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3054350" indent="-1174750" defTabSz="3814763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4699000" indent="-938213" defTabSz="3814763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6581775" indent="-939800" defTabSz="3814763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8461375" indent="-939800" defTabSz="3814763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8918575" indent="-939800" defTabSz="38147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9375775" indent="-939800" defTabSz="38147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9832975" indent="-939800" defTabSz="38147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10290175" indent="-939800" defTabSz="38147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eaLnBrk="1" hangingPunct="1"/>
            <a:endParaRPr kumimoji="1" lang="en-US" altLang="en-US" sz="7500"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69263" y="1371600"/>
            <a:ext cx="43499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TpSil3p-APEX2-FLAG candidate </a:t>
            </a:r>
            <a:r>
              <a:rPr lang="en-US" sz="16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exconjugantes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Left Brace 8"/>
          <p:cNvSpPr>
            <a:spLocks/>
          </p:cNvSpPr>
          <p:nvPr/>
        </p:nvSpPr>
        <p:spPr bwMode="auto">
          <a:xfrm rot="5400000">
            <a:off x="3871168" y="1576726"/>
            <a:ext cx="187255" cy="443755"/>
          </a:xfrm>
          <a:prstGeom prst="leftBrace">
            <a:avLst>
              <a:gd name="adj1" fmla="val 8337"/>
              <a:gd name="adj2" fmla="val 50000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3814763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3054350" indent="-1174750" defTabSz="3814763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4699000" indent="-938213" defTabSz="3814763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6581775" indent="-939800" defTabSz="3814763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8461375" indent="-939800" defTabSz="3814763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8918575" indent="-939800" defTabSz="38147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9375775" indent="-939800" defTabSz="38147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9832975" indent="-939800" defTabSz="38147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10290175" indent="-939800" defTabSz="38147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eaLnBrk="1" hangingPunct="1"/>
            <a:endParaRPr kumimoji="1" lang="en-US" altLang="en-US" sz="7500"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33800" y="1376779"/>
            <a:ext cx="4883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57200" y="5693834"/>
            <a:ext cx="8305800" cy="9355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 Pour plating (Chris </a:t>
            </a:r>
            <a:r>
              <a:rPr lang="en-US" sz="24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Dupont</a:t>
            </a:r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JCVI).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Spread Nou50 on plates</a:t>
            </a: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without antibiotic.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19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1"/>
          <p:cNvSpPr>
            <a:spLocks noGrp="1"/>
          </p:cNvSpPr>
          <p:nvPr>
            <p:ph type="title"/>
          </p:nvPr>
        </p:nvSpPr>
        <p:spPr>
          <a:xfrm>
            <a:off x="-406908" y="274638"/>
            <a:ext cx="9957816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Chemical and morphological </a:t>
            </a:r>
            <a:b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diversity of planktonic skeletons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76750" y="3581400"/>
            <a:ext cx="403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Braarudosphaera</a:t>
            </a:r>
            <a:r>
              <a:rPr lang="en-US" sz="16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i="1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bigelowii</a:t>
            </a:r>
            <a:r>
              <a:rPr lang="en-US" sz="1600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b="1" dirty="0" smtClean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(CaCO</a:t>
            </a:r>
            <a:r>
              <a:rPr lang="en-US" sz="1600" b="1" baseline="-25000" dirty="0" smtClean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US" sz="1600" b="1" dirty="0" smtClean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sz="1600" b="1" i="1" dirty="0">
              <a:solidFill>
                <a:srgbClr val="00B0F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5058" name="Picture 2" descr="http://ina.tmsoc.org/Nannotax3/iNanno/Coccolithophores/Nannolith%20families%20inc%20sed/Braarudosphaeraceae/Braarudosphaera/Braarudosphaera%20bigelowii/JRYSEM-209-28x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001" y="1905000"/>
            <a:ext cx="1716376" cy="164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" y="3581400"/>
            <a:ext cx="403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Rhabdosphaera</a:t>
            </a:r>
            <a:r>
              <a:rPr lang="en-US" sz="1600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i="1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clavigera</a:t>
            </a:r>
            <a:r>
              <a:rPr lang="en-US" sz="1600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b="1" dirty="0" smtClean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(CaCO</a:t>
            </a:r>
            <a:r>
              <a:rPr lang="en-US" sz="1600" b="1" baseline="-25000" dirty="0" smtClean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US" sz="1600" b="1" dirty="0" smtClean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sz="1600" b="1" i="1" dirty="0">
              <a:solidFill>
                <a:srgbClr val="00B0F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63583" y="5986046"/>
            <a:ext cx="403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Diatom</a:t>
            </a:r>
            <a:r>
              <a:rPr lang="en-US" sz="1600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i="1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Lauderia</a:t>
            </a:r>
            <a:r>
              <a:rPr lang="en-US" sz="1600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i="1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annulata</a:t>
            </a:r>
            <a:r>
              <a:rPr lang="en-US" sz="1600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b="1" dirty="0" smtClean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(SiO</a:t>
            </a:r>
            <a:r>
              <a:rPr lang="en-US" sz="1600" b="1" baseline="-25000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sz="1600" b="1" dirty="0" smtClean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sz="1600" b="1" i="1" dirty="0">
              <a:solidFill>
                <a:srgbClr val="00B0F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0840" y="5986046"/>
            <a:ext cx="403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Acantherian</a:t>
            </a:r>
            <a:r>
              <a:rPr lang="en-US" sz="1600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i="1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Lithoptera</a:t>
            </a:r>
            <a:r>
              <a:rPr lang="en-US" sz="1600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fenestrata</a:t>
            </a:r>
            <a:r>
              <a:rPr lang="en-US" sz="1600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b="1" dirty="0" smtClean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(SrSO</a:t>
            </a:r>
            <a:r>
              <a:rPr lang="en-US" sz="1600" b="1" baseline="-25000" dirty="0" smtClean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r>
              <a:rPr lang="en-US" sz="1600" b="1" dirty="0" smtClean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sz="1600" b="1" i="1" dirty="0">
              <a:solidFill>
                <a:srgbClr val="00B0F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4084" y="3810441"/>
            <a:ext cx="733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Source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26959" y="3814816"/>
            <a:ext cx="733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Source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5932" y="6211408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In: Plankton: </a:t>
            </a:r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Wonders of …</a:t>
            </a:r>
            <a:endParaRPr lang="en-US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9833" y="6210634"/>
            <a:ext cx="2408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In: Plankton: Wonders of …</a:t>
            </a:r>
          </a:p>
        </p:txBody>
      </p:sp>
      <p:pic>
        <p:nvPicPr>
          <p:cNvPr id="45069" name="Picture 13" descr="http://ina.tmsoc.org/Nannotax3/iNanno/Coccolithophores/Syracosphaerales/Rhabdosphaeraceae/Rhabdosphaera/Rhabdosphaera%20clavigera/Rhabdosphaera%20clavigera%20var.%20stylifera/JRYSEM-308-056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919" y="1772205"/>
            <a:ext cx="1923060" cy="185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0" name="Picture 1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6" t="12000" r="16494" b="28572"/>
          <a:stretch/>
        </p:blipFill>
        <p:spPr bwMode="auto">
          <a:xfrm>
            <a:off x="1557814" y="4172407"/>
            <a:ext cx="1799269" cy="18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8" t="9469" r="22317" b="7375"/>
          <a:stretch/>
        </p:blipFill>
        <p:spPr bwMode="auto">
          <a:xfrm>
            <a:off x="5782442" y="4191000"/>
            <a:ext cx="1443275" cy="18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3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Why planktonic skeletons?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693920"/>
          </a:xfrm>
        </p:spPr>
        <p:txBody>
          <a:bodyPr>
            <a:normAutofit/>
          </a:bodyPr>
          <a:lstStyle/>
          <a:p>
            <a:r>
              <a:rPr lang="en-US" sz="2400" b="1" dirty="0" err="1" smtClean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Paleobiology</a:t>
            </a: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US" sz="2400" b="1" dirty="0" smtClean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environmental change</a:t>
            </a:r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“Improved 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 of the cellular mechanisms of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biomineralization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will allow us to understand the impact of past climatic events on the major phytoplankton lineages and better predict their response to future environmental change</a:t>
            </a:r>
            <a:r>
              <a:rPr lang="en-US" sz="1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.”</a:t>
            </a:r>
          </a:p>
          <a:p>
            <a:endParaRPr lang="en-US" sz="24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b="1" dirty="0" smtClean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Synthetic biology </a:t>
            </a:r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US" sz="2400" b="1" dirty="0" smtClean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nanotechnology</a:t>
            </a:r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Designer (</a:t>
            </a:r>
            <a:r>
              <a:rPr lang="en-US" sz="20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nano</a:t>
            </a:r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)materials via genetic engineering of skeletonized unicellular planktonic species. 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Biomimetic synthesis of (</a:t>
            </a:r>
            <a:r>
              <a:rPr lang="en-US" sz="20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nano</a:t>
            </a:r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)materials using (more) common model organisms.</a:t>
            </a:r>
          </a:p>
        </p:txBody>
      </p:sp>
      <p:sp>
        <p:nvSpPr>
          <p:cNvPr id="9" name="Rectangle 8"/>
          <p:cNvSpPr/>
          <p:nvPr/>
        </p:nvSpPr>
        <p:spPr>
          <a:xfrm>
            <a:off x="-36646" y="6358268"/>
            <a:ext cx="9201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Durak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G. M. </a:t>
            </a:r>
            <a:r>
              <a:rPr lang="en-US" sz="14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et al. 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role for diatom-like silicon transporters in calcifying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coccolithophores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4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Nature </a:t>
            </a:r>
            <a:r>
              <a:rPr lang="en-US" sz="1400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Communications 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7, 10543 (2016).</a:t>
            </a:r>
          </a:p>
        </p:txBody>
      </p:sp>
    </p:spTree>
    <p:extLst>
      <p:ext uri="{BB962C8B-B14F-4D97-AF65-F5344CB8AC3E}">
        <p14:creationId xmlns:p14="http://schemas.microsoft.com/office/powerpoint/2010/main" val="167531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Parts list?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13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1"/>
          <p:cNvSpPr>
            <a:spLocks noGrp="1"/>
          </p:cNvSpPr>
          <p:nvPr>
            <p:ph type="title"/>
          </p:nvPr>
        </p:nvSpPr>
        <p:spPr>
          <a:xfrm>
            <a:off x="-406908" y="274638"/>
            <a:ext cx="9957816" cy="1143000"/>
          </a:xfrm>
        </p:spPr>
        <p:txBody>
          <a:bodyPr>
            <a:noAutofit/>
          </a:bodyPr>
          <a:lstStyle/>
          <a:p>
            <a:r>
              <a:rPr lang="en-US" sz="43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Diatoms: Nature’s Nanotechnologists</a:t>
            </a:r>
            <a:endParaRPr lang="en-US" sz="43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1044" y="6541490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2"/>
              </a:rPr>
              <a:t>Source.</a:t>
            </a:r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endParaRPr lang="en-US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6322" name="Picture 2" descr="070 Asterolampra deco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73" y="1740873"/>
            <a:ext cx="1811383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187 Biddulphia tridens Valve vi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144" y="1740873"/>
            <a:ext cx="1811383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6" descr="291. Endictya oceani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40873"/>
            <a:ext cx="1811383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9" name="Picture 9" descr="043Amphora exorna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740873"/>
            <a:ext cx="1811383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31543" y="5672307"/>
            <a:ext cx="2880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cale bar: 45 µm.</a:t>
            </a:r>
            <a:endParaRPr 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6331" name="Picture 11" descr="198. Cerataulus subanglulatu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73" y="3097233"/>
            <a:ext cx="1811383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3" name="Picture 13" descr="200. Chaetoceros didymu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144" y="3097233"/>
            <a:ext cx="1811383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5" name="Picture 15" descr="287. Dossetia lacer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097233"/>
            <a:ext cx="1811383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7" name="Picture 17" descr="326.Hemiaulus polymorphus Girdle View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3097233"/>
            <a:ext cx="1811383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9" name="Picture 19" descr="530. Syndetoneis amplectans. Girdle view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73" y="4451688"/>
            <a:ext cx="1811383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1" name="Picture 21" descr="611. Trigonium crenulat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144" y="4451688"/>
            <a:ext cx="1811383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3" name="Picture 23" descr="609. Trigonium arcticum var. pentagonali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451688"/>
            <a:ext cx="1811383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5" name="Picture 25" descr="448. Porodiscus hirsutu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8" y="4451688"/>
            <a:ext cx="1811383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9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1"/>
          <p:cNvSpPr>
            <a:spLocks noGrp="1"/>
          </p:cNvSpPr>
          <p:nvPr>
            <p:ph type="title"/>
          </p:nvPr>
        </p:nvSpPr>
        <p:spPr>
          <a:xfrm>
            <a:off x="45720" y="274638"/>
            <a:ext cx="9052560" cy="1143000"/>
          </a:xfrm>
        </p:spPr>
        <p:txBody>
          <a:bodyPr>
            <a:no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Thalassiosira</a:t>
            </a:r>
            <a:r>
              <a:rPr lang="en-US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i="1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pseudonana</a:t>
            </a:r>
            <a:r>
              <a:rPr lang="en-US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i="1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Tp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i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1745" name="Picture 1" descr="C:\Users\JernejT\Desktop\Lab_Meeting_3\Tp_Krog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t="16996" r="8568" b="15868"/>
          <a:stretch/>
        </p:blipFill>
        <p:spPr bwMode="auto">
          <a:xfrm>
            <a:off x="327835" y="1385488"/>
            <a:ext cx="2780933" cy="158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7840" y="2991091"/>
            <a:ext cx="3107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Nils </a:t>
            </a:r>
            <a:r>
              <a:rPr lang="en-US" sz="14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Kröger</a:t>
            </a:r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B-CUBE, TU Dresden </a:t>
            </a:r>
            <a:endParaRPr lang="en-US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0634" y="3429000"/>
            <a:ext cx="9154633" cy="3428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07"/>
          <a:stretch/>
        </p:blipFill>
        <p:spPr bwMode="auto">
          <a:xfrm>
            <a:off x="743681" y="3452035"/>
            <a:ext cx="5126495" cy="228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-47279" y="5954233"/>
            <a:ext cx="9040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en-US" sz="1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Kröger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, N. Prescribing diatom morphology: toward genetic engineering of biological nanomaterials.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Current Opinion in Chemical Biology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11, 662–9 (2007</a:t>
            </a:r>
            <a:r>
              <a:rPr lang="en-US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Kröger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, N. &amp;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Poulsen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, N. Diatoms-From Cell Wall Biogenesis to Nanotechnology. </a:t>
            </a:r>
            <a:r>
              <a:rPr lang="en-US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Annual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Review of Genetics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42, 83–107 (2008).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8"/>
          <a:stretch/>
        </p:blipFill>
        <p:spPr bwMode="auto">
          <a:xfrm rot="16200000">
            <a:off x="5520425" y="4419426"/>
            <a:ext cx="1212183" cy="71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182" y="3680635"/>
            <a:ext cx="1443084" cy="95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086" y="4926917"/>
            <a:ext cx="1697396" cy="102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12988" y="1481468"/>
            <a:ext cx="553212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First </a:t>
            </a: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sequenced marine </a:t>
            </a:r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phytoplankton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Armbrust</a:t>
            </a:r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et al.</a:t>
            </a:r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400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Science</a:t>
            </a:r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2004).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Model organism for </a:t>
            </a:r>
            <a:r>
              <a:rPr lang="en-US" sz="24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biomineralization</a:t>
            </a:r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studies.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28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1"/>
          <p:cNvSpPr>
            <a:spLocks noGrp="1"/>
          </p:cNvSpPr>
          <p:nvPr>
            <p:ph type="title"/>
          </p:nvPr>
        </p:nvSpPr>
        <p:spPr>
          <a:xfrm>
            <a:off x="45720" y="274638"/>
            <a:ext cx="9052560" cy="1143000"/>
          </a:xfrm>
        </p:spPr>
        <p:txBody>
          <a:bodyPr>
            <a:no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Silaffin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TpSil3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395" y="3035598"/>
            <a:ext cx="24066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219200" y="2897033"/>
            <a:ext cx="6302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</a:p>
        </p:txBody>
      </p:sp>
      <p:sp>
        <p:nvSpPr>
          <p:cNvPr id="6" name="TextBox 167"/>
          <p:cNvSpPr txBox="1">
            <a:spLocks noChangeArrowheads="1"/>
          </p:cNvSpPr>
          <p:nvPr/>
        </p:nvSpPr>
        <p:spPr bwMode="auto">
          <a:xfrm>
            <a:off x="4551362" y="2926061"/>
            <a:ext cx="630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343070" y="2730798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Surface</a:t>
            </a:r>
          </a:p>
        </p:txBody>
      </p:sp>
      <p:sp>
        <p:nvSpPr>
          <p:cNvPr id="8" name="TextBox 222"/>
          <p:cNvSpPr txBox="1">
            <a:spLocks noChangeArrowheads="1"/>
          </p:cNvSpPr>
          <p:nvPr/>
        </p:nvSpPr>
        <p:spPr bwMode="auto">
          <a:xfrm>
            <a:off x="6341607" y="2730798"/>
            <a:ext cx="1296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Center</a:t>
            </a:r>
          </a:p>
        </p:txBody>
      </p:sp>
      <p:sp>
        <p:nvSpPr>
          <p:cNvPr id="9" name="TextBox 223"/>
          <p:cNvSpPr txBox="1">
            <a:spLocks noChangeArrowheads="1"/>
          </p:cNvSpPr>
          <p:nvPr/>
        </p:nvSpPr>
        <p:spPr bwMode="auto">
          <a:xfrm rot="16200000">
            <a:off x="4739820" y="3418186"/>
            <a:ext cx="76993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Top</a:t>
            </a:r>
          </a:p>
        </p:txBody>
      </p:sp>
      <p:sp>
        <p:nvSpPr>
          <p:cNvPr id="10" name="TextBox 224"/>
          <p:cNvSpPr txBox="1">
            <a:spLocks noChangeArrowheads="1"/>
          </p:cNvSpPr>
          <p:nvPr/>
        </p:nvSpPr>
        <p:spPr bwMode="auto">
          <a:xfrm rot="16200000">
            <a:off x="4637426" y="4563567"/>
            <a:ext cx="96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Side</a:t>
            </a:r>
          </a:p>
        </p:txBody>
      </p:sp>
      <p:pic>
        <p:nvPicPr>
          <p:cNvPr id="11" name="Picture 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857" y="3072111"/>
            <a:ext cx="2249488" cy="223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215"/>
          <p:cNvSpPr txBox="1">
            <a:spLocks noChangeArrowheads="1"/>
          </p:cNvSpPr>
          <p:nvPr/>
        </p:nvSpPr>
        <p:spPr bwMode="auto">
          <a:xfrm>
            <a:off x="7046457" y="4945361"/>
            <a:ext cx="7000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25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b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µm</a:t>
            </a:r>
          </a:p>
        </p:txBody>
      </p:sp>
      <p:sp>
        <p:nvSpPr>
          <p:cNvPr id="2" name="Rectangle 1"/>
          <p:cNvSpPr/>
          <p:nvPr/>
        </p:nvSpPr>
        <p:spPr>
          <a:xfrm>
            <a:off x="-205739" y="1498600"/>
            <a:ext cx="95554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Cell </a:t>
            </a: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wall associated protein from </a:t>
            </a:r>
            <a:r>
              <a:rPr lang="en-US" sz="2800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T. </a:t>
            </a:r>
            <a:r>
              <a:rPr lang="en-US" sz="2800" i="1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pseudonana</a:t>
            </a:r>
            <a:r>
              <a:rPr lang="en-US" sz="2800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that directs silica morphogenesis </a:t>
            </a:r>
            <a:r>
              <a:rPr lang="en-US" sz="2800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vitro</a:t>
            </a:r>
            <a:r>
              <a:rPr 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20299" y="5931306"/>
            <a:ext cx="89980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Poulsen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N. &amp;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Kröger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N. Silica Morphogenesis by Alternative Processing of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Silaffins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the Diatom </a:t>
            </a:r>
            <a:r>
              <a:rPr lang="en-US" sz="1400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Thalassiosira</a:t>
            </a:r>
            <a:r>
              <a:rPr lang="en-US" sz="14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pseudonana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4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Journal of Biological Chemistry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279, 42993–9 (2004).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Poulsen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N. </a:t>
            </a:r>
            <a:r>
              <a:rPr lang="en-US" sz="14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et al. 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Silica Immobilization of an Enzyme through Genetic Engineering of the Diatom </a:t>
            </a:r>
            <a:r>
              <a:rPr lang="en-US" sz="1400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Thalassiosira</a:t>
            </a:r>
            <a:r>
              <a:rPr lang="en-US" sz="14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pseudonana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400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Angewandte</a:t>
            </a:r>
            <a:r>
              <a:rPr lang="en-US" sz="14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Chemie</a:t>
            </a:r>
            <a:r>
              <a:rPr lang="en-US" sz="14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46, 1843–6 (2007).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25600" y="5270798"/>
            <a:ext cx="2628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TpSil3-LCPA mixture.</a:t>
            </a:r>
            <a:endParaRPr lang="en-US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02448" y="5266426"/>
            <a:ext cx="2628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TpSil3-GFP fusion.</a:t>
            </a:r>
            <a:endParaRPr lang="en-US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87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" y="2909455"/>
            <a:ext cx="9052560" cy="1039091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 </a:t>
            </a:r>
            <a:r>
              <a:rPr lang="en-US" b="1" dirty="0" err="1" smtClean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silaffin</a:t>
            </a:r>
            <a:r>
              <a:rPr lang="en-US" b="1" dirty="0" smtClean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TpSil3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</a:t>
            </a:r>
            <a:r>
              <a:rPr lang="en-US" b="1" dirty="0" smtClean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pull down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identify interacting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proteins.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39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9480</TotalTime>
  <Words>1026</Words>
  <Application>Microsoft Office PowerPoint</Application>
  <PresentationFormat>On-screen Show (4:3)</PresentationFormat>
  <Paragraphs>204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2_Office Theme</vt:lpstr>
      <vt:lpstr>Biomineralization in Diatoms:  Haeckel’s Legacy Meets APEX2 </vt:lpstr>
      <vt:lpstr>Back in time to Ernst Haeckel</vt:lpstr>
      <vt:lpstr>Chemical and morphological  diversity of planktonic skeletons</vt:lpstr>
      <vt:lpstr>Why planktonic skeletons?</vt:lpstr>
      <vt:lpstr>Parts list?</vt:lpstr>
      <vt:lpstr>Diatoms: Nature’s Nanotechnologists</vt:lpstr>
      <vt:lpstr>Thalassiosira pseudonana (Tp)</vt:lpstr>
      <vt:lpstr>Silaffin TpSil3</vt:lpstr>
      <vt:lpstr>Use silaffin TpSil3 to pull down and identify interacting proteins.</vt:lpstr>
      <vt:lpstr>Proximity labeling with APEX2</vt:lpstr>
      <vt:lpstr>Proximity labeling fromTpSil3</vt:lpstr>
      <vt:lpstr>Plasmid delivery via bacterial conjugation</vt:lpstr>
      <vt:lpstr>First to replicate the paper</vt:lpstr>
      <vt:lpstr>Making TpSil3p-APEX2-FLAG  T. pseudonana strain </vt:lpstr>
      <vt:lpstr>Expression and activity assays in progress</vt:lpstr>
      <vt:lpstr>Thank you</vt:lpstr>
      <vt:lpstr>Questions?</vt:lpstr>
      <vt:lpstr>Tara Oceans</vt:lpstr>
      <vt:lpstr>Planktonic zoo in the world’s oceans</vt:lpstr>
      <vt:lpstr>Silica Deposition Vesicle (SDV)</vt:lpstr>
      <vt:lpstr>PowerPoint Presentation</vt:lpstr>
      <vt:lpstr>Missing parts inferred from the literature</vt:lpstr>
      <vt:lpstr>Making TpSil3p-APEX2-FLAG donor</vt:lpstr>
      <vt:lpstr>~20% of exconjugants are real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Thinking big with small molecules</dc:title>
  <dc:creator>JernejT</dc:creator>
  <cp:lastModifiedBy>JernejT</cp:lastModifiedBy>
  <cp:revision>968</cp:revision>
  <dcterms:created xsi:type="dcterms:W3CDTF">2006-08-16T00:00:00Z</dcterms:created>
  <dcterms:modified xsi:type="dcterms:W3CDTF">2016-03-01T16:51:29Z</dcterms:modified>
</cp:coreProperties>
</file>