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Default Extension="avi" ContentType="video/avi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69" r:id="rId12"/>
    <p:sldId id="271" r:id="rId13"/>
    <p:sldId id="259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877" autoAdjust="0"/>
    <p:restoredTop sz="94660"/>
  </p:normalViewPr>
  <p:slideViewPr>
    <p:cSldViewPr>
      <p:cViewPr varScale="1">
        <p:scale>
          <a:sx n="83" d="100"/>
          <a:sy n="83" d="100"/>
        </p:scale>
        <p:origin x="-63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31BDD-43EF-4D2A-B922-2E72EEB74687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87E33-0E95-44FB-8A33-8060F44633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648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Use of voltage-sensitive fluorescent protein  based on green-absorbing </a:t>
            </a:r>
            <a:r>
              <a:rPr lang="en-US" dirty="0" err="1" smtClean="0"/>
              <a:t>proteorhodopsin</a:t>
            </a:r>
            <a:r>
              <a:rPr lang="en-US" dirty="0" smtClean="0"/>
              <a:t> (GPR). Rhodopsin proteins transduce sunlight to a change in membrane potential (</a:t>
            </a:r>
            <a:r>
              <a:rPr lang="en-US" dirty="0" err="1" smtClean="0"/>
              <a:t>phototaxis</a:t>
            </a:r>
            <a:r>
              <a:rPr lang="en-US" dirty="0" smtClean="0"/>
              <a:t> and solar energy capture in microbial hosts—aquatic organisms)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87E33-0E95-44FB-8A33-8060F44633C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310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Here,  we run this process backwards. Change in membrane potential into an optical signal.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87E33-0E95-44FB-8A33-8060F44633C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4909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Fluoresence</a:t>
            </a:r>
            <a:r>
              <a:rPr lang="en-US" baseline="0" dirty="0" smtClean="0"/>
              <a:t> of PROPS was 5x as bright at an induced Vm of 70mv than -170mV. As pH decreases and induced voltage increases, </a:t>
            </a:r>
            <a:r>
              <a:rPr lang="en-US" baseline="0" dirty="0" err="1" smtClean="0"/>
              <a:t>Fluoresence</a:t>
            </a:r>
            <a:r>
              <a:rPr lang="en-US" baseline="0" dirty="0" smtClean="0"/>
              <a:t> increases.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87E33-0E95-44FB-8A33-8060F44633C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3502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Variety of blinking behaviors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87E33-0E95-44FB-8A33-8060F44633C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005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Adhere JY29</a:t>
            </a:r>
            <a:r>
              <a:rPr lang="en-US" baseline="0" dirty="0" smtClean="0"/>
              <a:t> strain to coverslip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87E33-0E95-44FB-8A33-8060F44633C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432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03EEBCE-799F-4DAF-B1B6-D793CE7A1F70}" type="datetimeFigureOut">
              <a:rPr lang="en-US" smtClean="0"/>
              <a:pPr/>
              <a:t>12/9/11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7D4B6DC-A14A-47A6-A7FB-54038B80E7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microsoft.com/office/2007/relationships/media" Target="../media/media2.avi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1" Type="http://schemas.openxmlformats.org/officeDocument/2006/relationships/video" Target="../media/media2.avi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microsoft.com/office/2007/relationships/media" Target="../media/media1.avi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1" Type="http://schemas.openxmlformats.org/officeDocument/2006/relationships/video" Target="../media/media1.avi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752600"/>
            <a:ext cx="6858000" cy="990600"/>
          </a:xfrm>
        </p:spPr>
        <p:txBody>
          <a:bodyPr>
            <a:noAutofit/>
          </a:bodyPr>
          <a:lstStyle/>
          <a:p>
            <a:pPr fontAlgn="base"/>
            <a:r>
              <a:rPr lang="en-US" sz="2800" b="1" dirty="0"/>
              <a:t>Electrical Spiking in </a:t>
            </a:r>
            <a:r>
              <a:rPr lang="en-US" sz="2800" b="1" i="1" dirty="0"/>
              <a:t>Escherichia coli</a:t>
            </a:r>
            <a:r>
              <a:rPr lang="en-US" sz="2800" b="1" dirty="0"/>
              <a:t> Probed with a Fluorescent Voltage-Indicating </a:t>
            </a:r>
            <a:r>
              <a:rPr lang="en-US" sz="2800" b="1" dirty="0" smtClean="0"/>
              <a:t>Protein</a:t>
            </a:r>
            <a:br>
              <a:rPr lang="en-US" sz="2800" b="1" dirty="0" smtClean="0"/>
            </a:br>
            <a:r>
              <a:rPr lang="en-US" sz="2400" i="1" dirty="0" smtClean="0"/>
              <a:t>Science July 15, 2011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05400"/>
            <a:ext cx="6858000" cy="533400"/>
          </a:xfrm>
        </p:spPr>
        <p:txBody>
          <a:bodyPr/>
          <a:lstStyle/>
          <a:p>
            <a:r>
              <a:rPr lang="en-US" dirty="0" smtClean="0"/>
              <a:t>Presented by: William </a:t>
            </a:r>
            <a:r>
              <a:rPr lang="en-US" dirty="0" err="1" smtClean="0"/>
              <a:t>Morejón</a:t>
            </a:r>
            <a:r>
              <a:rPr lang="en-US" dirty="0" smtClean="0"/>
              <a:t> and </a:t>
            </a:r>
            <a:r>
              <a:rPr lang="en-US" dirty="0" err="1" smtClean="0"/>
              <a:t>Shikha</a:t>
            </a:r>
            <a:r>
              <a:rPr lang="en-US" dirty="0" smtClean="0"/>
              <a:t> </a:t>
            </a:r>
            <a:r>
              <a:rPr lang="en-US" dirty="0" err="1" smtClean="0"/>
              <a:t>Kaji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0" y="3893403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/>
              <a:t>by: Joel M. </a:t>
            </a:r>
            <a:r>
              <a:rPr lang="en-US" sz="2000" b="1" dirty="0" err="1"/>
              <a:t>Kralj</a:t>
            </a:r>
            <a:r>
              <a:rPr lang="en-US" sz="2000" b="1" dirty="0"/>
              <a:t>, Daniel R. </a:t>
            </a:r>
            <a:r>
              <a:rPr lang="en-US" sz="2000" b="1" dirty="0" err="1"/>
              <a:t>Hochbaum</a:t>
            </a:r>
            <a:r>
              <a:rPr lang="en-US" sz="2000" b="1" dirty="0"/>
              <a:t>, </a:t>
            </a:r>
            <a:endParaRPr lang="en-US" sz="2000" b="1" dirty="0" smtClean="0"/>
          </a:p>
          <a:p>
            <a:pPr algn="r"/>
            <a:r>
              <a:rPr lang="en-US" sz="2000" b="1" dirty="0" smtClean="0"/>
              <a:t>Adam D. Douglass</a:t>
            </a:r>
            <a:r>
              <a:rPr lang="en-US" sz="2000" b="1" dirty="0"/>
              <a:t>,  and Adam E. Cohen</a:t>
            </a:r>
            <a:endParaRPr lang="en-US" sz="2000" dirty="0"/>
          </a:p>
        </p:txBody>
      </p:sp>
      <p:pic>
        <p:nvPicPr>
          <p:cNvPr id="7170" name="Picture 2" descr="http://upload.wikimedia.org/wikipedia/en/thumb/3/3a/Harvard_Wreath_Logo_1.svg/220px-Harvard_Wreath_Logo_1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23469"/>
            <a:ext cx="1047750" cy="104775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29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Blinks</a:t>
            </a:r>
            <a:r>
              <a:rPr lang="en-US" dirty="0" smtClean="0"/>
              <a:t> Arose </a:t>
            </a:r>
            <a:r>
              <a:rPr lang="en-US" dirty="0"/>
              <a:t>from</a:t>
            </a:r>
            <a:r>
              <a:rPr lang="en-US" dirty="0" smtClean="0"/>
              <a:t> Electrical Depolarization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229600" cy="2362200"/>
          </a:xfrm>
        </p:spPr>
        <p:txBody>
          <a:bodyPr>
            <a:normAutofit fontScale="92500"/>
          </a:bodyPr>
          <a:lstStyle/>
          <a:p>
            <a:r>
              <a:rPr lang="en-US" dirty="0"/>
              <a:t>Used torque of </a:t>
            </a:r>
            <a:r>
              <a:rPr lang="en-US" dirty="0" err="1"/>
              <a:t>flagellar</a:t>
            </a:r>
            <a:r>
              <a:rPr lang="en-US" dirty="0"/>
              <a:t> motor as an indicator of </a:t>
            </a:r>
            <a:r>
              <a:rPr lang="en-US" dirty="0" err="1"/>
              <a:t>protonmotive</a:t>
            </a:r>
            <a:r>
              <a:rPr lang="en-US" dirty="0"/>
              <a:t> force (PMF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Cells of Strain JY29 adhered to </a:t>
            </a:r>
            <a:r>
              <a:rPr lang="en-US" dirty="0" err="1" smtClean="0"/>
              <a:t>coverslip</a:t>
            </a:r>
            <a:r>
              <a:rPr lang="en-US" dirty="0" smtClean="0"/>
              <a:t> by a SINGLE flagellum</a:t>
            </a:r>
          </a:p>
          <a:p>
            <a:r>
              <a:rPr lang="en-US" dirty="0"/>
              <a:t>Monitor blinking of PROPS and rate of rotation simultaneously</a:t>
            </a:r>
          </a:p>
          <a:p>
            <a:r>
              <a:rPr lang="en-US" dirty="0" smtClean="0"/>
              <a:t>BLINK </a:t>
            </a:r>
            <a:r>
              <a:rPr lang="en-US" dirty="0"/>
              <a:t>= loss of PMF (slows flagellum)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8305800" cy="260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ame 6"/>
          <p:cNvSpPr/>
          <p:nvPr/>
        </p:nvSpPr>
        <p:spPr>
          <a:xfrm>
            <a:off x="5410200" y="3505200"/>
            <a:ext cx="2057400" cy="2971800"/>
          </a:xfrm>
          <a:prstGeom prst="frame">
            <a:avLst/>
          </a:prstGeom>
          <a:solidFill>
            <a:srgbClr val="FF6600">
              <a:alpha val="35000"/>
            </a:srgbClr>
          </a:solidFill>
          <a:ln w="63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3124200"/>
            <a:ext cx="914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BLINK!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6781800" y="373380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35052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Slower!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048000" y="3962400"/>
            <a:ext cx="1143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09800" y="3657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Speed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104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Blinks</a:t>
            </a:r>
            <a:r>
              <a:rPr lang="en-US" dirty="0" smtClean="0"/>
              <a:t> Arose </a:t>
            </a:r>
            <a:r>
              <a:rPr lang="en-US" dirty="0"/>
              <a:t>from</a:t>
            </a:r>
            <a:r>
              <a:rPr lang="en-US" dirty="0" smtClean="0"/>
              <a:t> Electrical Depolarization!</a:t>
            </a:r>
            <a:endParaRPr lang="en-US" dirty="0"/>
          </a:p>
        </p:txBody>
      </p:sp>
      <p:pic>
        <p:nvPicPr>
          <p:cNvPr id="8" name="1204763s3 (2).avi">
            <a:hlinkClick r:id="" action="ppaction://media"/>
          </p:cNvPr>
          <p:cNvPicPr/>
          <p:nvPr>
            <p:ph sz="quarter"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6588" y="1219200"/>
            <a:ext cx="5330825" cy="4935538"/>
          </a:xfr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095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en-US" dirty="0" smtClean="0"/>
              <a:t>Effect of Cell Metabolic State on Blinks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209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Interruption of aerobic respiration </a:t>
            </a:r>
            <a:r>
              <a:rPr lang="en-US" u="sng" dirty="0" smtClean="0"/>
              <a:t>STOPPED</a:t>
            </a:r>
            <a:r>
              <a:rPr lang="en-US" dirty="0" smtClean="0"/>
              <a:t> blinking &amp; cells expressing PROPS were BRIGHT</a:t>
            </a:r>
          </a:p>
          <a:p>
            <a:pPr marL="731520" lvl="1" indent="-457200">
              <a:buAutoNum type="alphaUcPeriod"/>
            </a:pPr>
            <a:r>
              <a:rPr lang="en-US" dirty="0" smtClean="0"/>
              <a:t>Inhibition of Electron Transport Chain by Violet Light</a:t>
            </a:r>
          </a:p>
          <a:p>
            <a:pPr marL="731520" lvl="1" indent="-457200">
              <a:buAutoNum type="alphaUcPeriod"/>
            </a:pPr>
            <a:r>
              <a:rPr lang="en-US" dirty="0" smtClean="0"/>
              <a:t>Inhibition of Electron Transport Chain by O</a:t>
            </a:r>
            <a:r>
              <a:rPr lang="en-US" baseline="-25000" dirty="0" smtClean="0"/>
              <a:t>2</a:t>
            </a:r>
            <a:r>
              <a:rPr lang="en-US" dirty="0" smtClean="0"/>
              <a:t> removal</a:t>
            </a:r>
          </a:p>
          <a:p>
            <a:pPr marL="731520" lvl="1" indent="-457200">
              <a:buAutoNum type="alphaUcPeriod"/>
            </a:pPr>
            <a:r>
              <a:rPr lang="en-US" dirty="0" smtClean="0"/>
              <a:t>Inhibition of F</a:t>
            </a:r>
            <a:r>
              <a:rPr lang="en-US" baseline="-25000" dirty="0" smtClean="0"/>
              <a:t>1</a:t>
            </a:r>
            <a:r>
              <a:rPr lang="en-US" dirty="0" smtClean="0"/>
              <a:t>-Adenosine </a:t>
            </a:r>
            <a:r>
              <a:rPr lang="en-US" dirty="0" err="1" smtClean="0"/>
              <a:t>Triphosphatase</a:t>
            </a:r>
            <a:r>
              <a:rPr lang="en-US" dirty="0" smtClean="0"/>
              <a:t> (</a:t>
            </a:r>
            <a:r>
              <a:rPr lang="en-US" dirty="0" err="1" smtClean="0"/>
              <a:t>ATPase</a:t>
            </a:r>
            <a:r>
              <a:rPr lang="en-US" dirty="0" smtClean="0"/>
              <a:t>) by sodium </a:t>
            </a:r>
            <a:r>
              <a:rPr lang="en-US" dirty="0" err="1" smtClean="0"/>
              <a:t>azide</a:t>
            </a:r>
            <a:endParaRPr lang="en-US" dirty="0" smtClean="0"/>
          </a:p>
          <a:p>
            <a:pPr marL="731520" lvl="1" indent="-457200">
              <a:buAutoNum type="alphaUcPeriod"/>
            </a:pPr>
            <a:r>
              <a:rPr lang="en-US" dirty="0" smtClean="0"/>
              <a:t>Dissipation of PMF by CCCP (Carbonyl Cyanide </a:t>
            </a:r>
            <a:r>
              <a:rPr lang="en-US" dirty="0" err="1" smtClean="0"/>
              <a:t>m-Chlorophenyl</a:t>
            </a:r>
            <a:r>
              <a:rPr lang="en-US" dirty="0" smtClean="0"/>
              <a:t> </a:t>
            </a:r>
            <a:r>
              <a:rPr lang="en-US" dirty="0" err="1" smtClean="0"/>
              <a:t>Hydrazone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3429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Blinks! High PROPS Fluorescence!</a:t>
            </a:r>
            <a:endParaRPr lang="en-US" dirty="0"/>
          </a:p>
        </p:txBody>
      </p:sp>
      <p:pic>
        <p:nvPicPr>
          <p:cNvPr id="14" name="Picture 13" descr="Screen Shot 2011-12-08 at 8.00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33800"/>
            <a:ext cx="7872986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Summary…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PROPS in </a:t>
            </a:r>
            <a:r>
              <a:rPr lang="en-US" i="1" dirty="0" smtClean="0"/>
              <a:t>E. coli</a:t>
            </a:r>
            <a:r>
              <a:rPr lang="en-US" dirty="0" smtClean="0"/>
              <a:t> reveals an electrical spiking at up to 1 Hz</a:t>
            </a:r>
          </a:p>
          <a:p>
            <a:r>
              <a:rPr lang="en-US" dirty="0" smtClean="0"/>
              <a:t>Sensitive to electrical perturbations</a:t>
            </a:r>
          </a:p>
          <a:p>
            <a:r>
              <a:rPr lang="en-US" dirty="0" smtClean="0"/>
              <a:t>Bacterial efflux machinery may be electrically regulated and give insight into the role of ion channels and pumps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762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PROPS </a:t>
            </a:r>
            <a:r>
              <a:rPr lang="en-US" dirty="0"/>
              <a:t>does not express in </a:t>
            </a:r>
            <a:r>
              <a:rPr lang="en-US" dirty="0" smtClean="0"/>
              <a:t>eukaryotes</a:t>
            </a:r>
          </a:p>
          <a:p>
            <a:r>
              <a:rPr lang="en-US" dirty="0" smtClean="0"/>
              <a:t>Modify </a:t>
            </a:r>
            <a:r>
              <a:rPr lang="en-US" dirty="0"/>
              <a:t>forms of related microbial </a:t>
            </a:r>
            <a:r>
              <a:rPr lang="en-US" dirty="0" err="1" smtClean="0"/>
              <a:t>rhodopsins</a:t>
            </a:r>
            <a:r>
              <a:rPr lang="en-US" dirty="0" smtClean="0"/>
              <a:t> to </a:t>
            </a:r>
            <a:r>
              <a:rPr lang="en-US" dirty="0"/>
              <a:t>enable</a:t>
            </a:r>
            <a:r>
              <a:rPr lang="en-US" dirty="0" smtClean="0"/>
              <a:t> </a:t>
            </a:r>
            <a:r>
              <a:rPr lang="en-US" dirty="0" err="1" smtClean="0"/>
              <a:t>electrophysical</a:t>
            </a:r>
            <a:r>
              <a:rPr lang="en-US" dirty="0" smtClean="0"/>
              <a:t> </a:t>
            </a:r>
            <a:r>
              <a:rPr lang="en-US" dirty="0"/>
              <a:t>studies</a:t>
            </a:r>
            <a:r>
              <a:rPr lang="en-US" dirty="0" smtClean="0"/>
              <a:t> in eukaryotic mitochondria </a:t>
            </a:r>
            <a:r>
              <a:rPr lang="en-US" dirty="0"/>
              <a:t>and </a:t>
            </a:r>
            <a:r>
              <a:rPr lang="en-US" dirty="0" smtClean="0"/>
              <a:t>neurons</a:t>
            </a:r>
          </a:p>
          <a:p>
            <a:r>
              <a:rPr lang="en-US" dirty="0" smtClean="0"/>
              <a:t>Discover which channels or pores regulate spiking</a:t>
            </a:r>
          </a:p>
          <a:p>
            <a:r>
              <a:rPr lang="en-US" dirty="0" smtClean="0"/>
              <a:t>Determine whether </a:t>
            </a:r>
            <a:r>
              <a:rPr lang="en-US" dirty="0"/>
              <a:t>spiking</a:t>
            </a:r>
            <a:r>
              <a:rPr lang="en-US" dirty="0" smtClean="0"/>
              <a:t> is indicative of </a:t>
            </a:r>
            <a:r>
              <a:rPr lang="en-US" dirty="0"/>
              <a:t>different biological </a:t>
            </a:r>
            <a:r>
              <a:rPr lang="en-US" dirty="0" smtClean="0"/>
              <a:t>processes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580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Role of Membrane Potential in Bacterial Survival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Oxidative </a:t>
            </a:r>
            <a:r>
              <a:rPr lang="en-US" dirty="0" err="1" smtClean="0"/>
              <a:t>phosphorylation</a:t>
            </a:r>
            <a:endParaRPr lang="en-US" dirty="0" smtClean="0"/>
          </a:p>
          <a:p>
            <a:r>
              <a:rPr lang="en-US" dirty="0" err="1" smtClean="0"/>
              <a:t>Flagellar</a:t>
            </a:r>
            <a:r>
              <a:rPr lang="en-US" dirty="0" smtClean="0"/>
              <a:t> motion</a:t>
            </a:r>
          </a:p>
          <a:p>
            <a:r>
              <a:rPr lang="en-US" dirty="0" smtClean="0"/>
              <a:t>Cell Division</a:t>
            </a:r>
          </a:p>
          <a:p>
            <a:r>
              <a:rPr lang="en-US" dirty="0" err="1" smtClean="0"/>
              <a:t>Chemotaxis</a:t>
            </a:r>
            <a:endParaRPr lang="en-US" dirty="0" smtClean="0"/>
          </a:p>
          <a:p>
            <a:r>
              <a:rPr lang="en-US" dirty="0" smtClean="0"/>
              <a:t>Membrane Transport</a:t>
            </a:r>
            <a:endParaRPr lang="en-US" dirty="0"/>
          </a:p>
        </p:txBody>
      </p:sp>
      <p:pic>
        <p:nvPicPr>
          <p:cNvPr id="1026" name="Picture 2" descr="Scien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71800"/>
            <a:ext cx="4343400" cy="259156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14800" y="5562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U.S. Department of Energy’s Lawrence Berkeley National </a:t>
            </a:r>
            <a:r>
              <a:rPr lang="en-US" sz="1200" dirty="0" smtClean="0"/>
              <a:t>Laboratory,</a:t>
            </a:r>
          </a:p>
          <a:p>
            <a:r>
              <a:rPr lang="en-US" sz="1200" dirty="0" smtClean="0"/>
              <a:t>University </a:t>
            </a:r>
            <a:r>
              <a:rPr lang="en-US" sz="1200" dirty="0"/>
              <a:t>of California at </a:t>
            </a:r>
            <a:r>
              <a:rPr lang="en-US" sz="1200" dirty="0" smtClean="0"/>
              <a:t>Berkeley</a:t>
            </a:r>
          </a:p>
          <a:p>
            <a:r>
              <a:rPr lang="en-US" sz="1200" dirty="0" smtClean="0"/>
              <a:t>http://www.lbl.gov/Science-Articles/Archive/PBD-proteorhodopsin.html</a:t>
            </a:r>
            <a:endParaRPr lang="en-US" sz="12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068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Little is known about electrophysiology of bacteria at the level of single cells</a:t>
            </a:r>
          </a:p>
          <a:p>
            <a:r>
              <a:rPr lang="en-US" dirty="0" smtClean="0"/>
              <a:t>Cannot probe voltage dynamics in an intact bacterium</a:t>
            </a:r>
          </a:p>
          <a:p>
            <a:pPr lvl="1"/>
            <a:r>
              <a:rPr lang="en-US" dirty="0" smtClean="0"/>
              <a:t>size of bacterium</a:t>
            </a:r>
          </a:p>
          <a:p>
            <a:pPr lvl="1"/>
            <a:r>
              <a:rPr lang="en-US" dirty="0" smtClean="0"/>
              <a:t>cell wall</a:t>
            </a:r>
          </a:p>
          <a:p>
            <a:r>
              <a:rPr lang="en-US" dirty="0" smtClean="0"/>
              <a:t>Goal: develop voltage </a:t>
            </a:r>
            <a:r>
              <a:rPr lang="en-US" dirty="0"/>
              <a:t>indicating proteins </a:t>
            </a:r>
            <a:r>
              <a:rPr lang="en-US" dirty="0" smtClean="0"/>
              <a:t>that provide </a:t>
            </a:r>
            <a:r>
              <a:rPr lang="en-US" dirty="0"/>
              <a:t>fast/sensitive tools for monitoring electrical dynamics</a:t>
            </a:r>
          </a:p>
          <a:p>
            <a:endParaRPr lang="en-US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87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Green</a:t>
            </a:r>
            <a:r>
              <a:rPr lang="en-US" dirty="0" smtClean="0"/>
              <a:t>-Absorbing </a:t>
            </a:r>
            <a:r>
              <a:rPr lang="en-US" dirty="0" err="1"/>
              <a:t>P</a:t>
            </a:r>
            <a:r>
              <a:rPr lang="en-US" dirty="0" err="1" smtClean="0"/>
              <a:t>roteorhodopsin</a:t>
            </a:r>
            <a:r>
              <a:rPr lang="en-US" dirty="0" smtClean="0"/>
              <a:t> </a:t>
            </a:r>
            <a:r>
              <a:rPr lang="en-US" dirty="0"/>
              <a:t>(GPR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Light-driven proton pump in aquatic organisms</a:t>
            </a:r>
          </a:p>
          <a:p>
            <a:r>
              <a:rPr lang="en-US" dirty="0"/>
              <a:t>T</a:t>
            </a:r>
            <a:r>
              <a:rPr lang="en-US" dirty="0" smtClean="0"/>
              <a:t>ransport </a:t>
            </a:r>
            <a:r>
              <a:rPr lang="en-US" dirty="0"/>
              <a:t>of proton through GPR produces a change in protein </a:t>
            </a:r>
            <a:r>
              <a:rPr lang="en-US" dirty="0" smtClean="0"/>
              <a:t>color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Litebulb"/>
          <p:cNvSpPr>
            <a:spLocks noEditPoints="1" noChangeArrowheads="1"/>
          </p:cNvSpPr>
          <p:nvPr/>
        </p:nvSpPr>
        <p:spPr bwMode="auto">
          <a:xfrm rot="2700000">
            <a:off x="304297" y="4362807"/>
            <a:ext cx="296342" cy="444971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37338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35052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219200" y="3276600"/>
            <a:ext cx="609600" cy="685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urved Connector 15"/>
          <p:cNvCxnSpPr/>
          <p:nvPr/>
        </p:nvCxnSpPr>
        <p:spPr>
          <a:xfrm rot="5400000" flipH="1" flipV="1">
            <a:off x="-4409499" y="5323899"/>
            <a:ext cx="589398" cy="457200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4638" y="3733800"/>
            <a:ext cx="40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057400" y="34406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ell membrane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5410200" y="37338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10200" y="35052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096000" y="3276600"/>
            <a:ext cx="609600" cy="68580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5905500" y="3619500"/>
            <a:ext cx="990600" cy="1524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248400" y="4267200"/>
            <a:ext cx="381000" cy="369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248400" y="4267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37" name="Right Arrow 36"/>
          <p:cNvSpPr/>
          <p:nvPr/>
        </p:nvSpPr>
        <p:spPr>
          <a:xfrm>
            <a:off x="3962400" y="3268578"/>
            <a:ext cx="1143000" cy="54142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urved Connector 39"/>
          <p:cNvCxnSpPr/>
          <p:nvPr/>
        </p:nvCxnSpPr>
        <p:spPr>
          <a:xfrm rot="5400000" flipH="1" flipV="1">
            <a:off x="695595" y="3905168"/>
            <a:ext cx="542575" cy="504639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029200" y="3124200"/>
            <a:ext cx="1189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m</a:t>
            </a:r>
            <a:endParaRPr lang="en-US" baseline="-25000" dirty="0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085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 Role of GPR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 membrane potential to reposition a proton to induce a color shift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Color determinant is Schiff’s Base</a:t>
            </a:r>
          </a:p>
          <a:p>
            <a:pPr lvl="1"/>
            <a:r>
              <a:rPr lang="en-US" dirty="0" err="1"/>
              <a:t>pKa</a:t>
            </a:r>
            <a:r>
              <a:rPr lang="en-US" dirty="0"/>
              <a:t>&gt;12, protons are too tightly bound to be removed by </a:t>
            </a:r>
            <a:r>
              <a:rPr lang="en-US" dirty="0" smtClean="0"/>
              <a:t>V</a:t>
            </a:r>
            <a:r>
              <a:rPr lang="en-US" baseline="-25000" dirty="0" smtClean="0"/>
              <a:t>m</a:t>
            </a:r>
          </a:p>
          <a:p>
            <a:pPr lvl="1"/>
            <a:r>
              <a:rPr lang="en-US" dirty="0" smtClean="0"/>
              <a:t>Reversal does not work as hypothesized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37338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" y="35052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219200" y="3276600"/>
            <a:ext cx="609600" cy="685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57400" y="34406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ell membrane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410200" y="37338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10200" y="35052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096000" y="3276600"/>
            <a:ext cx="609600" cy="68580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5905500" y="3543300"/>
            <a:ext cx="990600" cy="1524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48400" y="4201741"/>
            <a:ext cx="381000" cy="369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48400" y="420174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6934200" y="34406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ell membrane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3962400" y="3268578"/>
            <a:ext cx="1143000" cy="54142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58335" y="3124200"/>
            <a:ext cx="1189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m</a:t>
            </a:r>
            <a:endParaRPr lang="en-US" baseline="-25000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78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Mutating GPR to respond to Vm = PROPS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GPR</a:t>
            </a:r>
            <a:r>
              <a:rPr lang="en-US" baseline="30000" dirty="0" smtClean="0"/>
              <a:t>D97N </a:t>
            </a:r>
            <a:r>
              <a:rPr lang="en-US" dirty="0" smtClean="0"/>
              <a:t>has SB with </a:t>
            </a:r>
            <a:r>
              <a:rPr lang="en-US" dirty="0" err="1" smtClean="0"/>
              <a:t>pKa</a:t>
            </a:r>
            <a:r>
              <a:rPr lang="en-US" dirty="0" smtClean="0"/>
              <a:t> = 9.6, good for voltage sensing</a:t>
            </a:r>
          </a:p>
          <a:p>
            <a:r>
              <a:rPr lang="en-US" dirty="0" smtClean="0"/>
              <a:t>This mutant was named </a:t>
            </a:r>
            <a:r>
              <a:rPr lang="en-US" dirty="0" err="1"/>
              <a:t>Proteorhodopsin</a:t>
            </a:r>
            <a:r>
              <a:rPr lang="en-US" dirty="0"/>
              <a:t> Optical Proton Sensor  (</a:t>
            </a:r>
            <a:r>
              <a:rPr lang="en-US" dirty="0" smtClean="0"/>
              <a:t>PROPS) </a:t>
            </a:r>
          </a:p>
          <a:p>
            <a:pPr lvl="1"/>
            <a:r>
              <a:rPr lang="en-US" dirty="0" smtClean="0"/>
              <a:t>Showed pH- and voltage- dependent fluorescence</a:t>
            </a:r>
          </a:p>
          <a:p>
            <a:pPr lvl="1"/>
            <a:r>
              <a:rPr lang="en-US" dirty="0" smtClean="0"/>
              <a:t>Lacked light-induced proton pumping</a:t>
            </a:r>
          </a:p>
          <a:p>
            <a:pPr lvl="1"/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4343" y="3364888"/>
            <a:ext cx="3766457" cy="324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89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Quasi-periodic cell-wide blinks in </a:t>
            </a:r>
            <a:r>
              <a:rPr lang="en-US" dirty="0" err="1" smtClean="0"/>
              <a:t>fluoresence</a:t>
            </a:r>
            <a:endParaRPr lang="en-US" dirty="0"/>
          </a:p>
        </p:txBody>
      </p:sp>
      <p:pic>
        <p:nvPicPr>
          <p:cNvPr id="4" name="1204763s1.avi">
            <a:hlinkClick r:id="" action="ppaction://media"/>
          </p:cNvPr>
          <p:cNvPicPr/>
          <p:nvPr>
            <p:ph sz="quarter"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2250" y="1447800"/>
            <a:ext cx="4806950" cy="4508328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19200"/>
            <a:ext cx="34290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Blinks occurred simultaneously over entire cell</a:t>
            </a:r>
          </a:p>
          <a:p>
            <a:r>
              <a:rPr lang="en-US" dirty="0" smtClean="0"/>
              <a:t>Blinks were uncorrelated between neighboring cells</a:t>
            </a: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82324"/>
            <a:ext cx="2590799" cy="284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968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838200"/>
            <a:ext cx="3581400" cy="1524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3505200"/>
            <a:ext cx="2971800" cy="1524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62600" y="3505200"/>
            <a:ext cx="2971800" cy="1524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43200" y="11824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Source of Blinking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42257" y="3810000"/>
            <a:ext cx="2706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Fluctuations in </a:t>
            </a:r>
          </a:p>
          <a:p>
            <a:pPr algn="ctr"/>
            <a:r>
              <a:rPr lang="en-US" sz="3200" dirty="0" smtClean="0"/>
              <a:t>Internal pH?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943600" y="3733800"/>
            <a:ext cx="24336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Electrical</a:t>
            </a:r>
          </a:p>
          <a:p>
            <a:pPr algn="ctr"/>
            <a:r>
              <a:rPr lang="en-US" sz="3200" dirty="0" smtClean="0"/>
              <a:t> Fluctuations?</a:t>
            </a:r>
            <a:endParaRPr lang="en-US" sz="3200" dirty="0"/>
          </a:p>
        </p:txBody>
      </p:sp>
      <p:sp>
        <p:nvSpPr>
          <p:cNvPr id="12" name="Right Arrow 11"/>
          <p:cNvSpPr/>
          <p:nvPr/>
        </p:nvSpPr>
        <p:spPr>
          <a:xfrm rot="7835926">
            <a:off x="2601387" y="2774555"/>
            <a:ext cx="990600" cy="228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902917">
            <a:off x="5262491" y="2770295"/>
            <a:ext cx="990600" cy="228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80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Blinks did not arise from fluctuations in internal 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Co-expressed cytoplasmic pH indicator, super-ecliptic </a:t>
            </a:r>
            <a:r>
              <a:rPr lang="en-US" dirty="0" err="1" smtClean="0"/>
              <a:t>pHluorin</a:t>
            </a:r>
            <a:r>
              <a:rPr lang="en-US" dirty="0" smtClean="0"/>
              <a:t>, and PROPS simultaneously to observe fluorescence</a:t>
            </a:r>
          </a:p>
          <a:p>
            <a:r>
              <a:rPr lang="en-US" dirty="0" smtClean="0"/>
              <a:t>Found pH was constant during blinks</a:t>
            </a:r>
          </a:p>
          <a:p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71800"/>
            <a:ext cx="5562600" cy="3642689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33116"/>
            <a:ext cx="1219200" cy="45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5943600" y="3352800"/>
            <a:ext cx="838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6096000" y="4953000"/>
            <a:ext cx="838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81800" y="3124200"/>
            <a:ext cx="914400" cy="381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PROPS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4114800"/>
            <a:ext cx="1600200" cy="1754327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pHluorin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CONSTANT!</a:t>
            </a:r>
          </a:p>
          <a:p>
            <a:endParaRPr lang="en-US" dirty="0" smtClean="0"/>
          </a:p>
          <a:p>
            <a:r>
              <a:rPr lang="en-US" dirty="0" err="1" smtClean="0"/>
              <a:t>ΔpH</a:t>
            </a:r>
            <a:r>
              <a:rPr lang="en-US" dirty="0" smtClean="0"/>
              <a:t> not causing blinks!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061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902</TotalTime>
  <Words>649</Words>
  <Application>Microsoft Macintosh PowerPoint</Application>
  <PresentationFormat>On-screen Show (4:3)</PresentationFormat>
  <Paragraphs>107</Paragraphs>
  <Slides>14</Slides>
  <Notes>5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Origin</vt:lpstr>
      <vt:lpstr>Electrical Spiking in Escherichia coli Probed with a Fluorescent Voltage-Indicating Protein Science July 15, 2011 </vt:lpstr>
      <vt:lpstr>Role of Membrane Potential in Bacterial Survival</vt:lpstr>
      <vt:lpstr>Motivation</vt:lpstr>
      <vt:lpstr>Green-Absorbing Proteorhodopsin (GPR)</vt:lpstr>
      <vt:lpstr>Reverse Role of GPR</vt:lpstr>
      <vt:lpstr>Mutating GPR to respond to Vm = PROPS</vt:lpstr>
      <vt:lpstr>Quasi-periodic cell-wide blinks in fluoresence</vt:lpstr>
      <vt:lpstr>Slide 8</vt:lpstr>
      <vt:lpstr>Blinks did not arise from fluctuations in internal pH</vt:lpstr>
      <vt:lpstr>Blinks Arose from Electrical Depolarization</vt:lpstr>
      <vt:lpstr>Blinks Arose from Electrical Depolarization!</vt:lpstr>
      <vt:lpstr>Effect of Cell Metabolic State on Blinks</vt:lpstr>
      <vt:lpstr>In Summary…</vt:lpstr>
      <vt:lpstr>Future Work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Electrical Spiking in Escherichia coli Probed with a Fluorescent Voltage-Indicating Protein</dc:title>
  <dc:creator>shikha</dc:creator>
  <cp:lastModifiedBy>William Morejon</cp:lastModifiedBy>
  <cp:revision>22</cp:revision>
  <dcterms:created xsi:type="dcterms:W3CDTF">2011-12-09T10:26:35Z</dcterms:created>
  <dcterms:modified xsi:type="dcterms:W3CDTF">2011-12-09T10:27:50Z</dcterms:modified>
</cp:coreProperties>
</file>