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4" d="100"/>
          <a:sy n="44" d="100"/>
        </p:scale>
        <p:origin x="-1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D9613B-B18B-1E4B-B1FB-A60653643D1C}" type="datetimeFigureOut">
              <a:rPr lang="en-US" smtClean="0"/>
              <a:t>9/5/13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E87A90-86D3-104E-B7DB-0DD4DDE4DE69}" type="slidenum">
              <a:rPr lang="en-US" smtClean="0"/>
              <a:t>‹#›</a:t>
            </a:fld>
            <a:endParaRPr lang="en-US"/>
          </a:p>
        </p:txBody>
      </p:sp>
    </p:spTree>
    <p:extLst>
      <p:ext uri="{BB962C8B-B14F-4D97-AF65-F5344CB8AC3E}">
        <p14:creationId xmlns:p14="http://schemas.microsoft.com/office/powerpoint/2010/main" val="40095916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bg2"/>
                </a:solidFill>
                <a:latin typeface="Times New Roman" charset="0"/>
                <a:ea typeface="ＭＳ Ｐゴシック" charset="0"/>
                <a:cs typeface="ＭＳ Ｐゴシック" charset="0"/>
              </a:defRPr>
            </a:lvl1pPr>
            <a:lvl2pPr marL="742950" indent="-285750" eaLnBrk="0" hangingPunct="0">
              <a:defRPr sz="2400" b="1">
                <a:solidFill>
                  <a:schemeClr val="bg2"/>
                </a:solidFill>
                <a:latin typeface="Times New Roman" charset="0"/>
                <a:ea typeface="ＭＳ Ｐゴシック" charset="0"/>
              </a:defRPr>
            </a:lvl2pPr>
            <a:lvl3pPr marL="1143000" indent="-228600" eaLnBrk="0" hangingPunct="0">
              <a:defRPr sz="2400" b="1">
                <a:solidFill>
                  <a:schemeClr val="bg2"/>
                </a:solidFill>
                <a:latin typeface="Times New Roman" charset="0"/>
                <a:ea typeface="ＭＳ Ｐゴシック" charset="0"/>
              </a:defRPr>
            </a:lvl3pPr>
            <a:lvl4pPr marL="1600200" indent="-228600" eaLnBrk="0" hangingPunct="0">
              <a:defRPr sz="2400" b="1">
                <a:solidFill>
                  <a:schemeClr val="bg2"/>
                </a:solidFill>
                <a:latin typeface="Times New Roman" charset="0"/>
                <a:ea typeface="ＭＳ Ｐゴシック" charset="0"/>
              </a:defRPr>
            </a:lvl4pPr>
            <a:lvl5pPr marL="2057400" indent="-228600" eaLnBrk="0" hangingPunct="0">
              <a:defRPr sz="2400" b="1">
                <a:solidFill>
                  <a:schemeClr val="bg2"/>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bg2"/>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bg2"/>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bg2"/>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bg2"/>
                </a:solidFill>
                <a:latin typeface="Times New Roman" charset="0"/>
                <a:ea typeface="ＭＳ Ｐゴシック" charset="0"/>
              </a:defRPr>
            </a:lvl9pPr>
          </a:lstStyle>
          <a:p>
            <a:pPr eaLnBrk="1" hangingPunct="1">
              <a:defRPr/>
            </a:pPr>
            <a:endParaRPr lang="en-US" sz="1200" b="0" smtClean="0">
              <a:solidFill>
                <a:schemeClr val="tx1"/>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88CFC7-3B73-9647-BD65-4A64C711FF26}" type="slidenum">
              <a:rPr lang="en-US"/>
              <a:pPr>
                <a:defRPr/>
              </a:pPr>
              <a:t>13</a:t>
            </a:fld>
            <a:endParaRPr lang="en-US"/>
          </a:p>
        </p:txBody>
      </p:sp>
      <p:sp>
        <p:nvSpPr>
          <p:cNvPr id="191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1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a:ln/>
        </p:spPr>
      </p:sp>
      <p:sp>
        <p:nvSpPr>
          <p:cNvPr id="350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50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C6536AA5-F733-9840-8755-5E5A037D4E91}" type="slidenum">
              <a:rPr lang="en-US">
                <a:latin typeface="Times" charset="0"/>
              </a:rPr>
              <a:pPr/>
              <a:t>14</a:t>
            </a:fld>
            <a:endParaRPr lang="en-US">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a:ln/>
        </p:spPr>
      </p:sp>
      <p:sp>
        <p:nvSpPr>
          <p:cNvPr id="352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52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96251CE7-B631-1144-B1CD-0F28BAD3DB67}" type="slidenum">
              <a:rPr lang="en-US">
                <a:latin typeface="Times" charset="0"/>
              </a:rPr>
              <a:pPr/>
              <a:t>15</a:t>
            </a:fld>
            <a:endParaRPr lang="en-US">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a:ln/>
        </p:spPr>
      </p:sp>
      <p:sp>
        <p:nvSpPr>
          <p:cNvPr id="351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51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529280AC-1259-5A49-835A-0C9336DD4147}" type="slidenum">
              <a:rPr lang="en-US">
                <a:latin typeface="Times" charset="0"/>
              </a:rPr>
              <a:pPr/>
              <a:t>16</a:t>
            </a:fld>
            <a:endParaRPr lang="en-US">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426560-7364-A344-812E-A8E232434FFA}" type="slidenum">
              <a:rPr lang="en-US"/>
              <a:pPr>
                <a:defRPr/>
              </a:pPr>
              <a:t>18</a:t>
            </a:fld>
            <a:endParaRPr lang="en-US"/>
          </a:p>
        </p:txBody>
      </p:sp>
      <p:sp>
        <p:nvSpPr>
          <p:cNvPr id="192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25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C40723-13B9-7343-B2C3-1D7DFEF89E72}" type="slidenum">
              <a:rPr lang="en-US"/>
              <a:pPr>
                <a:defRPr/>
              </a:pPr>
              <a:t>20</a:t>
            </a:fld>
            <a:endParaRPr lang="en-US"/>
          </a:p>
        </p:txBody>
      </p:sp>
      <p:sp>
        <p:nvSpPr>
          <p:cNvPr id="193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3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2"/>
                </a:solidFill>
                <a:latin typeface="Arial" charset="0"/>
                <a:ea typeface="ＭＳ Ｐゴシック" charset="0"/>
                <a:cs typeface="ＭＳ Ｐゴシック" charset="0"/>
              </a:defRPr>
            </a:lvl1pPr>
            <a:lvl2pPr marL="37931725" indent="-37474525" eaLnBrk="0" hangingPunct="0">
              <a:defRPr sz="2000">
                <a:solidFill>
                  <a:schemeClr val="bg2"/>
                </a:solidFill>
                <a:latin typeface="Arial" charset="0"/>
                <a:ea typeface="ＭＳ Ｐゴシック" charset="0"/>
              </a:defRPr>
            </a:lvl2pPr>
            <a:lvl3pPr eaLnBrk="0" hangingPunct="0">
              <a:defRPr sz="2000">
                <a:solidFill>
                  <a:schemeClr val="bg2"/>
                </a:solidFill>
                <a:latin typeface="Arial" charset="0"/>
                <a:ea typeface="ＭＳ Ｐゴシック" charset="0"/>
              </a:defRPr>
            </a:lvl3pPr>
            <a:lvl4pPr eaLnBrk="0" hangingPunct="0">
              <a:defRPr sz="2000">
                <a:solidFill>
                  <a:schemeClr val="bg2"/>
                </a:solidFill>
                <a:latin typeface="Arial" charset="0"/>
                <a:ea typeface="ＭＳ Ｐゴシック" charset="0"/>
              </a:defRPr>
            </a:lvl4pPr>
            <a:lvl5pPr eaLnBrk="0" hangingPunct="0">
              <a:defRPr sz="2000">
                <a:solidFill>
                  <a:schemeClr val="bg2"/>
                </a:solidFill>
                <a:latin typeface="Arial" charset="0"/>
                <a:ea typeface="ＭＳ Ｐゴシック" charset="0"/>
              </a:defRPr>
            </a:lvl5pPr>
            <a:lvl6pPr marL="457200" eaLnBrk="0" fontAlgn="base" hangingPunct="0">
              <a:spcBef>
                <a:spcPct val="0"/>
              </a:spcBef>
              <a:spcAft>
                <a:spcPct val="0"/>
              </a:spcAft>
              <a:defRPr sz="2000">
                <a:solidFill>
                  <a:schemeClr val="bg2"/>
                </a:solidFill>
                <a:latin typeface="Arial" charset="0"/>
                <a:ea typeface="ＭＳ Ｐゴシック" charset="0"/>
              </a:defRPr>
            </a:lvl6pPr>
            <a:lvl7pPr marL="914400" eaLnBrk="0" fontAlgn="base" hangingPunct="0">
              <a:spcBef>
                <a:spcPct val="0"/>
              </a:spcBef>
              <a:spcAft>
                <a:spcPct val="0"/>
              </a:spcAft>
              <a:defRPr sz="2000">
                <a:solidFill>
                  <a:schemeClr val="bg2"/>
                </a:solidFill>
                <a:latin typeface="Arial" charset="0"/>
                <a:ea typeface="ＭＳ Ｐゴシック" charset="0"/>
              </a:defRPr>
            </a:lvl7pPr>
            <a:lvl8pPr marL="1371600" eaLnBrk="0" fontAlgn="base" hangingPunct="0">
              <a:spcBef>
                <a:spcPct val="0"/>
              </a:spcBef>
              <a:spcAft>
                <a:spcPct val="0"/>
              </a:spcAft>
              <a:defRPr sz="2000">
                <a:solidFill>
                  <a:schemeClr val="bg2"/>
                </a:solidFill>
                <a:latin typeface="Arial" charset="0"/>
                <a:ea typeface="ＭＳ Ｐゴシック" charset="0"/>
              </a:defRPr>
            </a:lvl8pPr>
            <a:lvl9pPr marL="1828800" eaLnBrk="0" fontAlgn="base" hangingPunct="0">
              <a:spcBef>
                <a:spcPct val="0"/>
              </a:spcBef>
              <a:spcAft>
                <a:spcPct val="0"/>
              </a:spcAft>
              <a:defRPr sz="2000">
                <a:solidFill>
                  <a:schemeClr val="bg2"/>
                </a:solidFill>
                <a:latin typeface="Arial" charset="0"/>
                <a:ea typeface="ＭＳ Ｐゴシック" charset="0"/>
              </a:defRPr>
            </a:lvl9pPr>
          </a:lstStyle>
          <a:p>
            <a:pPr eaLnBrk="1" hangingPunct="1">
              <a:buClr>
                <a:srgbClr val="EEECE1"/>
              </a:buClr>
              <a:defRPr/>
            </a:pPr>
            <a:fld id="{529C296A-2B29-1342-A4A2-1038C0FAF90E}" type="slidenum">
              <a:rPr lang="en-US" sz="1200" smtClean="0">
                <a:solidFill>
                  <a:srgbClr val="000000"/>
                </a:solidFill>
                <a:latin typeface="Calibri" charset="0"/>
              </a:rPr>
              <a:pPr eaLnBrk="1" hangingPunct="1">
                <a:buClr>
                  <a:srgbClr val="EEECE1"/>
                </a:buClr>
                <a:defRPr/>
              </a:pPr>
              <a:t>21</a:t>
            </a:fld>
            <a:endParaRPr lang="en-US" sz="1200" smtClean="0">
              <a:solidFill>
                <a:srgbClr val="000000"/>
              </a:solidFill>
              <a:latin typeface="Calibri" charset="0"/>
            </a:endParaRPr>
          </a:p>
        </p:txBody>
      </p:sp>
      <p:sp>
        <p:nvSpPr>
          <p:cNvPr id="23555" name="Rectangle 2"/>
          <p:cNvSpPr>
            <a:spLocks noGrp="1" noRot="1" noChangeAspect="1" noChangeArrowheads="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6"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en-US" smtClean="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2"/>
                </a:solidFill>
                <a:latin typeface="Arial" charset="0"/>
                <a:ea typeface="ＭＳ Ｐゴシック" charset="0"/>
                <a:cs typeface="ＭＳ Ｐゴシック" charset="0"/>
              </a:defRPr>
            </a:lvl1pPr>
            <a:lvl2pPr marL="37931725" indent="-37474525" eaLnBrk="0" hangingPunct="0">
              <a:defRPr sz="2000">
                <a:solidFill>
                  <a:schemeClr val="bg2"/>
                </a:solidFill>
                <a:latin typeface="Arial" charset="0"/>
                <a:ea typeface="ＭＳ Ｐゴシック" charset="0"/>
              </a:defRPr>
            </a:lvl2pPr>
            <a:lvl3pPr eaLnBrk="0" hangingPunct="0">
              <a:defRPr sz="2000">
                <a:solidFill>
                  <a:schemeClr val="bg2"/>
                </a:solidFill>
                <a:latin typeface="Arial" charset="0"/>
                <a:ea typeface="ＭＳ Ｐゴシック" charset="0"/>
              </a:defRPr>
            </a:lvl3pPr>
            <a:lvl4pPr eaLnBrk="0" hangingPunct="0">
              <a:defRPr sz="2000">
                <a:solidFill>
                  <a:schemeClr val="bg2"/>
                </a:solidFill>
                <a:latin typeface="Arial" charset="0"/>
                <a:ea typeface="ＭＳ Ｐゴシック" charset="0"/>
              </a:defRPr>
            </a:lvl4pPr>
            <a:lvl5pPr eaLnBrk="0" hangingPunct="0">
              <a:defRPr sz="2000">
                <a:solidFill>
                  <a:schemeClr val="bg2"/>
                </a:solidFill>
                <a:latin typeface="Arial" charset="0"/>
                <a:ea typeface="ＭＳ Ｐゴシック" charset="0"/>
              </a:defRPr>
            </a:lvl5pPr>
            <a:lvl6pPr marL="457200" eaLnBrk="0" fontAlgn="base" hangingPunct="0">
              <a:spcBef>
                <a:spcPct val="0"/>
              </a:spcBef>
              <a:spcAft>
                <a:spcPct val="0"/>
              </a:spcAft>
              <a:defRPr sz="2000">
                <a:solidFill>
                  <a:schemeClr val="bg2"/>
                </a:solidFill>
                <a:latin typeface="Arial" charset="0"/>
                <a:ea typeface="ＭＳ Ｐゴシック" charset="0"/>
              </a:defRPr>
            </a:lvl6pPr>
            <a:lvl7pPr marL="914400" eaLnBrk="0" fontAlgn="base" hangingPunct="0">
              <a:spcBef>
                <a:spcPct val="0"/>
              </a:spcBef>
              <a:spcAft>
                <a:spcPct val="0"/>
              </a:spcAft>
              <a:defRPr sz="2000">
                <a:solidFill>
                  <a:schemeClr val="bg2"/>
                </a:solidFill>
                <a:latin typeface="Arial" charset="0"/>
                <a:ea typeface="ＭＳ Ｐゴシック" charset="0"/>
              </a:defRPr>
            </a:lvl7pPr>
            <a:lvl8pPr marL="1371600" eaLnBrk="0" fontAlgn="base" hangingPunct="0">
              <a:spcBef>
                <a:spcPct val="0"/>
              </a:spcBef>
              <a:spcAft>
                <a:spcPct val="0"/>
              </a:spcAft>
              <a:defRPr sz="2000">
                <a:solidFill>
                  <a:schemeClr val="bg2"/>
                </a:solidFill>
                <a:latin typeface="Arial" charset="0"/>
                <a:ea typeface="ＭＳ Ｐゴシック" charset="0"/>
              </a:defRPr>
            </a:lvl8pPr>
            <a:lvl9pPr marL="1828800" eaLnBrk="0" fontAlgn="base" hangingPunct="0">
              <a:spcBef>
                <a:spcPct val="0"/>
              </a:spcBef>
              <a:spcAft>
                <a:spcPct val="0"/>
              </a:spcAft>
              <a:defRPr sz="2000">
                <a:solidFill>
                  <a:schemeClr val="bg2"/>
                </a:solidFill>
                <a:latin typeface="Arial" charset="0"/>
                <a:ea typeface="ＭＳ Ｐゴシック" charset="0"/>
              </a:defRPr>
            </a:lvl9pPr>
          </a:lstStyle>
          <a:p>
            <a:pPr eaLnBrk="1" hangingPunct="1">
              <a:buClr>
                <a:srgbClr val="EEECE1"/>
              </a:buClr>
              <a:defRPr/>
            </a:pPr>
            <a:fld id="{E154D33E-784B-114A-A9E6-A72B8CEBC8C9}" type="slidenum">
              <a:rPr lang="en-US" sz="1200" smtClean="0">
                <a:solidFill>
                  <a:srgbClr val="000000"/>
                </a:solidFill>
                <a:latin typeface="Calibri" charset="0"/>
              </a:rPr>
              <a:pPr eaLnBrk="1" hangingPunct="1">
                <a:buClr>
                  <a:srgbClr val="EEECE1"/>
                </a:buClr>
                <a:defRPr/>
              </a:pPr>
              <a:t>22</a:t>
            </a:fld>
            <a:endParaRPr lang="en-US" sz="1200" smtClean="0">
              <a:solidFill>
                <a:srgbClr val="000000"/>
              </a:solidFill>
              <a:latin typeface="Calibri" charset="0"/>
            </a:endParaRPr>
          </a:p>
        </p:txBody>
      </p:sp>
      <p:sp>
        <p:nvSpPr>
          <p:cNvPr id="25603" name="Rectangle 2"/>
          <p:cNvSpPr>
            <a:spLocks noGrp="1" noRot="1" noChangeAspect="1" noChangeArrowheads="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defRPr/>
            </a:pPr>
            <a:r>
              <a:rPr lang="en-US" smtClean="0">
                <a:latin typeface="Calibri" charset="0"/>
              </a:rPr>
              <a:t>Answer: a</a:t>
            </a:r>
          </a:p>
          <a:p>
            <a:pPr marL="228600" indent="-228600" eaLnBrk="1" hangingPunct="1">
              <a:spcBef>
                <a:spcPct val="0"/>
              </a:spcBef>
              <a:defRPr/>
            </a:pPr>
            <a:r>
              <a:rPr lang="en-US" smtClean="0">
                <a:latin typeface="Calibri" charset="0"/>
              </a:rPr>
              <a:t>(The relationship is beneficial for both organisms, thus it is considered a mutualism.)</a:t>
            </a:r>
          </a:p>
          <a:p>
            <a:pPr marL="228600" indent="-228600" eaLnBrk="1" hangingPunct="1">
              <a:spcBef>
                <a:spcPct val="0"/>
              </a:spcBef>
              <a:defRPr/>
            </a:pPr>
            <a:endParaRPr lang="en-US" smtClean="0">
              <a:latin typeface="Calibri" charset="0"/>
            </a:endParaRPr>
          </a:p>
          <a:p>
            <a:pPr marL="228600" indent="-228600" eaLnBrk="1" hangingPunct="1">
              <a:spcBef>
                <a:spcPct val="0"/>
              </a:spcBef>
              <a:defRPr/>
            </a:pPr>
            <a:r>
              <a:rPr lang="en-US" smtClean="0">
                <a:latin typeface="Calibri" charset="0"/>
              </a:rPr>
              <a:t>INSTRUCTOR NOTE:</a:t>
            </a:r>
          </a:p>
          <a:p>
            <a:pPr marL="228600" indent="-228600" eaLnBrk="1" hangingPunct="1">
              <a:spcBef>
                <a:spcPct val="0"/>
              </a:spcBef>
              <a:defRPr/>
            </a:pPr>
            <a:r>
              <a:rPr lang="en-US" smtClean="0">
                <a:latin typeface="Calibri" charset="0"/>
              </a:rPr>
              <a:t>Refer to Figure 44.1A of the textbook.</a:t>
            </a:r>
          </a:p>
          <a:p>
            <a:pPr marL="228600" indent="-228600" eaLnBrk="1" hangingPunct="1">
              <a:spcBef>
                <a:spcPct val="0"/>
              </a:spcBef>
              <a:defRPr/>
            </a:pPr>
            <a:endParaRPr lang="en-US" smtClean="0">
              <a:latin typeface="Calibri" charset="0"/>
            </a:endParaRPr>
          </a:p>
          <a:p>
            <a:pPr marL="228600" indent="-228600" eaLnBrk="1" hangingPunct="1">
              <a:spcBef>
                <a:spcPct val="0"/>
              </a:spcBef>
              <a:defRPr/>
            </a:pPr>
            <a:r>
              <a:rPr lang="en-US" smtClean="0">
                <a:latin typeface="Calibri" charset="0"/>
              </a:rPr>
              <a:t>IMAGE CREDIT:</a:t>
            </a:r>
          </a:p>
          <a:p>
            <a:pPr marL="228600" indent="-228600" eaLnBrk="1" hangingPunct="1">
              <a:spcBef>
                <a:spcPct val="0"/>
              </a:spcBef>
              <a:defRPr/>
            </a:pPr>
            <a:r>
              <a:rPr lang="en-US" smtClean="0">
                <a:latin typeface="Calibri" charset="0"/>
              </a:rPr>
              <a:t>National Coral Reef Institute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2"/>
                </a:solidFill>
                <a:latin typeface="Arial" charset="0"/>
                <a:ea typeface="ＭＳ Ｐゴシック" charset="0"/>
                <a:cs typeface="ＭＳ Ｐゴシック" charset="0"/>
              </a:defRPr>
            </a:lvl1pPr>
            <a:lvl2pPr marL="37931725" indent="-37474525" eaLnBrk="0" hangingPunct="0">
              <a:defRPr sz="2000">
                <a:solidFill>
                  <a:schemeClr val="bg2"/>
                </a:solidFill>
                <a:latin typeface="Arial" charset="0"/>
                <a:ea typeface="ＭＳ Ｐゴシック" charset="0"/>
              </a:defRPr>
            </a:lvl2pPr>
            <a:lvl3pPr eaLnBrk="0" hangingPunct="0">
              <a:defRPr sz="2000">
                <a:solidFill>
                  <a:schemeClr val="bg2"/>
                </a:solidFill>
                <a:latin typeface="Arial" charset="0"/>
                <a:ea typeface="ＭＳ Ｐゴシック" charset="0"/>
              </a:defRPr>
            </a:lvl3pPr>
            <a:lvl4pPr eaLnBrk="0" hangingPunct="0">
              <a:defRPr sz="2000">
                <a:solidFill>
                  <a:schemeClr val="bg2"/>
                </a:solidFill>
                <a:latin typeface="Arial" charset="0"/>
                <a:ea typeface="ＭＳ Ｐゴシック" charset="0"/>
              </a:defRPr>
            </a:lvl4pPr>
            <a:lvl5pPr eaLnBrk="0" hangingPunct="0">
              <a:defRPr sz="2000">
                <a:solidFill>
                  <a:schemeClr val="bg2"/>
                </a:solidFill>
                <a:latin typeface="Arial" charset="0"/>
                <a:ea typeface="ＭＳ Ｐゴシック" charset="0"/>
              </a:defRPr>
            </a:lvl5pPr>
            <a:lvl6pPr marL="457200" eaLnBrk="0" fontAlgn="base" hangingPunct="0">
              <a:spcBef>
                <a:spcPct val="0"/>
              </a:spcBef>
              <a:spcAft>
                <a:spcPct val="0"/>
              </a:spcAft>
              <a:defRPr sz="2000">
                <a:solidFill>
                  <a:schemeClr val="bg2"/>
                </a:solidFill>
                <a:latin typeface="Arial" charset="0"/>
                <a:ea typeface="ＭＳ Ｐゴシック" charset="0"/>
              </a:defRPr>
            </a:lvl6pPr>
            <a:lvl7pPr marL="914400" eaLnBrk="0" fontAlgn="base" hangingPunct="0">
              <a:spcBef>
                <a:spcPct val="0"/>
              </a:spcBef>
              <a:spcAft>
                <a:spcPct val="0"/>
              </a:spcAft>
              <a:defRPr sz="2000">
                <a:solidFill>
                  <a:schemeClr val="bg2"/>
                </a:solidFill>
                <a:latin typeface="Arial" charset="0"/>
                <a:ea typeface="ＭＳ Ｐゴシック" charset="0"/>
              </a:defRPr>
            </a:lvl7pPr>
            <a:lvl8pPr marL="1371600" eaLnBrk="0" fontAlgn="base" hangingPunct="0">
              <a:spcBef>
                <a:spcPct val="0"/>
              </a:spcBef>
              <a:spcAft>
                <a:spcPct val="0"/>
              </a:spcAft>
              <a:defRPr sz="2000">
                <a:solidFill>
                  <a:schemeClr val="bg2"/>
                </a:solidFill>
                <a:latin typeface="Arial" charset="0"/>
                <a:ea typeface="ＭＳ Ｐゴシック" charset="0"/>
              </a:defRPr>
            </a:lvl8pPr>
            <a:lvl9pPr marL="1828800" eaLnBrk="0" fontAlgn="base" hangingPunct="0">
              <a:spcBef>
                <a:spcPct val="0"/>
              </a:spcBef>
              <a:spcAft>
                <a:spcPct val="0"/>
              </a:spcAft>
              <a:defRPr sz="2000">
                <a:solidFill>
                  <a:schemeClr val="bg2"/>
                </a:solidFill>
                <a:latin typeface="Arial" charset="0"/>
                <a:ea typeface="ＭＳ Ｐゴシック" charset="0"/>
              </a:defRPr>
            </a:lvl9pPr>
          </a:lstStyle>
          <a:p>
            <a:pPr eaLnBrk="1" hangingPunct="1">
              <a:buClr>
                <a:srgbClr val="EEECE1"/>
              </a:buClr>
              <a:defRPr/>
            </a:pPr>
            <a:fld id="{AE072278-2A42-5C46-ACEF-8E059B7C0B49}" type="slidenum">
              <a:rPr lang="en-US" sz="1200" smtClean="0">
                <a:solidFill>
                  <a:srgbClr val="000000"/>
                </a:solidFill>
                <a:latin typeface="Calibri" charset="0"/>
              </a:rPr>
              <a:pPr eaLnBrk="1" hangingPunct="1">
                <a:buClr>
                  <a:srgbClr val="EEECE1"/>
                </a:buClr>
                <a:defRPr/>
              </a:pPr>
              <a:t>23</a:t>
            </a:fld>
            <a:endParaRPr lang="en-US" sz="1200" smtClean="0">
              <a:solidFill>
                <a:srgbClr val="000000"/>
              </a:solidFill>
              <a:latin typeface="Calibri" charset="0"/>
            </a:endParaRPr>
          </a:p>
        </p:txBody>
      </p:sp>
      <p:sp>
        <p:nvSpPr>
          <p:cNvPr id="29699" name="Rectangle 2"/>
          <p:cNvSpPr>
            <a:spLocks noGrp="1" noRot="1" noChangeAspect="1" noChangeArrowheads="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700"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smtClean="0">
                <a:latin typeface="Calibri" charset="0"/>
              </a:rPr>
              <a:t>Answer: d  </a:t>
            </a:r>
          </a:p>
          <a:p>
            <a:pPr eaLnBrk="1" hangingPunct="1">
              <a:spcBef>
                <a:spcPct val="0"/>
              </a:spcBef>
              <a:defRPr/>
            </a:pPr>
            <a:r>
              <a:rPr lang="en-US" smtClean="0">
                <a:latin typeface="Calibri" charset="0"/>
              </a:rPr>
              <a:t>(Parasitism, because ticks benefit [+], while birds incur a cost [–]. The tick does not completely eat the host, which separates parasitism from predation.)</a:t>
            </a:r>
          </a:p>
          <a:p>
            <a:pPr eaLnBrk="1" hangingPunct="1">
              <a:spcBef>
                <a:spcPct val="0"/>
              </a:spcBef>
              <a:defRPr/>
            </a:pPr>
            <a:endParaRPr lang="en-US" smtClean="0">
              <a:latin typeface="Calibri" charset="0"/>
            </a:endParaRPr>
          </a:p>
          <a:p>
            <a:pPr eaLnBrk="1" hangingPunct="1">
              <a:spcBef>
                <a:spcPct val="0"/>
              </a:spcBef>
              <a:defRPr/>
            </a:pPr>
            <a:r>
              <a:rPr lang="en-US" smtClean="0">
                <a:latin typeface="Calibri" charset="0"/>
              </a:rPr>
              <a:t>INSTRUCTOR NOTE:</a:t>
            </a:r>
          </a:p>
          <a:p>
            <a:pPr eaLnBrk="1" hangingPunct="1">
              <a:spcBef>
                <a:spcPct val="0"/>
              </a:spcBef>
              <a:defRPr/>
            </a:pPr>
            <a:r>
              <a:rPr lang="en-US" smtClean="0">
                <a:latin typeface="Calibri" charset="0"/>
              </a:rPr>
              <a:t>Refer to Figure 44.1A of the textbook.</a:t>
            </a:r>
          </a:p>
          <a:p>
            <a:pPr eaLnBrk="1" hangingPunct="1">
              <a:spcBef>
                <a:spcPct val="0"/>
              </a:spcBef>
              <a:defRPr/>
            </a:pPr>
            <a:endParaRPr lang="en-US" smtClean="0">
              <a:latin typeface="Calibri" charset="0"/>
            </a:endParaRPr>
          </a:p>
          <a:p>
            <a:pPr eaLnBrk="1" hangingPunct="1">
              <a:spcBef>
                <a:spcPct val="0"/>
              </a:spcBef>
              <a:defRPr/>
            </a:pPr>
            <a:r>
              <a:rPr lang="en-US" smtClean="0">
                <a:latin typeface="Calibri" charset="0"/>
              </a:rPr>
              <a:t>IMAGE CREDIT:</a:t>
            </a:r>
          </a:p>
          <a:p>
            <a:pPr eaLnBrk="1" hangingPunct="1">
              <a:spcBef>
                <a:spcPct val="0"/>
              </a:spcBef>
              <a:defRPr/>
            </a:pPr>
            <a:r>
              <a:rPr lang="en-US" smtClean="0">
                <a:latin typeface="Calibri" charset="0"/>
              </a:rPr>
              <a:t>U.S. EPA</a:t>
            </a:r>
          </a:p>
          <a:p>
            <a:pPr eaLnBrk="1" hangingPunct="1">
              <a:spcBef>
                <a:spcPct val="0"/>
              </a:spcBef>
              <a:defRPr/>
            </a:pPr>
            <a:endParaRPr lang="en-US" smtClean="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2"/>
                </a:solidFill>
                <a:latin typeface="Arial" charset="0"/>
                <a:ea typeface="ＭＳ Ｐゴシック" charset="0"/>
                <a:cs typeface="ＭＳ Ｐゴシック" charset="0"/>
              </a:defRPr>
            </a:lvl1pPr>
            <a:lvl2pPr marL="37931725" indent="-37474525" eaLnBrk="0" hangingPunct="0">
              <a:defRPr sz="2000">
                <a:solidFill>
                  <a:schemeClr val="bg2"/>
                </a:solidFill>
                <a:latin typeface="Arial" charset="0"/>
                <a:ea typeface="ＭＳ Ｐゴシック" charset="0"/>
              </a:defRPr>
            </a:lvl2pPr>
            <a:lvl3pPr eaLnBrk="0" hangingPunct="0">
              <a:defRPr sz="2000">
                <a:solidFill>
                  <a:schemeClr val="bg2"/>
                </a:solidFill>
                <a:latin typeface="Arial" charset="0"/>
                <a:ea typeface="ＭＳ Ｐゴシック" charset="0"/>
              </a:defRPr>
            </a:lvl3pPr>
            <a:lvl4pPr eaLnBrk="0" hangingPunct="0">
              <a:defRPr sz="2000">
                <a:solidFill>
                  <a:schemeClr val="bg2"/>
                </a:solidFill>
                <a:latin typeface="Arial" charset="0"/>
                <a:ea typeface="ＭＳ Ｐゴシック" charset="0"/>
              </a:defRPr>
            </a:lvl4pPr>
            <a:lvl5pPr eaLnBrk="0" hangingPunct="0">
              <a:defRPr sz="2000">
                <a:solidFill>
                  <a:schemeClr val="bg2"/>
                </a:solidFill>
                <a:latin typeface="Arial" charset="0"/>
                <a:ea typeface="ＭＳ Ｐゴシック" charset="0"/>
              </a:defRPr>
            </a:lvl5pPr>
            <a:lvl6pPr marL="457200" eaLnBrk="0" fontAlgn="base" hangingPunct="0">
              <a:spcBef>
                <a:spcPct val="0"/>
              </a:spcBef>
              <a:spcAft>
                <a:spcPct val="0"/>
              </a:spcAft>
              <a:defRPr sz="2000">
                <a:solidFill>
                  <a:schemeClr val="bg2"/>
                </a:solidFill>
                <a:latin typeface="Arial" charset="0"/>
                <a:ea typeface="ＭＳ Ｐゴシック" charset="0"/>
              </a:defRPr>
            </a:lvl6pPr>
            <a:lvl7pPr marL="914400" eaLnBrk="0" fontAlgn="base" hangingPunct="0">
              <a:spcBef>
                <a:spcPct val="0"/>
              </a:spcBef>
              <a:spcAft>
                <a:spcPct val="0"/>
              </a:spcAft>
              <a:defRPr sz="2000">
                <a:solidFill>
                  <a:schemeClr val="bg2"/>
                </a:solidFill>
                <a:latin typeface="Arial" charset="0"/>
                <a:ea typeface="ＭＳ Ｐゴシック" charset="0"/>
              </a:defRPr>
            </a:lvl7pPr>
            <a:lvl8pPr marL="1371600" eaLnBrk="0" fontAlgn="base" hangingPunct="0">
              <a:spcBef>
                <a:spcPct val="0"/>
              </a:spcBef>
              <a:spcAft>
                <a:spcPct val="0"/>
              </a:spcAft>
              <a:defRPr sz="2000">
                <a:solidFill>
                  <a:schemeClr val="bg2"/>
                </a:solidFill>
                <a:latin typeface="Arial" charset="0"/>
                <a:ea typeface="ＭＳ Ｐゴシック" charset="0"/>
              </a:defRPr>
            </a:lvl8pPr>
            <a:lvl9pPr marL="1828800" eaLnBrk="0" fontAlgn="base" hangingPunct="0">
              <a:spcBef>
                <a:spcPct val="0"/>
              </a:spcBef>
              <a:spcAft>
                <a:spcPct val="0"/>
              </a:spcAft>
              <a:defRPr sz="2000">
                <a:solidFill>
                  <a:schemeClr val="bg2"/>
                </a:solidFill>
                <a:latin typeface="Arial" charset="0"/>
                <a:ea typeface="ＭＳ Ｐゴシック" charset="0"/>
              </a:defRPr>
            </a:lvl9pPr>
          </a:lstStyle>
          <a:p>
            <a:pPr eaLnBrk="1" hangingPunct="1">
              <a:buClr>
                <a:srgbClr val="EEECE1"/>
              </a:buClr>
              <a:defRPr/>
            </a:pPr>
            <a:fld id="{B489F28E-FC88-F943-8415-F86D758697A2}" type="slidenum">
              <a:rPr lang="en-US" sz="1200" smtClean="0">
                <a:solidFill>
                  <a:srgbClr val="000000"/>
                </a:solidFill>
                <a:latin typeface="Calibri" charset="0"/>
              </a:rPr>
              <a:pPr eaLnBrk="1" hangingPunct="1">
                <a:buClr>
                  <a:srgbClr val="EEECE1"/>
                </a:buClr>
                <a:defRPr/>
              </a:pPr>
              <a:t>24</a:t>
            </a:fld>
            <a:endParaRPr lang="en-US" sz="1200" smtClean="0">
              <a:solidFill>
                <a:srgbClr val="000000"/>
              </a:solidFill>
              <a:latin typeface="Calibri" charset="0"/>
            </a:endParaRPr>
          </a:p>
        </p:txBody>
      </p:sp>
      <p:sp>
        <p:nvSpPr>
          <p:cNvPr id="33795" name="Rectangle 2"/>
          <p:cNvSpPr>
            <a:spLocks noGrp="1" noRot="1" noChangeAspect="1" noChangeArrowheads="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6"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smtClean="0">
                <a:latin typeface="Calibri" charset="0"/>
              </a:rPr>
              <a:t>Answer: c</a:t>
            </a:r>
          </a:p>
          <a:p>
            <a:pPr eaLnBrk="1" hangingPunct="1">
              <a:spcBef>
                <a:spcPct val="0"/>
              </a:spcBef>
              <a:defRPr/>
            </a:pPr>
            <a:r>
              <a:rPr lang="en-US" smtClean="0">
                <a:latin typeface="Calibri" charset="0"/>
              </a:rPr>
              <a:t>(Salmon are killed and consumed, benefitting the grizzlies [+] but not the salmon [–].)</a:t>
            </a:r>
          </a:p>
          <a:p>
            <a:pPr eaLnBrk="1" hangingPunct="1">
              <a:spcBef>
                <a:spcPct val="0"/>
              </a:spcBef>
              <a:defRPr/>
            </a:pPr>
            <a:endParaRPr lang="en-US" smtClean="0">
              <a:latin typeface="Calibri" charset="0"/>
            </a:endParaRPr>
          </a:p>
          <a:p>
            <a:pPr eaLnBrk="1" hangingPunct="1">
              <a:spcBef>
                <a:spcPct val="0"/>
              </a:spcBef>
              <a:defRPr/>
            </a:pPr>
            <a:r>
              <a:rPr lang="en-US" smtClean="0">
                <a:latin typeface="Calibri" charset="0"/>
              </a:rPr>
              <a:t>INSTRUCTOR NOTE:</a:t>
            </a:r>
          </a:p>
          <a:p>
            <a:pPr eaLnBrk="1" hangingPunct="1">
              <a:spcBef>
                <a:spcPct val="0"/>
              </a:spcBef>
              <a:defRPr/>
            </a:pPr>
            <a:r>
              <a:rPr lang="en-US" smtClean="0">
                <a:latin typeface="Calibri" charset="0"/>
              </a:rPr>
              <a:t>Refer to Figure 44.1A of the textbook.</a:t>
            </a:r>
          </a:p>
          <a:p>
            <a:pPr eaLnBrk="1" hangingPunct="1">
              <a:spcBef>
                <a:spcPct val="0"/>
              </a:spcBef>
              <a:defRPr/>
            </a:pPr>
            <a:endParaRPr lang="en-US" smtClean="0">
              <a:latin typeface="Calibri" charset="0"/>
            </a:endParaRPr>
          </a:p>
          <a:p>
            <a:pPr eaLnBrk="1" hangingPunct="1">
              <a:spcBef>
                <a:spcPct val="0"/>
              </a:spcBef>
              <a:defRPr/>
            </a:pPr>
            <a:r>
              <a:rPr lang="en-US" smtClean="0">
                <a:latin typeface="Calibri" charset="0"/>
              </a:rPr>
              <a:t>IMAGE CREDIT:</a:t>
            </a:r>
          </a:p>
          <a:p>
            <a:pPr eaLnBrk="1" hangingPunct="1">
              <a:spcBef>
                <a:spcPct val="0"/>
              </a:spcBef>
              <a:defRPr/>
            </a:pPr>
            <a:r>
              <a:rPr lang="en-US" smtClean="0">
                <a:latin typeface="Calibri" charset="0"/>
              </a:rPr>
              <a:t>U.S. National Park Service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0CC1A3-E254-DF4B-BD81-AC9D594C4A0B}" type="slidenum">
              <a:rPr lang="en-US"/>
              <a:pPr>
                <a:defRPr/>
              </a:pPr>
              <a:t>2</a:t>
            </a:fld>
            <a:endParaRPr lang="en-US"/>
          </a:p>
        </p:txBody>
      </p:sp>
      <p:sp>
        <p:nvSpPr>
          <p:cNvPr id="185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53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2"/>
                </a:solidFill>
                <a:latin typeface="Arial" charset="0"/>
                <a:ea typeface="ＭＳ Ｐゴシック" charset="0"/>
                <a:cs typeface="ＭＳ Ｐゴシック" charset="0"/>
              </a:defRPr>
            </a:lvl1pPr>
            <a:lvl2pPr marL="37931725" indent="-37474525" eaLnBrk="0" hangingPunct="0">
              <a:defRPr sz="2000">
                <a:solidFill>
                  <a:schemeClr val="bg2"/>
                </a:solidFill>
                <a:latin typeface="Arial" charset="0"/>
                <a:ea typeface="ＭＳ Ｐゴシック" charset="0"/>
              </a:defRPr>
            </a:lvl2pPr>
            <a:lvl3pPr eaLnBrk="0" hangingPunct="0">
              <a:defRPr sz="2000">
                <a:solidFill>
                  <a:schemeClr val="bg2"/>
                </a:solidFill>
                <a:latin typeface="Arial" charset="0"/>
                <a:ea typeface="ＭＳ Ｐゴシック" charset="0"/>
              </a:defRPr>
            </a:lvl3pPr>
            <a:lvl4pPr eaLnBrk="0" hangingPunct="0">
              <a:defRPr sz="2000">
                <a:solidFill>
                  <a:schemeClr val="bg2"/>
                </a:solidFill>
                <a:latin typeface="Arial" charset="0"/>
                <a:ea typeface="ＭＳ Ｐゴシック" charset="0"/>
              </a:defRPr>
            </a:lvl4pPr>
            <a:lvl5pPr eaLnBrk="0" hangingPunct="0">
              <a:defRPr sz="2000">
                <a:solidFill>
                  <a:schemeClr val="bg2"/>
                </a:solidFill>
                <a:latin typeface="Arial" charset="0"/>
                <a:ea typeface="ＭＳ Ｐゴシック" charset="0"/>
              </a:defRPr>
            </a:lvl5pPr>
            <a:lvl6pPr marL="457200" eaLnBrk="0" fontAlgn="base" hangingPunct="0">
              <a:spcBef>
                <a:spcPct val="0"/>
              </a:spcBef>
              <a:spcAft>
                <a:spcPct val="0"/>
              </a:spcAft>
              <a:defRPr sz="2000">
                <a:solidFill>
                  <a:schemeClr val="bg2"/>
                </a:solidFill>
                <a:latin typeface="Arial" charset="0"/>
                <a:ea typeface="ＭＳ Ｐゴシック" charset="0"/>
              </a:defRPr>
            </a:lvl6pPr>
            <a:lvl7pPr marL="914400" eaLnBrk="0" fontAlgn="base" hangingPunct="0">
              <a:spcBef>
                <a:spcPct val="0"/>
              </a:spcBef>
              <a:spcAft>
                <a:spcPct val="0"/>
              </a:spcAft>
              <a:defRPr sz="2000">
                <a:solidFill>
                  <a:schemeClr val="bg2"/>
                </a:solidFill>
                <a:latin typeface="Arial" charset="0"/>
                <a:ea typeface="ＭＳ Ｐゴシック" charset="0"/>
              </a:defRPr>
            </a:lvl7pPr>
            <a:lvl8pPr marL="1371600" eaLnBrk="0" fontAlgn="base" hangingPunct="0">
              <a:spcBef>
                <a:spcPct val="0"/>
              </a:spcBef>
              <a:spcAft>
                <a:spcPct val="0"/>
              </a:spcAft>
              <a:defRPr sz="2000">
                <a:solidFill>
                  <a:schemeClr val="bg2"/>
                </a:solidFill>
                <a:latin typeface="Arial" charset="0"/>
                <a:ea typeface="ＭＳ Ｐゴシック" charset="0"/>
              </a:defRPr>
            </a:lvl8pPr>
            <a:lvl9pPr marL="1828800" eaLnBrk="0" fontAlgn="base" hangingPunct="0">
              <a:spcBef>
                <a:spcPct val="0"/>
              </a:spcBef>
              <a:spcAft>
                <a:spcPct val="0"/>
              </a:spcAft>
              <a:defRPr sz="2000">
                <a:solidFill>
                  <a:schemeClr val="bg2"/>
                </a:solidFill>
                <a:latin typeface="Arial" charset="0"/>
                <a:ea typeface="ＭＳ Ｐゴシック" charset="0"/>
              </a:defRPr>
            </a:lvl9pPr>
          </a:lstStyle>
          <a:p>
            <a:pPr eaLnBrk="1" hangingPunct="1">
              <a:buClr>
                <a:srgbClr val="EEECE1"/>
              </a:buClr>
              <a:defRPr/>
            </a:pPr>
            <a:fld id="{015B75B1-61BA-D34B-9662-8E8F02872C92}" type="slidenum">
              <a:rPr lang="en-US" sz="1200" smtClean="0">
                <a:solidFill>
                  <a:srgbClr val="000000"/>
                </a:solidFill>
                <a:latin typeface="Calibri" charset="0"/>
              </a:rPr>
              <a:pPr eaLnBrk="1" hangingPunct="1">
                <a:buClr>
                  <a:srgbClr val="EEECE1"/>
                </a:buClr>
                <a:defRPr/>
              </a:pPr>
              <a:t>25</a:t>
            </a:fld>
            <a:endParaRPr lang="en-US" sz="1200" smtClean="0">
              <a:solidFill>
                <a:srgbClr val="000000"/>
              </a:solidFill>
              <a:latin typeface="Calibri" charset="0"/>
            </a:endParaRPr>
          </a:p>
        </p:txBody>
      </p:sp>
      <p:sp>
        <p:nvSpPr>
          <p:cNvPr id="37891" name="Rectangle 2"/>
          <p:cNvSpPr>
            <a:spLocks noGrp="1" noRot="1" noChangeAspect="1" noChangeArrowheads="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smtClean="0">
                <a:latin typeface="Calibri" charset="0"/>
              </a:rPr>
              <a:t>Answer: a</a:t>
            </a:r>
          </a:p>
          <a:p>
            <a:pPr eaLnBrk="1" hangingPunct="1">
              <a:spcBef>
                <a:spcPct val="0"/>
              </a:spcBef>
              <a:defRPr/>
            </a:pPr>
            <a:r>
              <a:rPr lang="en-US" smtClean="0">
                <a:latin typeface="Calibri" charset="0"/>
              </a:rPr>
              <a:t>(Epiphytic plants grow on other plants but are not parasitic. These plants, such as bromeliads, gain ecological benefits from living on larger plants [+], gaining access to a substrate upon which to grow relatively high in the canopy. Host trees are not affected in any significant way by this relationship [0]. Some plants are specialized as epiphytes; for example, species of bromeliads and orchids.</a:t>
            </a:r>
          </a:p>
          <a:p>
            <a:pPr eaLnBrk="1" hangingPunct="1">
              <a:spcBef>
                <a:spcPct val="0"/>
              </a:spcBef>
              <a:defRPr/>
            </a:pPr>
            <a:endParaRPr lang="en-US" smtClean="0">
              <a:latin typeface="Calibri" charset="0"/>
            </a:endParaRPr>
          </a:p>
          <a:p>
            <a:pPr eaLnBrk="1" hangingPunct="1">
              <a:spcBef>
                <a:spcPct val="0"/>
              </a:spcBef>
              <a:defRPr/>
            </a:pPr>
            <a:r>
              <a:rPr lang="en-US" smtClean="0">
                <a:latin typeface="Calibri" charset="0"/>
              </a:rPr>
              <a:t>INSTRUCTOR NOTE:</a:t>
            </a:r>
          </a:p>
          <a:p>
            <a:pPr eaLnBrk="1" hangingPunct="1">
              <a:spcBef>
                <a:spcPct val="0"/>
              </a:spcBef>
              <a:defRPr/>
            </a:pPr>
            <a:r>
              <a:rPr lang="en-US" smtClean="0">
                <a:latin typeface="Calibri" charset="0"/>
              </a:rPr>
              <a:t>Refer to Figure 44.1A of the textbook.</a:t>
            </a:r>
          </a:p>
          <a:p>
            <a:pPr eaLnBrk="1" hangingPunct="1">
              <a:spcBef>
                <a:spcPct val="0"/>
              </a:spcBef>
              <a:defRPr/>
            </a:pPr>
            <a:endParaRPr lang="en-US" smtClean="0">
              <a:latin typeface="Calibri" charset="0"/>
            </a:endParaRPr>
          </a:p>
          <a:p>
            <a:pPr eaLnBrk="1" hangingPunct="1">
              <a:spcBef>
                <a:spcPct val="0"/>
              </a:spcBef>
              <a:defRPr/>
            </a:pPr>
            <a:r>
              <a:rPr lang="en-US" smtClean="0">
                <a:latin typeface="Calibri" charset="0"/>
              </a:rPr>
              <a:t>IMAGE CREDIT:</a:t>
            </a:r>
          </a:p>
          <a:p>
            <a:pPr eaLnBrk="1" hangingPunct="1">
              <a:spcBef>
                <a:spcPct val="0"/>
              </a:spcBef>
              <a:defRPr/>
            </a:pPr>
            <a:r>
              <a:rPr lang="en-US" smtClean="0">
                <a:latin typeface="Calibri" charset="0"/>
              </a:rPr>
              <a:t>U.S. Geological Survey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2"/>
                </a:solidFill>
                <a:latin typeface="Arial" charset="0"/>
                <a:ea typeface="ＭＳ Ｐゴシック" charset="0"/>
                <a:cs typeface="ＭＳ Ｐゴシック" charset="0"/>
              </a:defRPr>
            </a:lvl1pPr>
            <a:lvl2pPr marL="37931725" indent="-37474525" eaLnBrk="0" hangingPunct="0">
              <a:defRPr sz="2000">
                <a:solidFill>
                  <a:schemeClr val="bg2"/>
                </a:solidFill>
                <a:latin typeface="Arial" charset="0"/>
                <a:ea typeface="ＭＳ Ｐゴシック" charset="0"/>
              </a:defRPr>
            </a:lvl2pPr>
            <a:lvl3pPr eaLnBrk="0" hangingPunct="0">
              <a:defRPr sz="2000">
                <a:solidFill>
                  <a:schemeClr val="bg2"/>
                </a:solidFill>
                <a:latin typeface="Arial" charset="0"/>
                <a:ea typeface="ＭＳ Ｐゴシック" charset="0"/>
              </a:defRPr>
            </a:lvl3pPr>
            <a:lvl4pPr eaLnBrk="0" hangingPunct="0">
              <a:defRPr sz="2000">
                <a:solidFill>
                  <a:schemeClr val="bg2"/>
                </a:solidFill>
                <a:latin typeface="Arial" charset="0"/>
                <a:ea typeface="ＭＳ Ｐゴシック" charset="0"/>
              </a:defRPr>
            </a:lvl4pPr>
            <a:lvl5pPr eaLnBrk="0" hangingPunct="0">
              <a:defRPr sz="2000">
                <a:solidFill>
                  <a:schemeClr val="bg2"/>
                </a:solidFill>
                <a:latin typeface="Arial" charset="0"/>
                <a:ea typeface="ＭＳ Ｐゴシック" charset="0"/>
              </a:defRPr>
            </a:lvl5pPr>
            <a:lvl6pPr marL="457200" eaLnBrk="0" fontAlgn="base" hangingPunct="0">
              <a:spcBef>
                <a:spcPct val="0"/>
              </a:spcBef>
              <a:spcAft>
                <a:spcPct val="0"/>
              </a:spcAft>
              <a:defRPr sz="2000">
                <a:solidFill>
                  <a:schemeClr val="bg2"/>
                </a:solidFill>
                <a:latin typeface="Arial" charset="0"/>
                <a:ea typeface="ＭＳ Ｐゴシック" charset="0"/>
              </a:defRPr>
            </a:lvl6pPr>
            <a:lvl7pPr marL="914400" eaLnBrk="0" fontAlgn="base" hangingPunct="0">
              <a:spcBef>
                <a:spcPct val="0"/>
              </a:spcBef>
              <a:spcAft>
                <a:spcPct val="0"/>
              </a:spcAft>
              <a:defRPr sz="2000">
                <a:solidFill>
                  <a:schemeClr val="bg2"/>
                </a:solidFill>
                <a:latin typeface="Arial" charset="0"/>
                <a:ea typeface="ＭＳ Ｐゴシック" charset="0"/>
              </a:defRPr>
            </a:lvl7pPr>
            <a:lvl8pPr marL="1371600" eaLnBrk="0" fontAlgn="base" hangingPunct="0">
              <a:spcBef>
                <a:spcPct val="0"/>
              </a:spcBef>
              <a:spcAft>
                <a:spcPct val="0"/>
              </a:spcAft>
              <a:defRPr sz="2000">
                <a:solidFill>
                  <a:schemeClr val="bg2"/>
                </a:solidFill>
                <a:latin typeface="Arial" charset="0"/>
                <a:ea typeface="ＭＳ Ｐゴシック" charset="0"/>
              </a:defRPr>
            </a:lvl8pPr>
            <a:lvl9pPr marL="1828800" eaLnBrk="0" fontAlgn="base" hangingPunct="0">
              <a:spcBef>
                <a:spcPct val="0"/>
              </a:spcBef>
              <a:spcAft>
                <a:spcPct val="0"/>
              </a:spcAft>
              <a:defRPr sz="2000">
                <a:solidFill>
                  <a:schemeClr val="bg2"/>
                </a:solidFill>
                <a:latin typeface="Arial" charset="0"/>
                <a:ea typeface="ＭＳ Ｐゴシック" charset="0"/>
              </a:defRPr>
            </a:lvl9pPr>
          </a:lstStyle>
          <a:p>
            <a:pPr eaLnBrk="1" hangingPunct="1">
              <a:buClr>
                <a:srgbClr val="EEECE1"/>
              </a:buClr>
              <a:defRPr/>
            </a:pPr>
            <a:fld id="{F8223205-F3B1-0343-9B92-D9B05B5967A7}" type="slidenum">
              <a:rPr lang="en-US" sz="1200" smtClean="0">
                <a:solidFill>
                  <a:srgbClr val="000000"/>
                </a:solidFill>
                <a:latin typeface="Calibri" charset="0"/>
              </a:rPr>
              <a:pPr eaLnBrk="1" hangingPunct="1">
                <a:buClr>
                  <a:srgbClr val="EEECE1"/>
                </a:buClr>
                <a:defRPr/>
              </a:pPr>
              <a:t>26</a:t>
            </a:fld>
            <a:endParaRPr lang="en-US" sz="1200" smtClean="0">
              <a:solidFill>
                <a:srgbClr val="000000"/>
              </a:solidFill>
              <a:latin typeface="Calibri" charset="0"/>
            </a:endParaRPr>
          </a:p>
        </p:txBody>
      </p:sp>
      <p:sp>
        <p:nvSpPr>
          <p:cNvPr id="41987" name="Rectangle 2"/>
          <p:cNvSpPr>
            <a:spLocks noGrp="1" noRot="1" noChangeAspect="1" noChangeArrowheads="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smtClean="0">
                <a:latin typeface="Calibri" charset="0"/>
              </a:rPr>
              <a:t>Answer: d</a:t>
            </a:r>
          </a:p>
          <a:p>
            <a:pPr eaLnBrk="1" hangingPunct="1">
              <a:spcBef>
                <a:spcPct val="0"/>
              </a:spcBef>
              <a:defRPr/>
            </a:pPr>
            <a:r>
              <a:rPr lang="en-US" smtClean="0">
                <a:latin typeface="Calibri" charset="0"/>
              </a:rPr>
              <a:t>(This is amensalism because the burrowing organisms are harmed [–] while the feral pig is unaffected [0]. The pig does not benefit since it does not eat these particular organisms.)</a:t>
            </a:r>
          </a:p>
          <a:p>
            <a:pPr eaLnBrk="1" hangingPunct="1">
              <a:spcBef>
                <a:spcPct val="0"/>
              </a:spcBef>
              <a:defRPr/>
            </a:pPr>
            <a:endParaRPr lang="en-US" smtClean="0">
              <a:latin typeface="Calibri" charset="0"/>
            </a:endParaRPr>
          </a:p>
          <a:p>
            <a:pPr eaLnBrk="1" hangingPunct="1">
              <a:spcBef>
                <a:spcPct val="0"/>
              </a:spcBef>
              <a:defRPr/>
            </a:pPr>
            <a:r>
              <a:rPr lang="en-US" smtClean="0">
                <a:latin typeface="Calibri" charset="0"/>
              </a:rPr>
              <a:t>INSTRUCTOR NOTE:</a:t>
            </a:r>
          </a:p>
          <a:p>
            <a:pPr eaLnBrk="1" hangingPunct="1">
              <a:spcBef>
                <a:spcPct val="0"/>
              </a:spcBef>
              <a:defRPr/>
            </a:pPr>
            <a:r>
              <a:rPr lang="en-US" smtClean="0">
                <a:latin typeface="Calibri" charset="0"/>
              </a:rPr>
              <a:t>Refer to Figure 44.1A of the textbook.</a:t>
            </a:r>
          </a:p>
          <a:p>
            <a:pPr eaLnBrk="1" hangingPunct="1">
              <a:spcBef>
                <a:spcPct val="0"/>
              </a:spcBef>
              <a:defRPr/>
            </a:pPr>
            <a:endParaRPr lang="en-US" smtClean="0">
              <a:latin typeface="Calibri" charset="0"/>
            </a:endParaRPr>
          </a:p>
          <a:p>
            <a:pPr eaLnBrk="1" hangingPunct="1">
              <a:spcBef>
                <a:spcPct val="0"/>
              </a:spcBef>
              <a:defRPr/>
            </a:pPr>
            <a:r>
              <a:rPr lang="en-US" smtClean="0">
                <a:latin typeface="Calibri" charset="0"/>
              </a:rPr>
              <a:t>IMAGE CREDIT:</a:t>
            </a:r>
          </a:p>
          <a:p>
            <a:pPr eaLnBrk="1" hangingPunct="1">
              <a:spcBef>
                <a:spcPct val="0"/>
              </a:spcBef>
              <a:defRPr/>
            </a:pPr>
            <a:r>
              <a:rPr lang="en-US" smtClean="0">
                <a:latin typeface="Calibri" charset="0"/>
              </a:rPr>
              <a:t>U.S. Fish &amp; Wildlife Service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2"/>
                </a:solidFill>
                <a:latin typeface="Arial" charset="0"/>
                <a:ea typeface="ＭＳ Ｐゴシック" charset="0"/>
                <a:cs typeface="ＭＳ Ｐゴシック" charset="0"/>
              </a:defRPr>
            </a:lvl1pPr>
            <a:lvl2pPr marL="37931725" indent="-37474525" eaLnBrk="0" hangingPunct="0">
              <a:defRPr sz="2000">
                <a:solidFill>
                  <a:schemeClr val="bg2"/>
                </a:solidFill>
                <a:latin typeface="Arial" charset="0"/>
                <a:ea typeface="ＭＳ Ｐゴシック" charset="0"/>
              </a:defRPr>
            </a:lvl2pPr>
            <a:lvl3pPr eaLnBrk="0" hangingPunct="0">
              <a:defRPr sz="2000">
                <a:solidFill>
                  <a:schemeClr val="bg2"/>
                </a:solidFill>
                <a:latin typeface="Arial" charset="0"/>
                <a:ea typeface="ＭＳ Ｐゴシック" charset="0"/>
              </a:defRPr>
            </a:lvl3pPr>
            <a:lvl4pPr eaLnBrk="0" hangingPunct="0">
              <a:defRPr sz="2000">
                <a:solidFill>
                  <a:schemeClr val="bg2"/>
                </a:solidFill>
                <a:latin typeface="Arial" charset="0"/>
                <a:ea typeface="ＭＳ Ｐゴシック" charset="0"/>
              </a:defRPr>
            </a:lvl4pPr>
            <a:lvl5pPr eaLnBrk="0" hangingPunct="0">
              <a:defRPr sz="2000">
                <a:solidFill>
                  <a:schemeClr val="bg2"/>
                </a:solidFill>
                <a:latin typeface="Arial" charset="0"/>
                <a:ea typeface="ＭＳ Ｐゴシック" charset="0"/>
              </a:defRPr>
            </a:lvl5pPr>
            <a:lvl6pPr marL="457200" eaLnBrk="0" fontAlgn="base" hangingPunct="0">
              <a:spcBef>
                <a:spcPct val="0"/>
              </a:spcBef>
              <a:spcAft>
                <a:spcPct val="0"/>
              </a:spcAft>
              <a:defRPr sz="2000">
                <a:solidFill>
                  <a:schemeClr val="bg2"/>
                </a:solidFill>
                <a:latin typeface="Arial" charset="0"/>
                <a:ea typeface="ＭＳ Ｐゴシック" charset="0"/>
              </a:defRPr>
            </a:lvl6pPr>
            <a:lvl7pPr marL="914400" eaLnBrk="0" fontAlgn="base" hangingPunct="0">
              <a:spcBef>
                <a:spcPct val="0"/>
              </a:spcBef>
              <a:spcAft>
                <a:spcPct val="0"/>
              </a:spcAft>
              <a:defRPr sz="2000">
                <a:solidFill>
                  <a:schemeClr val="bg2"/>
                </a:solidFill>
                <a:latin typeface="Arial" charset="0"/>
                <a:ea typeface="ＭＳ Ｐゴシック" charset="0"/>
              </a:defRPr>
            </a:lvl7pPr>
            <a:lvl8pPr marL="1371600" eaLnBrk="0" fontAlgn="base" hangingPunct="0">
              <a:spcBef>
                <a:spcPct val="0"/>
              </a:spcBef>
              <a:spcAft>
                <a:spcPct val="0"/>
              </a:spcAft>
              <a:defRPr sz="2000">
                <a:solidFill>
                  <a:schemeClr val="bg2"/>
                </a:solidFill>
                <a:latin typeface="Arial" charset="0"/>
                <a:ea typeface="ＭＳ Ｐゴシック" charset="0"/>
              </a:defRPr>
            </a:lvl8pPr>
            <a:lvl9pPr marL="1828800" eaLnBrk="0" fontAlgn="base" hangingPunct="0">
              <a:spcBef>
                <a:spcPct val="0"/>
              </a:spcBef>
              <a:spcAft>
                <a:spcPct val="0"/>
              </a:spcAft>
              <a:defRPr sz="2000">
                <a:solidFill>
                  <a:schemeClr val="bg2"/>
                </a:solidFill>
                <a:latin typeface="Arial" charset="0"/>
                <a:ea typeface="ＭＳ Ｐゴシック" charset="0"/>
              </a:defRPr>
            </a:lvl9pPr>
          </a:lstStyle>
          <a:p>
            <a:pPr eaLnBrk="1" hangingPunct="1"/>
            <a:fld id="{087E10A3-43B0-EC44-AB25-022E75AA7EB4}" type="slidenum">
              <a:rPr lang="en-US" sz="1200">
                <a:solidFill>
                  <a:srgbClr val="000000"/>
                </a:solidFill>
                <a:latin typeface="Calibri" charset="0"/>
              </a:rPr>
              <a:pPr eaLnBrk="1" hangingPunct="1"/>
              <a:t>27</a:t>
            </a:fld>
            <a:endParaRPr lang="en-US" sz="1200">
              <a:solidFill>
                <a:srgbClr val="000000"/>
              </a:solidFill>
              <a:latin typeface="Calibri"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REFERENCE: </a:t>
            </a:r>
          </a:p>
          <a:p>
            <a:r>
              <a:rPr lang="en-US">
                <a:latin typeface="Calibri" charset="0"/>
                <a:ea typeface="ＭＳ Ｐゴシック" charset="0"/>
                <a:cs typeface="ＭＳ Ｐゴシック" charset="0"/>
              </a:rPr>
              <a:t>Anderson, Sandra H., Dave Kelly, Jenny J. Ladley, Sue Molloy, and Jon Terry. 2011. Cascading effects of bird functional extinction reduce pollination and plant density. </a:t>
            </a:r>
            <a:r>
              <a:rPr lang="en-US" i="1">
                <a:latin typeface="Calibri" charset="0"/>
                <a:ea typeface="ＭＳ Ｐゴシック" charset="0"/>
                <a:cs typeface="ＭＳ Ｐゴシック" charset="0"/>
              </a:rPr>
              <a:t>Science  </a:t>
            </a:r>
            <a:r>
              <a:rPr lang="en-US">
                <a:latin typeface="Calibri" charset="0"/>
                <a:ea typeface="ＭＳ Ｐゴシック" charset="0"/>
                <a:cs typeface="ＭＳ Ｐゴシック" charset="0"/>
              </a:rPr>
              <a:t>331 (6020): 1068–1071.</a:t>
            </a:r>
          </a:p>
          <a:p>
            <a:r>
              <a:rPr lang="en-US">
                <a:latin typeface="Calibri" charset="0"/>
                <a:ea typeface="ＭＳ Ｐゴシック" charset="0"/>
                <a:cs typeface="ＭＳ Ｐゴシック" charset="0"/>
              </a:rPr>
              <a:t>doi:10.1126/science.1199092 </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IMAGE SOURCE:</a:t>
            </a:r>
          </a:p>
          <a:p>
            <a:r>
              <a:rPr lang="en-US">
                <a:latin typeface="Calibri" charset="0"/>
                <a:ea typeface="ＭＳ Ｐゴシック" charset="0"/>
                <a:cs typeface="ＭＳ Ｐゴシック" charset="0"/>
              </a:rPr>
              <a:t>Photo by John Smith-Dodworth, courtesy of the NZ Plant Conservation Network</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Calibri" charset="0"/>
                <a:ea typeface="ＭＳ Ｐゴシック" charset="0"/>
                <a:cs typeface="ＭＳ Ｐゴシック" charset="0"/>
              </a:rPr>
              <a:t>INSTRUCTOR NOTES:</a:t>
            </a:r>
          </a:p>
          <a:p>
            <a:pPr eaLnBrk="1" hangingPunct="1">
              <a:buFontTx/>
              <a:buChar char="•"/>
            </a:pPr>
            <a:r>
              <a:rPr lang="en-US">
                <a:latin typeface="Calibri" charset="0"/>
                <a:ea typeface="ＭＳ Ｐゴシック" charset="0"/>
                <a:cs typeface="ＭＳ Ｐゴシック" charset="0"/>
              </a:rPr>
              <a:t>On the islands (many pollinators) the plants produce enough seedlings to replace themselves, while on the mainland (few pollinators) they do not, so population sizes will decrease toward zero (local extinction).</a:t>
            </a:r>
          </a:p>
          <a:p>
            <a:pPr eaLnBrk="1" hangingPunct="1">
              <a:buFontTx/>
              <a:buChar char="•"/>
            </a:pPr>
            <a:r>
              <a:rPr lang="en-CA">
                <a:latin typeface="Calibri" charset="0"/>
                <a:ea typeface="ＭＳ Ｐゴシック" charset="0"/>
                <a:cs typeface="ＭＳ Ｐゴシック" charset="0"/>
              </a:rPr>
              <a:t>This example illustrates Concept 44.2 of the textbook: If the plants and pollinators are interacting frequently, as on the islands, the populations of the plants are stable, whereas if the plants and pollinators are interacting infrequently, as on the mainland, the population dynamics for the plants are different—populations are declining toward extinction.</a:t>
            </a:r>
          </a:p>
          <a:p>
            <a:pPr eaLnBrk="1" hangingPunct="1">
              <a:buFontTx/>
              <a:buChar char="•"/>
            </a:pPr>
            <a:r>
              <a:rPr lang="en-CA">
                <a:latin typeface="Calibri" charset="0"/>
                <a:ea typeface="ＭＳ Ｐゴシック" charset="0"/>
                <a:cs typeface="ＭＳ Ｐゴシック" charset="0"/>
              </a:rPr>
              <a:t>Additionally, the distribution of the plant species is affected—at some time in the future if this dynamic continues the plant will be extinct on the mainland but not on the islands.</a:t>
            </a:r>
          </a:p>
          <a:p>
            <a:pPr eaLnBrk="1" hangingPunct="1"/>
            <a:endParaRPr lang="en-CA">
              <a:latin typeface="Calibri" charset="0"/>
              <a:ea typeface="ＭＳ Ｐゴシック" charset="0"/>
              <a:cs typeface="ＭＳ Ｐゴシック" charset="0"/>
            </a:endParaRPr>
          </a:p>
          <a:p>
            <a:pPr eaLnBrk="1" hangingPunct="1"/>
            <a:endParaRPr lang="en-CA">
              <a:latin typeface="Calibri" charset="0"/>
              <a:ea typeface="ＭＳ Ｐゴシック" charset="0"/>
              <a:cs typeface="ＭＳ Ｐゴシック" charset="0"/>
            </a:endParaRPr>
          </a:p>
          <a:p>
            <a:pPr eaLnBrk="1" hangingPunct="1"/>
            <a:endParaRPr lang="en-CA">
              <a:latin typeface="Calibri" charset="0"/>
              <a:ea typeface="ＭＳ Ｐゴシック" charset="0"/>
              <a:cs typeface="ＭＳ Ｐゴシック" charset="0"/>
            </a:endParaRPr>
          </a:p>
          <a:p>
            <a:pPr eaLnBrk="1" hangingPunct="1"/>
            <a:endParaRPr lang="en-CA">
              <a:latin typeface="Calibri" charset="0"/>
              <a:ea typeface="ＭＳ Ｐゴシック" charset="0"/>
              <a:cs typeface="ＭＳ Ｐゴシック"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2"/>
                </a:solidFill>
                <a:latin typeface="Arial" charset="0"/>
                <a:ea typeface="ＭＳ Ｐゴシック" charset="0"/>
                <a:cs typeface="ＭＳ Ｐゴシック" charset="0"/>
              </a:defRPr>
            </a:lvl1pPr>
            <a:lvl2pPr marL="37931725" indent="-37474525" eaLnBrk="0" hangingPunct="0">
              <a:defRPr sz="2000">
                <a:solidFill>
                  <a:schemeClr val="bg2"/>
                </a:solidFill>
                <a:latin typeface="Arial" charset="0"/>
                <a:ea typeface="ＭＳ Ｐゴシック" charset="0"/>
              </a:defRPr>
            </a:lvl2pPr>
            <a:lvl3pPr eaLnBrk="0" hangingPunct="0">
              <a:defRPr sz="2000">
                <a:solidFill>
                  <a:schemeClr val="bg2"/>
                </a:solidFill>
                <a:latin typeface="Arial" charset="0"/>
                <a:ea typeface="ＭＳ Ｐゴシック" charset="0"/>
              </a:defRPr>
            </a:lvl3pPr>
            <a:lvl4pPr eaLnBrk="0" hangingPunct="0">
              <a:defRPr sz="2000">
                <a:solidFill>
                  <a:schemeClr val="bg2"/>
                </a:solidFill>
                <a:latin typeface="Arial" charset="0"/>
                <a:ea typeface="ＭＳ Ｐゴシック" charset="0"/>
              </a:defRPr>
            </a:lvl4pPr>
            <a:lvl5pPr eaLnBrk="0" hangingPunct="0">
              <a:defRPr sz="2000">
                <a:solidFill>
                  <a:schemeClr val="bg2"/>
                </a:solidFill>
                <a:latin typeface="Arial" charset="0"/>
                <a:ea typeface="ＭＳ Ｐゴシック" charset="0"/>
              </a:defRPr>
            </a:lvl5pPr>
            <a:lvl6pPr marL="457200" eaLnBrk="0" fontAlgn="base" hangingPunct="0">
              <a:spcBef>
                <a:spcPct val="0"/>
              </a:spcBef>
              <a:spcAft>
                <a:spcPct val="0"/>
              </a:spcAft>
              <a:defRPr sz="2000">
                <a:solidFill>
                  <a:schemeClr val="bg2"/>
                </a:solidFill>
                <a:latin typeface="Arial" charset="0"/>
                <a:ea typeface="ＭＳ Ｐゴシック" charset="0"/>
              </a:defRPr>
            </a:lvl6pPr>
            <a:lvl7pPr marL="914400" eaLnBrk="0" fontAlgn="base" hangingPunct="0">
              <a:spcBef>
                <a:spcPct val="0"/>
              </a:spcBef>
              <a:spcAft>
                <a:spcPct val="0"/>
              </a:spcAft>
              <a:defRPr sz="2000">
                <a:solidFill>
                  <a:schemeClr val="bg2"/>
                </a:solidFill>
                <a:latin typeface="Arial" charset="0"/>
                <a:ea typeface="ＭＳ Ｐゴシック" charset="0"/>
              </a:defRPr>
            </a:lvl7pPr>
            <a:lvl8pPr marL="1371600" eaLnBrk="0" fontAlgn="base" hangingPunct="0">
              <a:spcBef>
                <a:spcPct val="0"/>
              </a:spcBef>
              <a:spcAft>
                <a:spcPct val="0"/>
              </a:spcAft>
              <a:defRPr sz="2000">
                <a:solidFill>
                  <a:schemeClr val="bg2"/>
                </a:solidFill>
                <a:latin typeface="Arial" charset="0"/>
                <a:ea typeface="ＭＳ Ｐゴシック" charset="0"/>
              </a:defRPr>
            </a:lvl8pPr>
            <a:lvl9pPr marL="1828800" eaLnBrk="0" fontAlgn="base" hangingPunct="0">
              <a:spcBef>
                <a:spcPct val="0"/>
              </a:spcBef>
              <a:spcAft>
                <a:spcPct val="0"/>
              </a:spcAft>
              <a:defRPr sz="2000">
                <a:solidFill>
                  <a:schemeClr val="bg2"/>
                </a:solidFill>
                <a:latin typeface="Arial" charset="0"/>
                <a:ea typeface="ＭＳ Ｐゴシック" charset="0"/>
              </a:defRPr>
            </a:lvl9pPr>
          </a:lstStyle>
          <a:p>
            <a:pPr eaLnBrk="1" hangingPunct="1"/>
            <a:fld id="{AC577F74-AADC-0743-9A88-BF721509E143}" type="slidenum">
              <a:rPr lang="en-US" sz="1200">
                <a:solidFill>
                  <a:srgbClr val="000000"/>
                </a:solidFill>
                <a:latin typeface="Calibri" charset="0"/>
              </a:rPr>
              <a:pPr eaLnBrk="1" hangingPunct="1"/>
              <a:t>28</a:t>
            </a:fld>
            <a:endParaRPr lang="en-US" sz="1200">
              <a:solidFill>
                <a:srgbClr val="000000"/>
              </a:solidFill>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Calibri" charset="0"/>
                <a:ea typeface="ＭＳ Ｐゴシック" charset="0"/>
                <a:cs typeface="ＭＳ Ｐゴシック" charset="0"/>
              </a:rPr>
              <a:t>Answer: d</a:t>
            </a:r>
            <a:endParaRPr lang="en-CA">
              <a:latin typeface="Calibri" charset="0"/>
              <a:ea typeface="ＭＳ Ｐゴシック" charset="0"/>
              <a:cs typeface="ＭＳ Ｐゴシック"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2"/>
                </a:solidFill>
                <a:latin typeface="Arial" charset="0"/>
                <a:ea typeface="ＭＳ Ｐゴシック" charset="0"/>
                <a:cs typeface="ＭＳ Ｐゴシック" charset="0"/>
              </a:defRPr>
            </a:lvl1pPr>
            <a:lvl2pPr marL="37931725" indent="-37474525" eaLnBrk="0" hangingPunct="0">
              <a:defRPr sz="2000">
                <a:solidFill>
                  <a:schemeClr val="bg2"/>
                </a:solidFill>
                <a:latin typeface="Arial" charset="0"/>
                <a:ea typeface="ＭＳ Ｐゴシック" charset="0"/>
              </a:defRPr>
            </a:lvl2pPr>
            <a:lvl3pPr eaLnBrk="0" hangingPunct="0">
              <a:defRPr sz="2000">
                <a:solidFill>
                  <a:schemeClr val="bg2"/>
                </a:solidFill>
                <a:latin typeface="Arial" charset="0"/>
                <a:ea typeface="ＭＳ Ｐゴシック" charset="0"/>
              </a:defRPr>
            </a:lvl3pPr>
            <a:lvl4pPr eaLnBrk="0" hangingPunct="0">
              <a:defRPr sz="2000">
                <a:solidFill>
                  <a:schemeClr val="bg2"/>
                </a:solidFill>
                <a:latin typeface="Arial" charset="0"/>
                <a:ea typeface="ＭＳ Ｐゴシック" charset="0"/>
              </a:defRPr>
            </a:lvl4pPr>
            <a:lvl5pPr eaLnBrk="0" hangingPunct="0">
              <a:defRPr sz="2000">
                <a:solidFill>
                  <a:schemeClr val="bg2"/>
                </a:solidFill>
                <a:latin typeface="Arial" charset="0"/>
                <a:ea typeface="ＭＳ Ｐゴシック" charset="0"/>
              </a:defRPr>
            </a:lvl5pPr>
            <a:lvl6pPr marL="457200" eaLnBrk="0" fontAlgn="base" hangingPunct="0">
              <a:spcBef>
                <a:spcPct val="0"/>
              </a:spcBef>
              <a:spcAft>
                <a:spcPct val="0"/>
              </a:spcAft>
              <a:defRPr sz="2000">
                <a:solidFill>
                  <a:schemeClr val="bg2"/>
                </a:solidFill>
                <a:latin typeface="Arial" charset="0"/>
                <a:ea typeface="ＭＳ Ｐゴシック" charset="0"/>
              </a:defRPr>
            </a:lvl6pPr>
            <a:lvl7pPr marL="914400" eaLnBrk="0" fontAlgn="base" hangingPunct="0">
              <a:spcBef>
                <a:spcPct val="0"/>
              </a:spcBef>
              <a:spcAft>
                <a:spcPct val="0"/>
              </a:spcAft>
              <a:defRPr sz="2000">
                <a:solidFill>
                  <a:schemeClr val="bg2"/>
                </a:solidFill>
                <a:latin typeface="Arial" charset="0"/>
                <a:ea typeface="ＭＳ Ｐゴシック" charset="0"/>
              </a:defRPr>
            </a:lvl7pPr>
            <a:lvl8pPr marL="1371600" eaLnBrk="0" fontAlgn="base" hangingPunct="0">
              <a:spcBef>
                <a:spcPct val="0"/>
              </a:spcBef>
              <a:spcAft>
                <a:spcPct val="0"/>
              </a:spcAft>
              <a:defRPr sz="2000">
                <a:solidFill>
                  <a:schemeClr val="bg2"/>
                </a:solidFill>
                <a:latin typeface="Arial" charset="0"/>
                <a:ea typeface="ＭＳ Ｐゴシック" charset="0"/>
              </a:defRPr>
            </a:lvl8pPr>
            <a:lvl9pPr marL="1828800" eaLnBrk="0" fontAlgn="base" hangingPunct="0">
              <a:spcBef>
                <a:spcPct val="0"/>
              </a:spcBef>
              <a:spcAft>
                <a:spcPct val="0"/>
              </a:spcAft>
              <a:defRPr sz="2000">
                <a:solidFill>
                  <a:schemeClr val="bg2"/>
                </a:solidFill>
                <a:latin typeface="Arial" charset="0"/>
                <a:ea typeface="ＭＳ Ｐゴシック" charset="0"/>
              </a:defRPr>
            </a:lvl9pPr>
          </a:lstStyle>
          <a:p>
            <a:pPr eaLnBrk="1" hangingPunct="1"/>
            <a:fld id="{2F840D80-FB0F-9047-865C-417F1E82A66E}" type="slidenum">
              <a:rPr lang="en-US" sz="1200">
                <a:solidFill>
                  <a:srgbClr val="000000"/>
                </a:solidFill>
                <a:latin typeface="Calibri" charset="0"/>
              </a:rPr>
              <a:pPr eaLnBrk="1" hangingPunct="1"/>
              <a:t>29</a:t>
            </a:fld>
            <a:endParaRPr lang="en-US" sz="1200">
              <a:solidFill>
                <a:srgbClr val="000000"/>
              </a:solidFill>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9B91D1-6521-F741-A465-7B00F350C020}" type="slidenum">
              <a:rPr lang="en-US"/>
              <a:pPr>
                <a:defRPr/>
              </a:pPr>
              <a:t>32</a:t>
            </a:fld>
            <a:endParaRPr lang="en-US"/>
          </a:p>
        </p:txBody>
      </p:sp>
      <p:sp>
        <p:nvSpPr>
          <p:cNvPr id="194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DF5D63-2AD5-E643-8452-D1E339BFD489}" type="slidenum">
              <a:rPr lang="en-US"/>
              <a:pPr>
                <a:defRPr/>
              </a:pPr>
              <a:t>33</a:t>
            </a:fld>
            <a:endParaRPr lang="en-US"/>
          </a:p>
        </p:txBody>
      </p:sp>
      <p:sp>
        <p:nvSpPr>
          <p:cNvPr id="196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6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BFE81D-5072-674F-9580-313A4D8B0A95}" type="slidenum">
              <a:rPr lang="en-US"/>
              <a:pPr>
                <a:defRPr/>
              </a:pPr>
              <a:t>34</a:t>
            </a:fld>
            <a:endParaRPr lang="en-US"/>
          </a:p>
        </p:txBody>
      </p:sp>
      <p:sp>
        <p:nvSpPr>
          <p:cNvPr id="197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76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4F12BE-CB74-F240-A5D1-968992098A67}" type="slidenum">
              <a:rPr lang="en-US"/>
              <a:pPr>
                <a:defRPr/>
              </a:pPr>
              <a:t>37</a:t>
            </a:fld>
            <a:endParaRPr lang="en-US"/>
          </a:p>
        </p:txBody>
      </p:sp>
      <p:sp>
        <p:nvSpPr>
          <p:cNvPr id="199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96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B17ACE-CC73-3643-B4AF-3655B57E68DF}" type="slidenum">
              <a:rPr lang="en-US"/>
              <a:pPr>
                <a:defRPr/>
              </a:pPr>
              <a:t>38</a:t>
            </a:fld>
            <a:endParaRPr lang="en-US"/>
          </a:p>
        </p:txBody>
      </p:sp>
      <p:sp>
        <p:nvSpPr>
          <p:cNvPr id="198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86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bg2"/>
                </a:solidFill>
                <a:latin typeface="Times New Roman" charset="0"/>
                <a:ea typeface="ＭＳ Ｐゴシック" charset="0"/>
                <a:cs typeface="ＭＳ Ｐゴシック" charset="0"/>
              </a:defRPr>
            </a:lvl1pPr>
            <a:lvl2pPr marL="742950" indent="-285750" eaLnBrk="0" hangingPunct="0">
              <a:defRPr sz="2400" b="1">
                <a:solidFill>
                  <a:schemeClr val="bg2"/>
                </a:solidFill>
                <a:latin typeface="Times New Roman" charset="0"/>
                <a:ea typeface="ＭＳ Ｐゴシック" charset="0"/>
              </a:defRPr>
            </a:lvl2pPr>
            <a:lvl3pPr marL="1143000" indent="-228600" eaLnBrk="0" hangingPunct="0">
              <a:defRPr sz="2400" b="1">
                <a:solidFill>
                  <a:schemeClr val="bg2"/>
                </a:solidFill>
                <a:latin typeface="Times New Roman" charset="0"/>
                <a:ea typeface="ＭＳ Ｐゴシック" charset="0"/>
              </a:defRPr>
            </a:lvl3pPr>
            <a:lvl4pPr marL="1600200" indent="-228600" eaLnBrk="0" hangingPunct="0">
              <a:defRPr sz="2400" b="1">
                <a:solidFill>
                  <a:schemeClr val="bg2"/>
                </a:solidFill>
                <a:latin typeface="Times New Roman" charset="0"/>
                <a:ea typeface="ＭＳ Ｐゴシック" charset="0"/>
              </a:defRPr>
            </a:lvl4pPr>
            <a:lvl5pPr marL="2057400" indent="-228600" eaLnBrk="0" hangingPunct="0">
              <a:defRPr sz="2400" b="1">
                <a:solidFill>
                  <a:schemeClr val="bg2"/>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bg2"/>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bg2"/>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bg2"/>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bg2"/>
                </a:solidFill>
                <a:latin typeface="Times New Roman" charset="0"/>
                <a:ea typeface="ＭＳ Ｐゴシック" charset="0"/>
              </a:defRPr>
            </a:lvl9pPr>
          </a:lstStyle>
          <a:p>
            <a:pPr eaLnBrk="1" hangingPunct="1">
              <a:defRPr/>
            </a:pPr>
            <a:endParaRPr lang="en-US" sz="1200" b="0" smtClean="0">
              <a:solidFill>
                <a:schemeClr val="tx1"/>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5D98F0-BC79-D040-82FD-C77B41D7D4A7}" type="slidenum">
              <a:rPr lang="en-US"/>
              <a:pPr>
                <a:defRPr/>
              </a:pPr>
              <a:t>39</a:t>
            </a:fld>
            <a:endParaRPr lang="en-US"/>
          </a:p>
        </p:txBody>
      </p:sp>
      <p:sp>
        <p:nvSpPr>
          <p:cNvPr id="200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07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a:ln/>
        </p:spPr>
      </p:sp>
      <p:sp>
        <p:nvSpPr>
          <p:cNvPr id="342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42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A016B9AE-D8E5-7C46-91E6-94BAED0EC81A}" type="slidenum">
              <a:rPr lang="en-US">
                <a:latin typeface="Times" charset="0"/>
              </a:rPr>
              <a:pPr/>
              <a:t>40</a:t>
            </a:fld>
            <a:endParaRPr lang="en-US">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43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B042B7F6-28D7-E34C-8EED-FBC2F457B160}" type="slidenum">
              <a:rPr lang="en-US">
                <a:latin typeface="Times" charset="0"/>
              </a:rPr>
              <a:pPr/>
              <a:t>41</a:t>
            </a:fld>
            <a:endParaRPr lang="en-US">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a:ln/>
        </p:spPr>
      </p:sp>
      <p:sp>
        <p:nvSpPr>
          <p:cNvPr id="344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44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284A222F-7446-6E49-9506-FD390013CC03}" type="slidenum">
              <a:rPr lang="en-US">
                <a:latin typeface="Times" charset="0"/>
              </a:rPr>
              <a:pPr/>
              <a:t>42</a:t>
            </a:fld>
            <a:endParaRPr lang="en-US">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2"/>
                </a:solidFill>
                <a:latin typeface="Arial" charset="0"/>
                <a:ea typeface="ＭＳ Ｐゴシック" charset="0"/>
                <a:cs typeface="ＭＳ Ｐゴシック" charset="0"/>
              </a:defRPr>
            </a:lvl1pPr>
            <a:lvl2pPr marL="37931725" indent="-37474525" eaLnBrk="0" hangingPunct="0">
              <a:defRPr sz="2000">
                <a:solidFill>
                  <a:schemeClr val="bg2"/>
                </a:solidFill>
                <a:latin typeface="Arial" charset="0"/>
                <a:ea typeface="ＭＳ Ｐゴシック" charset="0"/>
              </a:defRPr>
            </a:lvl2pPr>
            <a:lvl3pPr eaLnBrk="0" hangingPunct="0">
              <a:defRPr sz="2000">
                <a:solidFill>
                  <a:schemeClr val="bg2"/>
                </a:solidFill>
                <a:latin typeface="Arial" charset="0"/>
                <a:ea typeface="ＭＳ Ｐゴシック" charset="0"/>
              </a:defRPr>
            </a:lvl3pPr>
            <a:lvl4pPr eaLnBrk="0" hangingPunct="0">
              <a:defRPr sz="2000">
                <a:solidFill>
                  <a:schemeClr val="bg2"/>
                </a:solidFill>
                <a:latin typeface="Arial" charset="0"/>
                <a:ea typeface="ＭＳ Ｐゴシック" charset="0"/>
              </a:defRPr>
            </a:lvl4pPr>
            <a:lvl5pPr eaLnBrk="0" hangingPunct="0">
              <a:defRPr sz="2000">
                <a:solidFill>
                  <a:schemeClr val="bg2"/>
                </a:solidFill>
                <a:latin typeface="Arial" charset="0"/>
                <a:ea typeface="ＭＳ Ｐゴシック" charset="0"/>
              </a:defRPr>
            </a:lvl5pPr>
            <a:lvl6pPr marL="457200" eaLnBrk="0" fontAlgn="base" hangingPunct="0">
              <a:spcBef>
                <a:spcPct val="0"/>
              </a:spcBef>
              <a:spcAft>
                <a:spcPct val="0"/>
              </a:spcAft>
              <a:defRPr sz="2000">
                <a:solidFill>
                  <a:schemeClr val="bg2"/>
                </a:solidFill>
                <a:latin typeface="Arial" charset="0"/>
                <a:ea typeface="ＭＳ Ｐゴシック" charset="0"/>
              </a:defRPr>
            </a:lvl6pPr>
            <a:lvl7pPr marL="914400" eaLnBrk="0" fontAlgn="base" hangingPunct="0">
              <a:spcBef>
                <a:spcPct val="0"/>
              </a:spcBef>
              <a:spcAft>
                <a:spcPct val="0"/>
              </a:spcAft>
              <a:defRPr sz="2000">
                <a:solidFill>
                  <a:schemeClr val="bg2"/>
                </a:solidFill>
                <a:latin typeface="Arial" charset="0"/>
                <a:ea typeface="ＭＳ Ｐゴシック" charset="0"/>
              </a:defRPr>
            </a:lvl7pPr>
            <a:lvl8pPr marL="1371600" eaLnBrk="0" fontAlgn="base" hangingPunct="0">
              <a:spcBef>
                <a:spcPct val="0"/>
              </a:spcBef>
              <a:spcAft>
                <a:spcPct val="0"/>
              </a:spcAft>
              <a:defRPr sz="2000">
                <a:solidFill>
                  <a:schemeClr val="bg2"/>
                </a:solidFill>
                <a:latin typeface="Arial" charset="0"/>
                <a:ea typeface="ＭＳ Ｐゴシック" charset="0"/>
              </a:defRPr>
            </a:lvl8pPr>
            <a:lvl9pPr marL="1828800" eaLnBrk="0" fontAlgn="base" hangingPunct="0">
              <a:spcBef>
                <a:spcPct val="0"/>
              </a:spcBef>
              <a:spcAft>
                <a:spcPct val="0"/>
              </a:spcAft>
              <a:defRPr sz="2000">
                <a:solidFill>
                  <a:schemeClr val="bg2"/>
                </a:solidFill>
                <a:latin typeface="Arial" charset="0"/>
                <a:ea typeface="ＭＳ Ｐゴシック" charset="0"/>
              </a:defRPr>
            </a:lvl9pPr>
          </a:lstStyle>
          <a:p>
            <a:pPr eaLnBrk="1" hangingPunct="1">
              <a:defRPr/>
            </a:pPr>
            <a:fld id="{0977F61C-A235-7A42-97E2-75522D94AA00}" type="slidenum">
              <a:rPr lang="en-US" sz="1200" smtClean="0">
                <a:solidFill>
                  <a:srgbClr val="000000"/>
                </a:solidFill>
                <a:latin typeface="Calibri" charset="0"/>
              </a:rPr>
              <a:pPr eaLnBrk="1" hangingPunct="1">
                <a:defRPr/>
              </a:pPr>
              <a:t>43</a:t>
            </a:fld>
            <a:endParaRPr lang="en-US" sz="1200" smtClean="0">
              <a:solidFill>
                <a:srgbClr val="000000"/>
              </a:solidFill>
              <a:latin typeface="Calibri" charset="0"/>
            </a:endParaRPr>
          </a:p>
        </p:txBody>
      </p:sp>
      <p:sp>
        <p:nvSpPr>
          <p:cNvPr id="46083" name="Rectangle 2"/>
          <p:cNvSpPr>
            <a:spLocks noGrp="1" noRot="1" noChangeAspect="1" noChangeArrowheads="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mtClean="0">
                <a:latin typeface="Calibri" charset="0"/>
              </a:rPr>
              <a:t>REFERENCE: </a:t>
            </a:r>
          </a:p>
          <a:p>
            <a:pPr eaLnBrk="1" hangingPunct="1">
              <a:defRPr/>
            </a:pPr>
            <a:r>
              <a:rPr lang="en-US" smtClean="0">
                <a:latin typeface="Calibri" charset="0"/>
              </a:rPr>
              <a:t>Anderson, Sandra H., Dave Kelly, Jenny J. Ladley, Sue Molloy, and Jon Terry. 2011. Cascading effects of bird functional extinction reduce pollination and plant density. </a:t>
            </a:r>
            <a:r>
              <a:rPr lang="en-US" i="1" smtClean="0">
                <a:latin typeface="Calibri" charset="0"/>
              </a:rPr>
              <a:t>Science  </a:t>
            </a:r>
            <a:r>
              <a:rPr lang="en-US" smtClean="0">
                <a:latin typeface="Calibri" charset="0"/>
              </a:rPr>
              <a:t>331 (6020): 1068–1071.</a:t>
            </a:r>
          </a:p>
          <a:p>
            <a:pPr eaLnBrk="1" hangingPunct="1">
              <a:defRPr/>
            </a:pPr>
            <a:r>
              <a:rPr lang="en-US" smtClean="0">
                <a:latin typeface="Calibri" charset="0"/>
              </a:rPr>
              <a:t>doi:10.1126/science.1199092 </a:t>
            </a:r>
          </a:p>
          <a:p>
            <a:pPr eaLnBrk="1" hangingPunct="1">
              <a:defRPr/>
            </a:pPr>
            <a:endParaRPr lang="en-US" smtClean="0">
              <a:latin typeface="Calibri" charset="0"/>
            </a:endParaRPr>
          </a:p>
          <a:p>
            <a:pPr eaLnBrk="1" hangingPunct="1">
              <a:defRPr/>
            </a:pPr>
            <a:r>
              <a:rPr lang="en-US" smtClean="0">
                <a:latin typeface="Calibri" charset="0"/>
              </a:rPr>
              <a:t>IMAGE SOURCE:</a:t>
            </a:r>
          </a:p>
          <a:p>
            <a:pPr eaLnBrk="1" hangingPunct="1">
              <a:defRPr/>
            </a:pPr>
            <a:r>
              <a:rPr lang="en-US" smtClean="0">
                <a:latin typeface="Calibri" charset="0"/>
              </a:rPr>
              <a:t>Photo by John Smith-Dodworth, courtesy of the NZ Plant Conservation Network</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mtClean="0">
                <a:latin typeface="Calibri" charset="0"/>
              </a:rPr>
              <a:t>INSTRUCTOR NOTES:</a:t>
            </a:r>
          </a:p>
          <a:p>
            <a:pPr eaLnBrk="1" hangingPunct="1">
              <a:buFontTx/>
              <a:buChar char="•"/>
              <a:defRPr/>
            </a:pPr>
            <a:r>
              <a:rPr lang="en-US" smtClean="0">
                <a:latin typeface="Calibri" charset="0"/>
              </a:rPr>
              <a:t>On the islands (many pollinators) the plants produce enough seedlings to replace themselves, while on the mainland (few pollinators) they do not, so population sizes will decrease toward zero (local extinction).</a:t>
            </a:r>
          </a:p>
          <a:p>
            <a:pPr eaLnBrk="1" hangingPunct="1">
              <a:buFontTx/>
              <a:buChar char="•"/>
              <a:defRPr/>
            </a:pPr>
            <a:r>
              <a:rPr lang="en-CA" smtClean="0">
                <a:latin typeface="Calibri" charset="0"/>
              </a:rPr>
              <a:t>This example illustrates Concept 44.2 of the textbook: If the plants and pollinators are interacting frequently, as on the islands, the populations of the plants are stable, whereas if the plants and pollinators are interacting infrequently, as on the mainland, the population dynamics for the plants are different—populations are declining toward extinction.</a:t>
            </a:r>
          </a:p>
          <a:p>
            <a:pPr eaLnBrk="1" hangingPunct="1">
              <a:buFontTx/>
              <a:buChar char="•"/>
              <a:defRPr/>
            </a:pPr>
            <a:r>
              <a:rPr lang="en-CA" smtClean="0">
                <a:latin typeface="Calibri" charset="0"/>
              </a:rPr>
              <a:t>Additionally, the distribution of the plant species is affected—at some time in the future if this dynamic continues the plant will be extinct on the mainland but not on the islands.</a:t>
            </a:r>
          </a:p>
          <a:p>
            <a:pPr eaLnBrk="1" hangingPunct="1">
              <a:defRPr/>
            </a:pPr>
            <a:endParaRPr lang="en-CA" smtClean="0">
              <a:latin typeface="Calibri" charset="0"/>
            </a:endParaRPr>
          </a:p>
          <a:p>
            <a:pPr eaLnBrk="1" hangingPunct="1">
              <a:defRPr/>
            </a:pPr>
            <a:endParaRPr lang="en-CA" smtClean="0">
              <a:latin typeface="Calibri" charset="0"/>
            </a:endParaRPr>
          </a:p>
          <a:p>
            <a:pPr eaLnBrk="1" hangingPunct="1">
              <a:defRPr/>
            </a:pPr>
            <a:endParaRPr lang="en-CA" smtClean="0">
              <a:latin typeface="Calibri" charset="0"/>
            </a:endParaRPr>
          </a:p>
          <a:p>
            <a:pPr eaLnBrk="1" hangingPunct="1">
              <a:defRPr/>
            </a:pPr>
            <a:endParaRPr lang="en-CA" smtClean="0">
              <a:latin typeface="Calibri" charset="0"/>
            </a:endParaRPr>
          </a:p>
        </p:txBody>
      </p:sp>
      <p:sp>
        <p:nvSpPr>
          <p:cNvPr id="481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2"/>
                </a:solidFill>
                <a:latin typeface="Arial" charset="0"/>
                <a:ea typeface="ＭＳ Ｐゴシック" charset="0"/>
                <a:cs typeface="ＭＳ Ｐゴシック" charset="0"/>
              </a:defRPr>
            </a:lvl1pPr>
            <a:lvl2pPr marL="37931725" indent="-37474525" eaLnBrk="0" hangingPunct="0">
              <a:defRPr sz="2000">
                <a:solidFill>
                  <a:schemeClr val="bg2"/>
                </a:solidFill>
                <a:latin typeface="Arial" charset="0"/>
                <a:ea typeface="ＭＳ Ｐゴシック" charset="0"/>
              </a:defRPr>
            </a:lvl2pPr>
            <a:lvl3pPr eaLnBrk="0" hangingPunct="0">
              <a:defRPr sz="2000">
                <a:solidFill>
                  <a:schemeClr val="bg2"/>
                </a:solidFill>
                <a:latin typeface="Arial" charset="0"/>
                <a:ea typeface="ＭＳ Ｐゴシック" charset="0"/>
              </a:defRPr>
            </a:lvl3pPr>
            <a:lvl4pPr eaLnBrk="0" hangingPunct="0">
              <a:defRPr sz="2000">
                <a:solidFill>
                  <a:schemeClr val="bg2"/>
                </a:solidFill>
                <a:latin typeface="Arial" charset="0"/>
                <a:ea typeface="ＭＳ Ｐゴシック" charset="0"/>
              </a:defRPr>
            </a:lvl4pPr>
            <a:lvl5pPr eaLnBrk="0" hangingPunct="0">
              <a:defRPr sz="2000">
                <a:solidFill>
                  <a:schemeClr val="bg2"/>
                </a:solidFill>
                <a:latin typeface="Arial" charset="0"/>
                <a:ea typeface="ＭＳ Ｐゴシック" charset="0"/>
              </a:defRPr>
            </a:lvl5pPr>
            <a:lvl6pPr marL="457200" eaLnBrk="0" fontAlgn="base" hangingPunct="0">
              <a:spcBef>
                <a:spcPct val="0"/>
              </a:spcBef>
              <a:spcAft>
                <a:spcPct val="0"/>
              </a:spcAft>
              <a:defRPr sz="2000">
                <a:solidFill>
                  <a:schemeClr val="bg2"/>
                </a:solidFill>
                <a:latin typeface="Arial" charset="0"/>
                <a:ea typeface="ＭＳ Ｐゴシック" charset="0"/>
              </a:defRPr>
            </a:lvl6pPr>
            <a:lvl7pPr marL="914400" eaLnBrk="0" fontAlgn="base" hangingPunct="0">
              <a:spcBef>
                <a:spcPct val="0"/>
              </a:spcBef>
              <a:spcAft>
                <a:spcPct val="0"/>
              </a:spcAft>
              <a:defRPr sz="2000">
                <a:solidFill>
                  <a:schemeClr val="bg2"/>
                </a:solidFill>
                <a:latin typeface="Arial" charset="0"/>
                <a:ea typeface="ＭＳ Ｐゴシック" charset="0"/>
              </a:defRPr>
            </a:lvl7pPr>
            <a:lvl8pPr marL="1371600" eaLnBrk="0" fontAlgn="base" hangingPunct="0">
              <a:spcBef>
                <a:spcPct val="0"/>
              </a:spcBef>
              <a:spcAft>
                <a:spcPct val="0"/>
              </a:spcAft>
              <a:defRPr sz="2000">
                <a:solidFill>
                  <a:schemeClr val="bg2"/>
                </a:solidFill>
                <a:latin typeface="Arial" charset="0"/>
                <a:ea typeface="ＭＳ Ｐゴシック" charset="0"/>
              </a:defRPr>
            </a:lvl8pPr>
            <a:lvl9pPr marL="1828800" eaLnBrk="0" fontAlgn="base" hangingPunct="0">
              <a:spcBef>
                <a:spcPct val="0"/>
              </a:spcBef>
              <a:spcAft>
                <a:spcPct val="0"/>
              </a:spcAft>
              <a:defRPr sz="2000">
                <a:solidFill>
                  <a:schemeClr val="bg2"/>
                </a:solidFill>
                <a:latin typeface="Arial" charset="0"/>
                <a:ea typeface="ＭＳ Ｐゴシック" charset="0"/>
              </a:defRPr>
            </a:lvl9pPr>
          </a:lstStyle>
          <a:p>
            <a:pPr eaLnBrk="1" hangingPunct="1">
              <a:defRPr/>
            </a:pPr>
            <a:fld id="{273C13A7-4220-7347-AA6B-21A6BE72AD26}" type="slidenum">
              <a:rPr lang="en-US" sz="1200" smtClean="0">
                <a:solidFill>
                  <a:srgbClr val="000000"/>
                </a:solidFill>
                <a:latin typeface="Calibri" charset="0"/>
              </a:rPr>
              <a:pPr eaLnBrk="1" hangingPunct="1">
                <a:defRPr/>
              </a:pPr>
              <a:t>44</a:t>
            </a:fld>
            <a:endParaRPr lang="en-US" sz="1200" smtClean="0">
              <a:solidFill>
                <a:srgbClr val="000000"/>
              </a:solidFill>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mtClean="0">
                <a:latin typeface="Calibri" charset="0"/>
              </a:rPr>
              <a:t>Answer: d</a:t>
            </a:r>
            <a:endParaRPr lang="en-CA" smtClean="0">
              <a:latin typeface="Calibri" charset="0"/>
            </a:endParaRPr>
          </a:p>
        </p:txBody>
      </p:sp>
      <p:sp>
        <p:nvSpPr>
          <p:cNvPr id="501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2"/>
                </a:solidFill>
                <a:latin typeface="Arial" charset="0"/>
                <a:ea typeface="ＭＳ Ｐゴシック" charset="0"/>
                <a:cs typeface="ＭＳ Ｐゴシック" charset="0"/>
              </a:defRPr>
            </a:lvl1pPr>
            <a:lvl2pPr marL="37931725" indent="-37474525" eaLnBrk="0" hangingPunct="0">
              <a:defRPr sz="2000">
                <a:solidFill>
                  <a:schemeClr val="bg2"/>
                </a:solidFill>
                <a:latin typeface="Arial" charset="0"/>
                <a:ea typeface="ＭＳ Ｐゴシック" charset="0"/>
              </a:defRPr>
            </a:lvl2pPr>
            <a:lvl3pPr eaLnBrk="0" hangingPunct="0">
              <a:defRPr sz="2000">
                <a:solidFill>
                  <a:schemeClr val="bg2"/>
                </a:solidFill>
                <a:latin typeface="Arial" charset="0"/>
                <a:ea typeface="ＭＳ Ｐゴシック" charset="0"/>
              </a:defRPr>
            </a:lvl3pPr>
            <a:lvl4pPr eaLnBrk="0" hangingPunct="0">
              <a:defRPr sz="2000">
                <a:solidFill>
                  <a:schemeClr val="bg2"/>
                </a:solidFill>
                <a:latin typeface="Arial" charset="0"/>
                <a:ea typeface="ＭＳ Ｐゴシック" charset="0"/>
              </a:defRPr>
            </a:lvl4pPr>
            <a:lvl5pPr eaLnBrk="0" hangingPunct="0">
              <a:defRPr sz="2000">
                <a:solidFill>
                  <a:schemeClr val="bg2"/>
                </a:solidFill>
                <a:latin typeface="Arial" charset="0"/>
                <a:ea typeface="ＭＳ Ｐゴシック" charset="0"/>
              </a:defRPr>
            </a:lvl5pPr>
            <a:lvl6pPr marL="457200" eaLnBrk="0" fontAlgn="base" hangingPunct="0">
              <a:spcBef>
                <a:spcPct val="0"/>
              </a:spcBef>
              <a:spcAft>
                <a:spcPct val="0"/>
              </a:spcAft>
              <a:defRPr sz="2000">
                <a:solidFill>
                  <a:schemeClr val="bg2"/>
                </a:solidFill>
                <a:latin typeface="Arial" charset="0"/>
                <a:ea typeface="ＭＳ Ｐゴシック" charset="0"/>
              </a:defRPr>
            </a:lvl6pPr>
            <a:lvl7pPr marL="914400" eaLnBrk="0" fontAlgn="base" hangingPunct="0">
              <a:spcBef>
                <a:spcPct val="0"/>
              </a:spcBef>
              <a:spcAft>
                <a:spcPct val="0"/>
              </a:spcAft>
              <a:defRPr sz="2000">
                <a:solidFill>
                  <a:schemeClr val="bg2"/>
                </a:solidFill>
                <a:latin typeface="Arial" charset="0"/>
                <a:ea typeface="ＭＳ Ｐゴシック" charset="0"/>
              </a:defRPr>
            </a:lvl7pPr>
            <a:lvl8pPr marL="1371600" eaLnBrk="0" fontAlgn="base" hangingPunct="0">
              <a:spcBef>
                <a:spcPct val="0"/>
              </a:spcBef>
              <a:spcAft>
                <a:spcPct val="0"/>
              </a:spcAft>
              <a:defRPr sz="2000">
                <a:solidFill>
                  <a:schemeClr val="bg2"/>
                </a:solidFill>
                <a:latin typeface="Arial" charset="0"/>
                <a:ea typeface="ＭＳ Ｐゴシック" charset="0"/>
              </a:defRPr>
            </a:lvl8pPr>
            <a:lvl9pPr marL="1828800" eaLnBrk="0" fontAlgn="base" hangingPunct="0">
              <a:spcBef>
                <a:spcPct val="0"/>
              </a:spcBef>
              <a:spcAft>
                <a:spcPct val="0"/>
              </a:spcAft>
              <a:defRPr sz="2000">
                <a:solidFill>
                  <a:schemeClr val="bg2"/>
                </a:solidFill>
                <a:latin typeface="Arial" charset="0"/>
                <a:ea typeface="ＭＳ Ｐゴシック" charset="0"/>
              </a:defRPr>
            </a:lvl9pPr>
          </a:lstStyle>
          <a:p>
            <a:pPr eaLnBrk="1" hangingPunct="1">
              <a:defRPr/>
            </a:pPr>
            <a:fld id="{459B2660-3F06-3C48-983A-37BA5F03C35D}" type="slidenum">
              <a:rPr lang="en-US" sz="1200" smtClean="0">
                <a:solidFill>
                  <a:srgbClr val="000000"/>
                </a:solidFill>
                <a:latin typeface="Calibri" charset="0"/>
              </a:rPr>
              <a:pPr eaLnBrk="1" hangingPunct="1">
                <a:defRPr/>
              </a:pPr>
              <a:t>45</a:t>
            </a:fld>
            <a:endParaRPr lang="en-US" sz="1200" smtClean="0">
              <a:solidFill>
                <a:srgbClr val="000000"/>
              </a:solidFill>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F81E52-444D-8C44-907F-74BA9EAB7D49}" type="slidenum">
              <a:rPr lang="en-US"/>
              <a:pPr>
                <a:defRPr/>
              </a:pPr>
              <a:t>46</a:t>
            </a:fld>
            <a:endParaRPr lang="en-US"/>
          </a:p>
        </p:txBody>
      </p:sp>
      <p:sp>
        <p:nvSpPr>
          <p:cNvPr id="202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27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944CDA8-169F-914B-BEC5-B4DEFA0BF6CC}" type="slidenum">
              <a:rPr lang="en-US"/>
              <a:pPr>
                <a:defRPr/>
              </a:pPr>
              <a:t>47</a:t>
            </a:fld>
            <a:endParaRPr lang="en-US"/>
          </a:p>
        </p:txBody>
      </p:sp>
      <p:sp>
        <p:nvSpPr>
          <p:cNvPr id="203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37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DEE03B-3460-C741-9664-32D95C7B0F9F}" type="slidenum">
              <a:rPr lang="en-US"/>
              <a:pPr>
                <a:defRPr/>
              </a:pPr>
              <a:t>48</a:t>
            </a:fld>
            <a:endParaRPr lang="en-US"/>
          </a:p>
        </p:txBody>
      </p:sp>
      <p:sp>
        <p:nvSpPr>
          <p:cNvPr id="220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01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2E67437-DE2D-D142-8F19-E9D9E8D3E54E}" type="slidenum">
              <a:rPr lang="en-US"/>
              <a:pPr>
                <a:defRPr/>
              </a:pPr>
              <a:t>49</a:t>
            </a:fld>
            <a:endParaRPr lang="en-US"/>
          </a:p>
        </p:txBody>
      </p:sp>
      <p:sp>
        <p:nvSpPr>
          <p:cNvPr id="204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01EE13-AD40-1C46-874C-B6CEB544646A}" type="slidenum">
              <a:rPr lang="en-US"/>
              <a:pPr>
                <a:defRPr/>
              </a:pPr>
              <a:t>50</a:t>
            </a:fld>
            <a:endParaRPr lang="en-US"/>
          </a:p>
        </p:txBody>
      </p:sp>
      <p:sp>
        <p:nvSpPr>
          <p:cNvPr id="205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58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9A1C038-2259-5946-BA85-2D3C17B40979}" type="slidenum">
              <a:rPr lang="en-US"/>
              <a:pPr>
                <a:defRPr/>
              </a:pPr>
              <a:t>51</a:t>
            </a:fld>
            <a:endParaRPr lang="en-US"/>
          </a:p>
        </p:txBody>
      </p:sp>
      <p:sp>
        <p:nvSpPr>
          <p:cNvPr id="206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68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280D415-6659-DA47-927F-061AB7797F3B}" type="slidenum">
              <a:rPr lang="en-US"/>
              <a:pPr>
                <a:defRPr/>
              </a:pPr>
              <a:t>52</a:t>
            </a:fld>
            <a:endParaRPr lang="en-US"/>
          </a:p>
        </p:txBody>
      </p:sp>
      <p:sp>
        <p:nvSpPr>
          <p:cNvPr id="207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78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DC63AC-1AA7-174B-86F8-8249B004A1E0}" type="slidenum">
              <a:rPr lang="en-US"/>
              <a:pPr>
                <a:defRPr/>
              </a:pPr>
              <a:t>53</a:t>
            </a:fld>
            <a:endParaRPr lang="en-US"/>
          </a:p>
        </p:txBody>
      </p:sp>
      <p:sp>
        <p:nvSpPr>
          <p:cNvPr id="208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88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B3273E-A489-E647-A4B6-9CBF6BE25C17}" type="slidenum">
              <a:rPr lang="en-US"/>
              <a:pPr>
                <a:defRPr/>
              </a:pPr>
              <a:t>54</a:t>
            </a:fld>
            <a:endParaRPr lang="en-US"/>
          </a:p>
        </p:txBody>
      </p:sp>
      <p:sp>
        <p:nvSpPr>
          <p:cNvPr id="209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99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487DA3-150A-D046-8CE2-C90A00E7BEC4}" type="slidenum">
              <a:rPr lang="en-US"/>
              <a:pPr>
                <a:defRPr/>
              </a:pPr>
              <a:t>55</a:t>
            </a:fld>
            <a:endParaRPr lang="en-US"/>
          </a:p>
        </p:txBody>
      </p:sp>
      <p:sp>
        <p:nvSpPr>
          <p:cNvPr id="210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09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60809D-267A-5C43-AD67-B77683F6F92C}" type="slidenum">
              <a:rPr lang="en-US"/>
              <a:pPr>
                <a:defRPr/>
              </a:pPr>
              <a:t>56</a:t>
            </a:fld>
            <a:endParaRPr lang="en-US"/>
          </a:p>
        </p:txBody>
      </p:sp>
      <p:sp>
        <p:nvSpPr>
          <p:cNvPr id="211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19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738AA51-2C4E-1E4C-8CFA-70ADE690F51B}" type="slidenum">
              <a:rPr lang="en-US"/>
              <a:pPr>
                <a:defRPr/>
              </a:pPr>
              <a:t>57</a:t>
            </a:fld>
            <a:endParaRPr lang="en-US"/>
          </a:p>
        </p:txBody>
      </p:sp>
      <p:sp>
        <p:nvSpPr>
          <p:cNvPr id="212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2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a:ln/>
        </p:spPr>
      </p:sp>
      <p:sp>
        <p:nvSpPr>
          <p:cNvPr id="348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48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319083C9-1E1B-E44A-8618-9DF6B1BB8E9D}" type="slidenum">
              <a:rPr lang="en-US">
                <a:latin typeface="Times" charset="0"/>
              </a:rPr>
              <a:pPr/>
              <a:t>58</a:t>
            </a:fld>
            <a:endParaRPr 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bg2"/>
                </a:solidFill>
                <a:latin typeface="Times New Roman" charset="0"/>
                <a:ea typeface="ＭＳ Ｐゴシック" charset="0"/>
                <a:cs typeface="ＭＳ Ｐゴシック" charset="0"/>
              </a:defRPr>
            </a:lvl1pPr>
            <a:lvl2pPr marL="742950" indent="-285750" eaLnBrk="0" hangingPunct="0">
              <a:defRPr sz="2400" b="1">
                <a:solidFill>
                  <a:schemeClr val="bg2"/>
                </a:solidFill>
                <a:latin typeface="Times New Roman" charset="0"/>
                <a:ea typeface="ＭＳ Ｐゴシック" charset="0"/>
              </a:defRPr>
            </a:lvl2pPr>
            <a:lvl3pPr marL="1143000" indent="-228600" eaLnBrk="0" hangingPunct="0">
              <a:defRPr sz="2400" b="1">
                <a:solidFill>
                  <a:schemeClr val="bg2"/>
                </a:solidFill>
                <a:latin typeface="Times New Roman" charset="0"/>
                <a:ea typeface="ＭＳ Ｐゴシック" charset="0"/>
              </a:defRPr>
            </a:lvl3pPr>
            <a:lvl4pPr marL="1600200" indent="-228600" eaLnBrk="0" hangingPunct="0">
              <a:defRPr sz="2400" b="1">
                <a:solidFill>
                  <a:schemeClr val="bg2"/>
                </a:solidFill>
                <a:latin typeface="Times New Roman" charset="0"/>
                <a:ea typeface="ＭＳ Ｐゴシック" charset="0"/>
              </a:defRPr>
            </a:lvl4pPr>
            <a:lvl5pPr marL="2057400" indent="-228600" eaLnBrk="0" hangingPunct="0">
              <a:defRPr sz="2400" b="1">
                <a:solidFill>
                  <a:schemeClr val="bg2"/>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bg2"/>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bg2"/>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bg2"/>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bg2"/>
                </a:solidFill>
                <a:latin typeface="Times New Roman" charset="0"/>
                <a:ea typeface="ＭＳ Ｐゴシック" charset="0"/>
              </a:defRPr>
            </a:lvl9pPr>
          </a:lstStyle>
          <a:p>
            <a:pPr eaLnBrk="1" hangingPunct="1">
              <a:defRPr/>
            </a:pPr>
            <a:fld id="{46D2935A-67C3-2148-9060-FC61B779A318}" type="slidenum">
              <a:rPr lang="en-US" sz="1200" b="0" smtClean="0">
                <a:solidFill>
                  <a:schemeClr val="tx1"/>
                </a:solidFill>
              </a:rPr>
              <a:pPr eaLnBrk="1" hangingPunct="1">
                <a:defRPr/>
              </a:pPr>
              <a:t>7</a:t>
            </a:fld>
            <a:endParaRPr lang="en-US" sz="1200" b="0" smtClean="0">
              <a:solidFill>
                <a:schemeClr val="tx1"/>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a:ln/>
        </p:spPr>
      </p:sp>
      <p:sp>
        <p:nvSpPr>
          <p:cNvPr id="349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49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0DDC65FC-4F1B-184D-9BDA-D4C973E8AD24}" type="slidenum">
              <a:rPr lang="en-US">
                <a:latin typeface="Times" charset="0"/>
              </a:rPr>
              <a:pPr/>
              <a:t>59</a:t>
            </a:fld>
            <a:endParaRPr lang="en-US">
              <a:latin typeface="Times"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a:ln/>
        </p:spPr>
      </p:sp>
      <p:sp>
        <p:nvSpPr>
          <p:cNvPr id="347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47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3E266E90-94EE-D84D-9257-B015833A4F0E}" type="slidenum">
              <a:rPr lang="en-US">
                <a:latin typeface="Times" charset="0"/>
              </a:rPr>
              <a:pPr/>
              <a:t>60</a:t>
            </a:fld>
            <a:endParaRPr lang="en-US">
              <a:latin typeface="Times"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a:ln/>
        </p:spPr>
      </p:sp>
      <p:sp>
        <p:nvSpPr>
          <p:cNvPr id="346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46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0DCCFF1A-F7C4-8C46-9C0B-453800919BEE}" type="slidenum">
              <a:rPr lang="en-US">
                <a:latin typeface="Times" charset="0"/>
              </a:rPr>
              <a:pPr/>
              <a:t>61</a:t>
            </a:fld>
            <a:endParaRPr lang="en-US">
              <a:latin typeface="Times"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a:ln/>
        </p:spPr>
      </p:sp>
      <p:sp>
        <p:nvSpPr>
          <p:cNvPr id="345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45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6DC651D9-E745-B94B-A2EA-31049F24FE58}" type="slidenum">
              <a:rPr lang="en-US">
                <a:latin typeface="Times" charset="0"/>
              </a:rPr>
              <a:pPr/>
              <a:t>62</a:t>
            </a:fld>
            <a:endParaRPr lang="en-US">
              <a:latin typeface="Times"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7463E1-78B1-CF4E-BDFF-B1C4D50224FB}" type="slidenum">
              <a:rPr lang="en-US"/>
              <a:pPr>
                <a:defRPr/>
              </a:pPr>
              <a:t>65</a:t>
            </a:fld>
            <a:endParaRPr lang="en-US"/>
          </a:p>
        </p:txBody>
      </p:sp>
      <p:sp>
        <p:nvSpPr>
          <p:cNvPr id="216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BFBCA4F-5210-FC49-854A-665E0B8D11F8}" type="slidenum">
              <a:rPr lang="en-US"/>
              <a:pPr>
                <a:defRPr/>
              </a:pPr>
              <a:t>66</a:t>
            </a:fld>
            <a:endParaRPr lang="en-US"/>
          </a:p>
        </p:txBody>
      </p:sp>
      <p:sp>
        <p:nvSpPr>
          <p:cNvPr id="215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1F9F27-AE1E-5C43-ABB9-95B5293B7B7F}" type="slidenum">
              <a:rPr lang="en-US"/>
              <a:pPr>
                <a:defRPr/>
              </a:pPr>
              <a:t>67</a:t>
            </a:fld>
            <a:endParaRPr lang="en-US"/>
          </a:p>
        </p:txBody>
      </p:sp>
      <p:sp>
        <p:nvSpPr>
          <p:cNvPr id="217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70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2"/>
                </a:solidFill>
                <a:latin typeface="Arial" charset="0"/>
                <a:ea typeface="ＭＳ Ｐゴシック" charset="0"/>
                <a:cs typeface="ＭＳ Ｐゴシック" charset="0"/>
              </a:defRPr>
            </a:lvl1pPr>
            <a:lvl2pPr marL="37931725" indent="-37474525" eaLnBrk="0" hangingPunct="0">
              <a:defRPr sz="2000">
                <a:solidFill>
                  <a:schemeClr val="bg2"/>
                </a:solidFill>
                <a:latin typeface="Arial" charset="0"/>
                <a:ea typeface="ＭＳ Ｐゴシック" charset="0"/>
              </a:defRPr>
            </a:lvl2pPr>
            <a:lvl3pPr eaLnBrk="0" hangingPunct="0">
              <a:defRPr sz="2000">
                <a:solidFill>
                  <a:schemeClr val="bg2"/>
                </a:solidFill>
                <a:latin typeface="Arial" charset="0"/>
                <a:ea typeface="ＭＳ Ｐゴシック" charset="0"/>
              </a:defRPr>
            </a:lvl3pPr>
            <a:lvl4pPr eaLnBrk="0" hangingPunct="0">
              <a:defRPr sz="2000">
                <a:solidFill>
                  <a:schemeClr val="bg2"/>
                </a:solidFill>
                <a:latin typeface="Arial" charset="0"/>
                <a:ea typeface="ＭＳ Ｐゴシック" charset="0"/>
              </a:defRPr>
            </a:lvl4pPr>
            <a:lvl5pPr eaLnBrk="0" hangingPunct="0">
              <a:defRPr sz="2000">
                <a:solidFill>
                  <a:schemeClr val="bg2"/>
                </a:solidFill>
                <a:latin typeface="Arial" charset="0"/>
                <a:ea typeface="ＭＳ Ｐゴシック" charset="0"/>
              </a:defRPr>
            </a:lvl5pPr>
            <a:lvl6pPr marL="457200" eaLnBrk="0" fontAlgn="base" hangingPunct="0">
              <a:spcBef>
                <a:spcPct val="0"/>
              </a:spcBef>
              <a:spcAft>
                <a:spcPct val="0"/>
              </a:spcAft>
              <a:defRPr sz="2000">
                <a:solidFill>
                  <a:schemeClr val="bg2"/>
                </a:solidFill>
                <a:latin typeface="Arial" charset="0"/>
                <a:ea typeface="ＭＳ Ｐゴシック" charset="0"/>
              </a:defRPr>
            </a:lvl6pPr>
            <a:lvl7pPr marL="914400" eaLnBrk="0" fontAlgn="base" hangingPunct="0">
              <a:spcBef>
                <a:spcPct val="0"/>
              </a:spcBef>
              <a:spcAft>
                <a:spcPct val="0"/>
              </a:spcAft>
              <a:defRPr sz="2000">
                <a:solidFill>
                  <a:schemeClr val="bg2"/>
                </a:solidFill>
                <a:latin typeface="Arial" charset="0"/>
                <a:ea typeface="ＭＳ Ｐゴシック" charset="0"/>
              </a:defRPr>
            </a:lvl7pPr>
            <a:lvl8pPr marL="1371600" eaLnBrk="0" fontAlgn="base" hangingPunct="0">
              <a:spcBef>
                <a:spcPct val="0"/>
              </a:spcBef>
              <a:spcAft>
                <a:spcPct val="0"/>
              </a:spcAft>
              <a:defRPr sz="2000">
                <a:solidFill>
                  <a:schemeClr val="bg2"/>
                </a:solidFill>
                <a:latin typeface="Arial" charset="0"/>
                <a:ea typeface="ＭＳ Ｐゴシック" charset="0"/>
              </a:defRPr>
            </a:lvl8pPr>
            <a:lvl9pPr marL="1828800" eaLnBrk="0" fontAlgn="base" hangingPunct="0">
              <a:spcBef>
                <a:spcPct val="0"/>
              </a:spcBef>
              <a:spcAft>
                <a:spcPct val="0"/>
              </a:spcAft>
              <a:defRPr sz="2000">
                <a:solidFill>
                  <a:schemeClr val="bg2"/>
                </a:solidFill>
                <a:latin typeface="Arial" charset="0"/>
                <a:ea typeface="ＭＳ Ｐゴシック" charset="0"/>
              </a:defRPr>
            </a:lvl9pPr>
          </a:lstStyle>
          <a:p>
            <a:pPr eaLnBrk="1" hangingPunct="1">
              <a:buClr>
                <a:srgbClr val="EEECE1"/>
              </a:buClr>
              <a:defRPr/>
            </a:pPr>
            <a:fld id="{7FF35667-5121-5948-B455-B459898521E2}" type="slidenum">
              <a:rPr lang="en-US" sz="1200" smtClean="0">
                <a:solidFill>
                  <a:srgbClr val="000000"/>
                </a:solidFill>
                <a:latin typeface="Calibri" charset="0"/>
              </a:rPr>
              <a:pPr eaLnBrk="1" hangingPunct="1">
                <a:buClr>
                  <a:srgbClr val="EEECE1"/>
                </a:buClr>
                <a:defRPr/>
              </a:pPr>
              <a:t>68</a:t>
            </a:fld>
            <a:endParaRPr lang="en-US" sz="1200" smtClean="0">
              <a:solidFill>
                <a:srgbClr val="000000"/>
              </a:solidFill>
              <a:latin typeface="Calibri" charset="0"/>
            </a:endParaRPr>
          </a:p>
        </p:txBody>
      </p:sp>
      <p:sp>
        <p:nvSpPr>
          <p:cNvPr id="54275" name="Rectangle 2"/>
          <p:cNvSpPr>
            <a:spLocks noGrp="1" noRot="1" noChangeAspect="1" noChangeArrowheads="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6"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smtClean="0">
                <a:latin typeface="Calibri" charset="0"/>
              </a:rPr>
              <a:t>SOURCES:</a:t>
            </a:r>
          </a:p>
          <a:p>
            <a:pPr eaLnBrk="1" hangingPunct="1">
              <a:spcBef>
                <a:spcPct val="0"/>
              </a:spcBef>
              <a:defRPr/>
            </a:pPr>
            <a:r>
              <a:rPr lang="en-US" smtClean="0">
                <a:latin typeface="Calibri" charset="0"/>
              </a:rPr>
              <a:t>http://www.scientificamerican.com/article.cfm?id=bacteria-antibiotic-resistance</a:t>
            </a:r>
          </a:p>
          <a:p>
            <a:pPr eaLnBrk="1" hangingPunct="1">
              <a:spcBef>
                <a:spcPct val="0"/>
              </a:spcBef>
              <a:defRPr/>
            </a:pPr>
            <a:r>
              <a:rPr lang="en-US" smtClean="0">
                <a:latin typeface="Calibri" charset="0"/>
              </a:rPr>
              <a:t>http://www.fda.gov/newsevents/publichealthfocus/default.htm</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2"/>
                </a:solidFill>
                <a:latin typeface="Arial" charset="0"/>
                <a:ea typeface="ＭＳ Ｐゴシック" charset="0"/>
                <a:cs typeface="ＭＳ Ｐゴシック" charset="0"/>
              </a:defRPr>
            </a:lvl1pPr>
            <a:lvl2pPr marL="37931725" indent="-37474525" eaLnBrk="0" hangingPunct="0">
              <a:defRPr sz="2000">
                <a:solidFill>
                  <a:schemeClr val="bg2"/>
                </a:solidFill>
                <a:latin typeface="Arial" charset="0"/>
                <a:ea typeface="ＭＳ Ｐゴシック" charset="0"/>
              </a:defRPr>
            </a:lvl2pPr>
            <a:lvl3pPr eaLnBrk="0" hangingPunct="0">
              <a:defRPr sz="2000">
                <a:solidFill>
                  <a:schemeClr val="bg2"/>
                </a:solidFill>
                <a:latin typeface="Arial" charset="0"/>
                <a:ea typeface="ＭＳ Ｐゴシック" charset="0"/>
              </a:defRPr>
            </a:lvl3pPr>
            <a:lvl4pPr eaLnBrk="0" hangingPunct="0">
              <a:defRPr sz="2000">
                <a:solidFill>
                  <a:schemeClr val="bg2"/>
                </a:solidFill>
                <a:latin typeface="Arial" charset="0"/>
                <a:ea typeface="ＭＳ Ｐゴシック" charset="0"/>
              </a:defRPr>
            </a:lvl4pPr>
            <a:lvl5pPr eaLnBrk="0" hangingPunct="0">
              <a:defRPr sz="2000">
                <a:solidFill>
                  <a:schemeClr val="bg2"/>
                </a:solidFill>
                <a:latin typeface="Arial" charset="0"/>
                <a:ea typeface="ＭＳ Ｐゴシック" charset="0"/>
              </a:defRPr>
            </a:lvl5pPr>
            <a:lvl6pPr marL="457200" eaLnBrk="0" fontAlgn="base" hangingPunct="0">
              <a:spcBef>
                <a:spcPct val="0"/>
              </a:spcBef>
              <a:spcAft>
                <a:spcPct val="0"/>
              </a:spcAft>
              <a:defRPr sz="2000">
                <a:solidFill>
                  <a:schemeClr val="bg2"/>
                </a:solidFill>
                <a:latin typeface="Arial" charset="0"/>
                <a:ea typeface="ＭＳ Ｐゴシック" charset="0"/>
              </a:defRPr>
            </a:lvl6pPr>
            <a:lvl7pPr marL="914400" eaLnBrk="0" fontAlgn="base" hangingPunct="0">
              <a:spcBef>
                <a:spcPct val="0"/>
              </a:spcBef>
              <a:spcAft>
                <a:spcPct val="0"/>
              </a:spcAft>
              <a:defRPr sz="2000">
                <a:solidFill>
                  <a:schemeClr val="bg2"/>
                </a:solidFill>
                <a:latin typeface="Arial" charset="0"/>
                <a:ea typeface="ＭＳ Ｐゴシック" charset="0"/>
              </a:defRPr>
            </a:lvl7pPr>
            <a:lvl8pPr marL="1371600" eaLnBrk="0" fontAlgn="base" hangingPunct="0">
              <a:spcBef>
                <a:spcPct val="0"/>
              </a:spcBef>
              <a:spcAft>
                <a:spcPct val="0"/>
              </a:spcAft>
              <a:defRPr sz="2000">
                <a:solidFill>
                  <a:schemeClr val="bg2"/>
                </a:solidFill>
                <a:latin typeface="Arial" charset="0"/>
                <a:ea typeface="ＭＳ Ｐゴシック" charset="0"/>
              </a:defRPr>
            </a:lvl8pPr>
            <a:lvl9pPr marL="1828800" eaLnBrk="0" fontAlgn="base" hangingPunct="0">
              <a:spcBef>
                <a:spcPct val="0"/>
              </a:spcBef>
              <a:spcAft>
                <a:spcPct val="0"/>
              </a:spcAft>
              <a:defRPr sz="2000">
                <a:solidFill>
                  <a:schemeClr val="bg2"/>
                </a:solidFill>
                <a:latin typeface="Arial" charset="0"/>
                <a:ea typeface="ＭＳ Ｐゴシック" charset="0"/>
              </a:defRPr>
            </a:lvl9pPr>
          </a:lstStyle>
          <a:p>
            <a:pPr eaLnBrk="1" hangingPunct="1">
              <a:buClr>
                <a:srgbClr val="EEECE1"/>
              </a:buClr>
              <a:defRPr/>
            </a:pPr>
            <a:fld id="{0580489E-30A9-484E-969A-2F22DA49846B}" type="slidenum">
              <a:rPr lang="en-US" sz="1200" smtClean="0">
                <a:solidFill>
                  <a:srgbClr val="000000"/>
                </a:solidFill>
                <a:latin typeface="Calibri" charset="0"/>
              </a:rPr>
              <a:pPr eaLnBrk="1" hangingPunct="1">
                <a:buClr>
                  <a:srgbClr val="EEECE1"/>
                </a:buClr>
                <a:defRPr/>
              </a:pPr>
              <a:t>69</a:t>
            </a:fld>
            <a:endParaRPr lang="en-US" sz="1200" smtClean="0">
              <a:solidFill>
                <a:srgbClr val="000000"/>
              </a:solidFill>
              <a:latin typeface="Calibri" charset="0"/>
            </a:endParaRPr>
          </a:p>
        </p:txBody>
      </p:sp>
      <p:sp>
        <p:nvSpPr>
          <p:cNvPr id="58371" name="Rectangle 2"/>
          <p:cNvSpPr>
            <a:spLocks noGrp="1" noRot="1" noChangeAspect="1" noChangeArrowheads="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smtClean="0">
                <a:latin typeface="Calibri" charset="0"/>
              </a:rPr>
              <a:t>Answer: 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2"/>
                </a:solidFill>
                <a:latin typeface="Arial" charset="0"/>
                <a:ea typeface="ＭＳ Ｐゴシック" charset="0"/>
                <a:cs typeface="ＭＳ Ｐゴシック" charset="0"/>
              </a:defRPr>
            </a:lvl1pPr>
            <a:lvl2pPr marL="37931725" indent="-37474525" eaLnBrk="0" hangingPunct="0">
              <a:defRPr sz="2000">
                <a:solidFill>
                  <a:schemeClr val="bg2"/>
                </a:solidFill>
                <a:latin typeface="Arial" charset="0"/>
                <a:ea typeface="ＭＳ Ｐゴシック" charset="0"/>
              </a:defRPr>
            </a:lvl2pPr>
            <a:lvl3pPr eaLnBrk="0" hangingPunct="0">
              <a:defRPr sz="2000">
                <a:solidFill>
                  <a:schemeClr val="bg2"/>
                </a:solidFill>
                <a:latin typeface="Arial" charset="0"/>
                <a:ea typeface="ＭＳ Ｐゴシック" charset="0"/>
              </a:defRPr>
            </a:lvl3pPr>
            <a:lvl4pPr eaLnBrk="0" hangingPunct="0">
              <a:defRPr sz="2000">
                <a:solidFill>
                  <a:schemeClr val="bg2"/>
                </a:solidFill>
                <a:latin typeface="Arial" charset="0"/>
                <a:ea typeface="ＭＳ Ｐゴシック" charset="0"/>
              </a:defRPr>
            </a:lvl4pPr>
            <a:lvl5pPr eaLnBrk="0" hangingPunct="0">
              <a:defRPr sz="2000">
                <a:solidFill>
                  <a:schemeClr val="bg2"/>
                </a:solidFill>
                <a:latin typeface="Arial" charset="0"/>
                <a:ea typeface="ＭＳ Ｐゴシック" charset="0"/>
              </a:defRPr>
            </a:lvl5pPr>
            <a:lvl6pPr marL="457200" eaLnBrk="0" fontAlgn="base" hangingPunct="0">
              <a:spcBef>
                <a:spcPct val="0"/>
              </a:spcBef>
              <a:spcAft>
                <a:spcPct val="0"/>
              </a:spcAft>
              <a:defRPr sz="2000">
                <a:solidFill>
                  <a:schemeClr val="bg2"/>
                </a:solidFill>
                <a:latin typeface="Arial" charset="0"/>
                <a:ea typeface="ＭＳ Ｐゴシック" charset="0"/>
              </a:defRPr>
            </a:lvl6pPr>
            <a:lvl7pPr marL="914400" eaLnBrk="0" fontAlgn="base" hangingPunct="0">
              <a:spcBef>
                <a:spcPct val="0"/>
              </a:spcBef>
              <a:spcAft>
                <a:spcPct val="0"/>
              </a:spcAft>
              <a:defRPr sz="2000">
                <a:solidFill>
                  <a:schemeClr val="bg2"/>
                </a:solidFill>
                <a:latin typeface="Arial" charset="0"/>
                <a:ea typeface="ＭＳ Ｐゴシック" charset="0"/>
              </a:defRPr>
            </a:lvl7pPr>
            <a:lvl8pPr marL="1371600" eaLnBrk="0" fontAlgn="base" hangingPunct="0">
              <a:spcBef>
                <a:spcPct val="0"/>
              </a:spcBef>
              <a:spcAft>
                <a:spcPct val="0"/>
              </a:spcAft>
              <a:defRPr sz="2000">
                <a:solidFill>
                  <a:schemeClr val="bg2"/>
                </a:solidFill>
                <a:latin typeface="Arial" charset="0"/>
                <a:ea typeface="ＭＳ Ｐゴシック" charset="0"/>
              </a:defRPr>
            </a:lvl8pPr>
            <a:lvl9pPr marL="1828800" eaLnBrk="0" fontAlgn="base" hangingPunct="0">
              <a:spcBef>
                <a:spcPct val="0"/>
              </a:spcBef>
              <a:spcAft>
                <a:spcPct val="0"/>
              </a:spcAft>
              <a:defRPr sz="2000">
                <a:solidFill>
                  <a:schemeClr val="bg2"/>
                </a:solidFill>
                <a:latin typeface="Arial" charset="0"/>
                <a:ea typeface="ＭＳ Ｐゴシック" charset="0"/>
              </a:defRPr>
            </a:lvl9pPr>
          </a:lstStyle>
          <a:p>
            <a:pPr eaLnBrk="1" hangingPunct="1">
              <a:buClr>
                <a:srgbClr val="EEECE1"/>
              </a:buClr>
              <a:defRPr/>
            </a:pPr>
            <a:fld id="{2BB900A1-340A-7349-9033-AE5773BB1C45}" type="slidenum">
              <a:rPr lang="en-US" sz="1200" smtClean="0">
                <a:solidFill>
                  <a:srgbClr val="000000"/>
                </a:solidFill>
                <a:latin typeface="Calibri" charset="0"/>
              </a:rPr>
              <a:pPr eaLnBrk="1" hangingPunct="1">
                <a:buClr>
                  <a:srgbClr val="EEECE1"/>
                </a:buClr>
                <a:defRPr/>
              </a:pPr>
              <a:t>70</a:t>
            </a:fld>
            <a:endParaRPr lang="en-US" sz="1200" smtClean="0">
              <a:solidFill>
                <a:srgbClr val="000000"/>
              </a:solidFill>
              <a:latin typeface="Calibri" charset="0"/>
            </a:endParaRPr>
          </a:p>
        </p:txBody>
      </p:sp>
      <p:sp>
        <p:nvSpPr>
          <p:cNvPr id="64515" name="Rectangle 2"/>
          <p:cNvSpPr>
            <a:spLocks noGrp="1" noRot="1" noChangeAspect="1" noChangeArrowheads="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6"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mtClean="0">
                <a:latin typeface="Calibri" charset="0"/>
              </a:rPr>
              <a:t>REFERENCE: </a:t>
            </a:r>
          </a:p>
          <a:p>
            <a:pPr eaLnBrk="1" hangingPunct="1">
              <a:defRPr/>
            </a:pPr>
            <a:r>
              <a:rPr lang="en-US" smtClean="0">
                <a:latin typeface="Calibri" charset="0"/>
              </a:rPr>
              <a:t>Anderson, Sandra H., Dave Kelly, Jenny J. Ladley, Sue Molloy, and Jon Terry. 2011. Cascading effects of bird functional extinction reduce pollination and plant density. </a:t>
            </a:r>
            <a:r>
              <a:rPr lang="en-US" i="1" smtClean="0">
                <a:latin typeface="Calibri" charset="0"/>
              </a:rPr>
              <a:t>Science  </a:t>
            </a:r>
            <a:r>
              <a:rPr lang="en-US" smtClean="0">
                <a:latin typeface="Calibri" charset="0"/>
              </a:rPr>
              <a:t>331 (6020): 1068–1071.</a:t>
            </a:r>
          </a:p>
          <a:p>
            <a:pPr eaLnBrk="1" hangingPunct="1">
              <a:defRPr/>
            </a:pPr>
            <a:r>
              <a:rPr lang="en-US" smtClean="0">
                <a:latin typeface="Calibri" charset="0"/>
              </a:rPr>
              <a:t>doi:10.1126/science.1199092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493CE4B-F20C-1C48-B1B4-510162541750}" type="slidenum">
              <a:rPr lang="en-US"/>
              <a:pPr>
                <a:defRPr/>
              </a:pPr>
              <a:t>9</a:t>
            </a:fld>
            <a:endParaRPr lang="en-US"/>
          </a:p>
        </p:txBody>
      </p:sp>
      <p:sp>
        <p:nvSpPr>
          <p:cNvPr id="186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63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mtClean="0">
                <a:latin typeface="Calibri" charset="0"/>
              </a:rPr>
              <a:t>INSTRUCTOR NOTE:</a:t>
            </a:r>
          </a:p>
          <a:p>
            <a:pPr eaLnBrk="1" hangingPunct="1">
              <a:defRPr/>
            </a:pPr>
            <a:r>
              <a:rPr lang="en-US" smtClean="0">
                <a:latin typeface="Calibri" charset="0"/>
              </a:rPr>
              <a:t>Fruit set was reduced because of inadequate bird visitation to pollinate the flowers.</a:t>
            </a:r>
            <a:endParaRPr lang="en-CA" smtClean="0">
              <a:latin typeface="Calibri" charset="0"/>
            </a:endParaRPr>
          </a:p>
        </p:txBody>
      </p:sp>
      <p:sp>
        <p:nvSpPr>
          <p:cNvPr id="10957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4575585-24E6-6041-9A8B-FC4E96539DBE}" type="slidenum">
              <a:rPr lang="en-US" sz="1200">
                <a:solidFill>
                  <a:srgbClr val="000000"/>
                </a:solidFill>
                <a:latin typeface="Calibri" charset="0"/>
              </a:rPr>
              <a:pPr algn="r" eaLnBrk="1" hangingPunct="1"/>
              <a:t>71</a:t>
            </a:fld>
            <a:endParaRPr lang="en-US" sz="1200">
              <a:solidFill>
                <a:srgbClr val="000000"/>
              </a:solidFill>
              <a:latin typeface="Calibri"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CA" smtClean="0">
                <a:latin typeface="Calibri" charset="0"/>
              </a:rPr>
              <a:t>Answer: e</a:t>
            </a:r>
          </a:p>
          <a:p>
            <a:pPr eaLnBrk="1" hangingPunct="1">
              <a:defRPr/>
            </a:pPr>
            <a:endParaRPr lang="en-CA" smtClean="0">
              <a:latin typeface="Calibri" charset="0"/>
            </a:endParaRPr>
          </a:p>
          <a:p>
            <a:pPr eaLnBrk="1" hangingPunct="1">
              <a:defRPr/>
            </a:pPr>
            <a:r>
              <a:rPr lang="en-CA" smtClean="0">
                <a:latin typeface="Calibri" charset="0"/>
              </a:rPr>
              <a:t>INSTRUCTOR NOTES:</a:t>
            </a:r>
          </a:p>
          <a:p>
            <a:pPr eaLnBrk="1" hangingPunct="1">
              <a:defRPr/>
            </a:pPr>
            <a:r>
              <a:rPr lang="en-CA" smtClean="0">
                <a:latin typeface="Calibri" charset="0"/>
              </a:rPr>
              <a:t>Optional extension question: Ask students if it looks like there might be evidence for selection occurring here. Direct their attention toward the bag treatments on the island versus the mainland. The increased success of the bag treatment (self-pollination) on the mainland (looking at the graph it looks like the mainland self-pollination fruit set is about 2 times that on the island) suggests that perhaps there is selection for </a:t>
            </a:r>
            <a:r>
              <a:rPr lang="en-US" smtClean="0">
                <a:latin typeface="Calibri" charset="0"/>
              </a:rPr>
              <a:t>self-pollination occurring on the mainland. This is purely speculation though, as this particular result does not appear to be discussed in the original paper. </a:t>
            </a:r>
          </a:p>
          <a:p>
            <a:pPr eaLnBrk="1" hangingPunct="1">
              <a:defRPr/>
            </a:pPr>
            <a:r>
              <a:rPr lang="en-US" i="1" smtClean="0">
                <a:latin typeface="Calibri" charset="0"/>
              </a:rPr>
              <a:t>Note: </a:t>
            </a:r>
            <a:r>
              <a:rPr lang="en-US" smtClean="0">
                <a:latin typeface="Calibri" charset="0"/>
              </a:rPr>
              <a:t>It is important to point out that there is no statistical comparison of bagged fruit set on islands versus mainland—or of hand-pollination fruit set for that matter.</a:t>
            </a:r>
          </a:p>
          <a:p>
            <a:pPr eaLnBrk="1" hangingPunct="1">
              <a:defRPr/>
            </a:pPr>
            <a:endParaRPr lang="en-CA" smtClean="0">
              <a:latin typeface="Calibri" charset="0"/>
            </a:endParaRPr>
          </a:p>
        </p:txBody>
      </p:sp>
      <p:sp>
        <p:nvSpPr>
          <p:cNvPr id="11161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94E1CBF-0E57-9640-9717-9C027301B6BB}" type="slidenum">
              <a:rPr lang="en-US" sz="1200">
                <a:solidFill>
                  <a:srgbClr val="000000"/>
                </a:solidFill>
                <a:latin typeface="Calibri" charset="0"/>
              </a:rPr>
              <a:pPr algn="r" eaLnBrk="1" hangingPunct="1"/>
              <a:t>72</a:t>
            </a:fld>
            <a:endParaRPr lang="en-US" sz="1200">
              <a:solidFill>
                <a:srgbClr val="000000"/>
              </a:solidFill>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E1DA460-CF66-5346-AD04-571DD12DEBCF}" type="slidenum">
              <a:rPr lang="en-US"/>
              <a:pPr>
                <a:defRPr/>
              </a:pPr>
              <a:t>10</a:t>
            </a:fld>
            <a:endParaRPr lang="en-US"/>
          </a:p>
        </p:txBody>
      </p:sp>
      <p:sp>
        <p:nvSpPr>
          <p:cNvPr id="188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84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42D260-3809-0D48-8D9E-D12910404325}" type="slidenum">
              <a:rPr lang="en-US"/>
              <a:pPr>
                <a:defRPr/>
              </a:pPr>
              <a:t>11</a:t>
            </a:fld>
            <a:endParaRPr lang="en-US"/>
          </a:p>
        </p:txBody>
      </p:sp>
      <p:sp>
        <p:nvSpPr>
          <p:cNvPr id="189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94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8B3BB0-1ADB-884D-B238-DCE7B1852F54}" type="slidenum">
              <a:rPr lang="en-US"/>
              <a:pPr>
                <a:defRPr/>
              </a:pPr>
              <a:t>12</a:t>
            </a:fld>
            <a:endParaRPr lang="en-US"/>
          </a:p>
        </p:txBody>
      </p:sp>
      <p:sp>
        <p:nvSpPr>
          <p:cNvPr id="190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04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ABE0AB-2ACD-4A41-BF0E-1B8535EACBC7}" type="datetimeFigureOut">
              <a:rPr lang="en-US" smtClean="0"/>
              <a:t>9/5/13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CB16D-CF10-6D43-9080-7CBB79209CB9}" type="slidenum">
              <a:rPr lang="en-US" smtClean="0"/>
              <a:t>‹#›</a:t>
            </a:fld>
            <a:endParaRPr lang="en-US"/>
          </a:p>
        </p:txBody>
      </p:sp>
    </p:spTree>
    <p:extLst>
      <p:ext uri="{BB962C8B-B14F-4D97-AF65-F5344CB8AC3E}">
        <p14:creationId xmlns:p14="http://schemas.microsoft.com/office/powerpoint/2010/main" val="3271668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BE0AB-2ACD-4A41-BF0E-1B8535EACBC7}" type="datetimeFigureOut">
              <a:rPr lang="en-US" smtClean="0"/>
              <a:t>9/5/13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CB16D-CF10-6D43-9080-7CBB79209CB9}" type="slidenum">
              <a:rPr lang="en-US" smtClean="0"/>
              <a:t>‹#›</a:t>
            </a:fld>
            <a:endParaRPr lang="en-US"/>
          </a:p>
        </p:txBody>
      </p:sp>
    </p:spTree>
    <p:extLst>
      <p:ext uri="{BB962C8B-B14F-4D97-AF65-F5344CB8AC3E}">
        <p14:creationId xmlns:p14="http://schemas.microsoft.com/office/powerpoint/2010/main" val="170001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BE0AB-2ACD-4A41-BF0E-1B8535EACBC7}" type="datetimeFigureOut">
              <a:rPr lang="en-US" smtClean="0"/>
              <a:t>9/5/13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CB16D-CF10-6D43-9080-7CBB79209CB9}" type="slidenum">
              <a:rPr lang="en-US" smtClean="0"/>
              <a:t>‹#›</a:t>
            </a:fld>
            <a:endParaRPr lang="en-US"/>
          </a:p>
        </p:txBody>
      </p:sp>
    </p:spTree>
    <p:extLst>
      <p:ext uri="{BB962C8B-B14F-4D97-AF65-F5344CB8AC3E}">
        <p14:creationId xmlns:p14="http://schemas.microsoft.com/office/powerpoint/2010/main" val="332971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solidFill>
          <a:srgbClr val="683E22"/>
        </a:solidFill>
        <a:effectLst/>
      </p:bgPr>
    </p:bg>
    <p:spTree>
      <p:nvGrpSpPr>
        <p:cNvPr id="1" name=""/>
        <p:cNvGrpSpPr/>
        <p:nvPr/>
      </p:nvGrpSpPr>
      <p:grpSpPr>
        <a:xfrm>
          <a:off x="0" y="0"/>
          <a:ext cx="0" cy="0"/>
          <a:chOff x="0" y="0"/>
          <a:chExt cx="0" cy="0"/>
        </a:xfrm>
      </p:grpSpPr>
      <p:sp>
        <p:nvSpPr>
          <p:cNvPr id="3106" name="Rectangle 34"/>
          <p:cNvSpPr>
            <a:spLocks noGrp="1" noChangeArrowheads="1"/>
          </p:cNvSpPr>
          <p:nvPr>
            <p:ph type="ctrTitle" sz="quarter"/>
          </p:nvPr>
        </p:nvSpPr>
        <p:spPr>
          <a:xfrm>
            <a:off x="381000" y="2133600"/>
            <a:ext cx="8458200" cy="2057400"/>
          </a:xfrm>
        </p:spPr>
        <p:txBody>
          <a:bodyPr/>
          <a:lstStyle>
            <a:lvl1pPr algn="ctr">
              <a:defRPr sz="5400" i="1">
                <a:latin typeface="Times New Roman" pitchFamily="18" charset="0"/>
              </a:defRPr>
            </a:lvl1pPr>
          </a:lstStyle>
          <a:p>
            <a:r>
              <a:rPr lang="en-US"/>
              <a:t>Click to edit Master title style</a:t>
            </a:r>
          </a:p>
        </p:txBody>
      </p:sp>
    </p:spTree>
    <p:extLst>
      <p:ext uri="{BB962C8B-B14F-4D97-AF65-F5344CB8AC3E}">
        <p14:creationId xmlns:p14="http://schemas.microsoft.com/office/powerpoint/2010/main" val="2901007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BE0AB-2ACD-4A41-BF0E-1B8535EACBC7}" type="datetimeFigureOut">
              <a:rPr lang="en-US" smtClean="0"/>
              <a:t>9/5/13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CB16D-CF10-6D43-9080-7CBB79209CB9}" type="slidenum">
              <a:rPr lang="en-US" smtClean="0"/>
              <a:t>‹#›</a:t>
            </a:fld>
            <a:endParaRPr lang="en-US"/>
          </a:p>
        </p:txBody>
      </p:sp>
    </p:spTree>
    <p:extLst>
      <p:ext uri="{BB962C8B-B14F-4D97-AF65-F5344CB8AC3E}">
        <p14:creationId xmlns:p14="http://schemas.microsoft.com/office/powerpoint/2010/main" val="356590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ABE0AB-2ACD-4A41-BF0E-1B8535EACBC7}" type="datetimeFigureOut">
              <a:rPr lang="en-US" smtClean="0"/>
              <a:t>9/5/13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CB16D-CF10-6D43-9080-7CBB79209CB9}" type="slidenum">
              <a:rPr lang="en-US" smtClean="0"/>
              <a:t>‹#›</a:t>
            </a:fld>
            <a:endParaRPr lang="en-US"/>
          </a:p>
        </p:txBody>
      </p:sp>
    </p:spTree>
    <p:extLst>
      <p:ext uri="{BB962C8B-B14F-4D97-AF65-F5344CB8AC3E}">
        <p14:creationId xmlns:p14="http://schemas.microsoft.com/office/powerpoint/2010/main" val="1568546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ABE0AB-2ACD-4A41-BF0E-1B8535EACBC7}" type="datetimeFigureOut">
              <a:rPr lang="en-US" smtClean="0"/>
              <a:t>9/5/13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CB16D-CF10-6D43-9080-7CBB79209CB9}" type="slidenum">
              <a:rPr lang="en-US" smtClean="0"/>
              <a:t>‹#›</a:t>
            </a:fld>
            <a:endParaRPr lang="en-US"/>
          </a:p>
        </p:txBody>
      </p:sp>
    </p:spTree>
    <p:extLst>
      <p:ext uri="{BB962C8B-B14F-4D97-AF65-F5344CB8AC3E}">
        <p14:creationId xmlns:p14="http://schemas.microsoft.com/office/powerpoint/2010/main" val="191852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ABE0AB-2ACD-4A41-BF0E-1B8535EACBC7}" type="datetimeFigureOut">
              <a:rPr lang="en-US" smtClean="0"/>
              <a:t>9/5/13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CB16D-CF10-6D43-9080-7CBB79209CB9}" type="slidenum">
              <a:rPr lang="en-US" smtClean="0"/>
              <a:t>‹#›</a:t>
            </a:fld>
            <a:endParaRPr lang="en-US"/>
          </a:p>
        </p:txBody>
      </p:sp>
    </p:spTree>
    <p:extLst>
      <p:ext uri="{BB962C8B-B14F-4D97-AF65-F5344CB8AC3E}">
        <p14:creationId xmlns:p14="http://schemas.microsoft.com/office/powerpoint/2010/main" val="219502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ABE0AB-2ACD-4A41-BF0E-1B8535EACBC7}" type="datetimeFigureOut">
              <a:rPr lang="en-US" smtClean="0"/>
              <a:t>9/5/13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CB16D-CF10-6D43-9080-7CBB79209CB9}" type="slidenum">
              <a:rPr lang="en-US" smtClean="0"/>
              <a:t>‹#›</a:t>
            </a:fld>
            <a:endParaRPr lang="en-US"/>
          </a:p>
        </p:txBody>
      </p:sp>
    </p:spTree>
    <p:extLst>
      <p:ext uri="{BB962C8B-B14F-4D97-AF65-F5344CB8AC3E}">
        <p14:creationId xmlns:p14="http://schemas.microsoft.com/office/powerpoint/2010/main" val="4108562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BE0AB-2ACD-4A41-BF0E-1B8535EACBC7}" type="datetimeFigureOut">
              <a:rPr lang="en-US" smtClean="0"/>
              <a:t>9/5/13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CB16D-CF10-6D43-9080-7CBB79209CB9}" type="slidenum">
              <a:rPr lang="en-US" smtClean="0"/>
              <a:t>‹#›</a:t>
            </a:fld>
            <a:endParaRPr lang="en-US"/>
          </a:p>
        </p:txBody>
      </p:sp>
    </p:spTree>
    <p:extLst>
      <p:ext uri="{BB962C8B-B14F-4D97-AF65-F5344CB8AC3E}">
        <p14:creationId xmlns:p14="http://schemas.microsoft.com/office/powerpoint/2010/main" val="2531668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BE0AB-2ACD-4A41-BF0E-1B8535EACBC7}" type="datetimeFigureOut">
              <a:rPr lang="en-US" smtClean="0"/>
              <a:t>9/5/13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CB16D-CF10-6D43-9080-7CBB79209CB9}" type="slidenum">
              <a:rPr lang="en-US" smtClean="0"/>
              <a:t>‹#›</a:t>
            </a:fld>
            <a:endParaRPr lang="en-US"/>
          </a:p>
        </p:txBody>
      </p:sp>
    </p:spTree>
    <p:extLst>
      <p:ext uri="{BB962C8B-B14F-4D97-AF65-F5344CB8AC3E}">
        <p14:creationId xmlns:p14="http://schemas.microsoft.com/office/powerpoint/2010/main" val="343517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BE0AB-2ACD-4A41-BF0E-1B8535EACBC7}" type="datetimeFigureOut">
              <a:rPr lang="en-US" smtClean="0"/>
              <a:t>9/5/13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CB16D-CF10-6D43-9080-7CBB79209CB9}" type="slidenum">
              <a:rPr lang="en-US" smtClean="0"/>
              <a:t>‹#›</a:t>
            </a:fld>
            <a:endParaRPr lang="en-US"/>
          </a:p>
        </p:txBody>
      </p:sp>
    </p:spTree>
    <p:extLst>
      <p:ext uri="{BB962C8B-B14F-4D97-AF65-F5344CB8AC3E}">
        <p14:creationId xmlns:p14="http://schemas.microsoft.com/office/powerpoint/2010/main" val="39548270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BE0AB-2ACD-4A41-BF0E-1B8535EACBC7}" type="datetimeFigureOut">
              <a:rPr lang="en-US" smtClean="0"/>
              <a:t>9/5/13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CB16D-CF10-6D43-9080-7CBB79209CB9}" type="slidenum">
              <a:rPr lang="en-US" smtClean="0"/>
              <a:t>‹#›</a:t>
            </a:fld>
            <a:endParaRPr lang="en-US"/>
          </a:p>
        </p:txBody>
      </p:sp>
    </p:spTree>
    <p:extLst>
      <p:ext uri="{BB962C8B-B14F-4D97-AF65-F5344CB8AC3E}">
        <p14:creationId xmlns:p14="http://schemas.microsoft.com/office/powerpoint/2010/main" val="716426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3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3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39.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4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4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4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43.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4.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6.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7.jpeg"/></Relationships>
</file>

<file path=ppt/slides/_rels/slide62.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50.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51.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image" Target="../media/image52.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5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54.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 y="2438400"/>
            <a:ext cx="8458200" cy="2057400"/>
          </a:xfrm>
          <a:noFill/>
          <a:extLst>
            <a:ext uri="{909E8E84-426E-40dd-AFC4-6F175D3DCCD1}">
              <a14:hiddenFill xmlns:a14="http://schemas.microsoft.com/office/drawing/2010/main">
                <a:solidFill>
                  <a:srgbClr val="683E22"/>
                </a:solidFill>
              </a14:hiddenFill>
            </a:ext>
          </a:extLst>
        </p:spPr>
        <p:txBody>
          <a:bodyPr>
            <a:normAutofit fontScale="90000"/>
          </a:bodyPr>
          <a:lstStyle/>
          <a:p>
            <a:pPr eaLnBrk="1" hangingPunct="1">
              <a:defRPr/>
            </a:pPr>
            <a:r>
              <a:rPr lang="en-US">
                <a:latin typeface="Times New Roman" charset="0"/>
                <a:ea typeface="ＭＳ Ｐゴシック" charset="0"/>
              </a:rPr>
              <a:t>Ecological and Evolutionary</a:t>
            </a:r>
            <a:br>
              <a:rPr lang="en-US">
                <a:latin typeface="Times New Roman" charset="0"/>
                <a:ea typeface="ＭＳ Ｐゴシック" charset="0"/>
              </a:rPr>
            </a:br>
            <a:r>
              <a:rPr lang="en-US">
                <a:latin typeface="Times New Roman" charset="0"/>
                <a:ea typeface="ＭＳ Ｐゴシック" charset="0"/>
              </a:rPr>
              <a:t>Consequences of Species</a:t>
            </a:r>
            <a:br>
              <a:rPr lang="en-US">
                <a:latin typeface="Times New Roman" charset="0"/>
                <a:ea typeface="ＭＳ Ｐゴシック" charset="0"/>
              </a:rPr>
            </a:br>
            <a:r>
              <a:rPr lang="en-US">
                <a:latin typeface="Times New Roman" charset="0"/>
                <a:ea typeface="ＭＳ Ｐゴシック" charset="0"/>
              </a:rPr>
              <a:t>Interactions</a:t>
            </a:r>
          </a:p>
        </p:txBody>
      </p:sp>
      <p:sp>
        <p:nvSpPr>
          <p:cNvPr id="3074" name="Text Box 39"/>
          <p:cNvSpPr txBox="1">
            <a:spLocks noChangeArrowheads="1"/>
          </p:cNvSpPr>
          <p:nvPr/>
        </p:nvSpPr>
        <p:spPr bwMode="auto">
          <a:xfrm>
            <a:off x="152400" y="-533400"/>
            <a:ext cx="29718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0">
                <a:solidFill>
                  <a:schemeClr val="bg1"/>
                </a:solidFill>
                <a:latin typeface="Times New Roman" charset="0"/>
              </a:rPr>
              <a:t>44</a:t>
            </a:r>
          </a:p>
        </p:txBody>
      </p:sp>
      <p:pic>
        <p:nvPicPr>
          <p:cNvPr id="3075" name="Picture 3" descr="PoL-Ch44-Opener.jpg"/>
          <p:cNvPicPr>
            <a:picLocks noChangeAspect="1"/>
          </p:cNvPicPr>
          <p:nvPr/>
        </p:nvPicPr>
        <p:blipFill>
          <a:blip r:embed="rId3">
            <a:extLst>
              <a:ext uri="{28A0092B-C50C-407E-A947-70E740481C1C}">
                <a14:useLocalDpi xmlns:a14="http://schemas.microsoft.com/office/drawing/2010/main" val="0"/>
              </a:ext>
            </a:extLst>
          </a:blip>
          <a:srcRect b="5289"/>
          <a:stretch>
            <a:fillRect/>
          </a:stretch>
        </p:blipFill>
        <p:spPr bwMode="auto">
          <a:xfrm>
            <a:off x="6248400" y="5075238"/>
            <a:ext cx="2895600"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1588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PoL-Fig-44-01-1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411163"/>
            <a:ext cx="8494713" cy="644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3907" name="Rectangle 3"/>
          <p:cNvSpPr>
            <a:spLocks noGrp="1" noChangeArrowheads="1"/>
          </p:cNvSpPr>
          <p:nvPr>
            <p:ph type="title"/>
          </p:nvPr>
        </p:nvSpPr>
        <p:spPr/>
        <p:txBody>
          <a:bodyPr>
            <a:normAutofit fontScale="90000"/>
          </a:bodyPr>
          <a:lstStyle/>
          <a:p>
            <a:pPr eaLnBrk="1" hangingPunct="1">
              <a:defRPr/>
            </a:pPr>
            <a:r>
              <a:rPr lang="en-US" smtClean="0">
                <a:cs typeface="+mj-cs"/>
              </a:rPr>
              <a:t>Figure 44.1  Types of Interspecific Interactions (Part 1)</a:t>
            </a:r>
          </a:p>
        </p:txBody>
      </p:sp>
    </p:spTree>
    <p:extLst>
      <p:ext uri="{BB962C8B-B14F-4D97-AF65-F5344CB8AC3E}">
        <p14:creationId xmlns:p14="http://schemas.microsoft.com/office/powerpoint/2010/main" val="11496326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PoL-Fig-44-01-2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411163"/>
            <a:ext cx="8221663" cy="644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4931" name="Rectangle 3"/>
          <p:cNvSpPr>
            <a:spLocks noGrp="1" noChangeArrowheads="1"/>
          </p:cNvSpPr>
          <p:nvPr>
            <p:ph type="title"/>
          </p:nvPr>
        </p:nvSpPr>
        <p:spPr/>
        <p:txBody>
          <a:bodyPr>
            <a:normAutofit fontScale="90000"/>
          </a:bodyPr>
          <a:lstStyle/>
          <a:p>
            <a:pPr eaLnBrk="1" hangingPunct="1">
              <a:defRPr/>
            </a:pPr>
            <a:r>
              <a:rPr lang="en-US" smtClean="0">
                <a:cs typeface="+mj-cs"/>
              </a:rPr>
              <a:t>Figure 44.1  Types of Interspecific Interactions (Part 2)</a:t>
            </a:r>
          </a:p>
        </p:txBody>
      </p:sp>
    </p:spTree>
    <p:extLst>
      <p:ext uri="{BB962C8B-B14F-4D97-AF65-F5344CB8AC3E}">
        <p14:creationId xmlns:p14="http://schemas.microsoft.com/office/powerpoint/2010/main" val="19866820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PoL-Fig-44-01-3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411163"/>
            <a:ext cx="8202613" cy="644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5955" name="Rectangle 3"/>
          <p:cNvSpPr>
            <a:spLocks noGrp="1" noChangeArrowheads="1"/>
          </p:cNvSpPr>
          <p:nvPr>
            <p:ph type="title"/>
          </p:nvPr>
        </p:nvSpPr>
        <p:spPr/>
        <p:txBody>
          <a:bodyPr>
            <a:normAutofit fontScale="90000"/>
          </a:bodyPr>
          <a:lstStyle/>
          <a:p>
            <a:pPr eaLnBrk="1" hangingPunct="1">
              <a:defRPr/>
            </a:pPr>
            <a:r>
              <a:rPr lang="en-US" smtClean="0">
                <a:cs typeface="+mj-cs"/>
              </a:rPr>
              <a:t>Figure 44.1  Types of Interspecific Interactions (Part 3)</a:t>
            </a:r>
          </a:p>
        </p:txBody>
      </p:sp>
    </p:spTree>
    <p:extLst>
      <p:ext uri="{BB962C8B-B14F-4D97-AF65-F5344CB8AC3E}">
        <p14:creationId xmlns:p14="http://schemas.microsoft.com/office/powerpoint/2010/main" val="14148070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PoL-Fig-44-01-4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411163"/>
            <a:ext cx="7556500" cy="644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6979" name="Rectangle 3"/>
          <p:cNvSpPr>
            <a:spLocks noGrp="1" noChangeArrowheads="1"/>
          </p:cNvSpPr>
          <p:nvPr>
            <p:ph type="title"/>
          </p:nvPr>
        </p:nvSpPr>
        <p:spPr/>
        <p:txBody>
          <a:bodyPr>
            <a:normAutofit fontScale="90000"/>
          </a:bodyPr>
          <a:lstStyle/>
          <a:p>
            <a:pPr eaLnBrk="1" hangingPunct="1">
              <a:defRPr/>
            </a:pPr>
            <a:r>
              <a:rPr lang="en-US" smtClean="0">
                <a:cs typeface="+mj-cs"/>
              </a:rPr>
              <a:t>Figure 44.1  Types of Interspecific Interactions (Part 4)</a:t>
            </a:r>
          </a:p>
        </p:txBody>
      </p:sp>
    </p:spTree>
    <p:extLst>
      <p:ext uri="{BB962C8B-B14F-4D97-AF65-F5344CB8AC3E}">
        <p14:creationId xmlns:p14="http://schemas.microsoft.com/office/powerpoint/2010/main" val="17469672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normAutofit fontScale="90000"/>
          </a:bodyPr>
          <a:lstStyle/>
          <a:p>
            <a:pPr>
              <a:tabLst>
                <a:tab pos="1028700" algn="l"/>
              </a:tabLst>
            </a:pPr>
            <a:r>
              <a:rPr lang="en-US" sz="1400">
                <a:solidFill>
                  <a:schemeClr val="tx1"/>
                </a:solidFill>
                <a:latin typeface="Arial" charset="0"/>
              </a:rPr>
              <a:t>Figure 53.x2  Parasitic behavior: A female </a:t>
            </a:r>
            <a:r>
              <a:rPr lang="en-US" sz="1400" i="1">
                <a:solidFill>
                  <a:schemeClr val="tx1"/>
                </a:solidFill>
                <a:latin typeface="Arial" charset="0"/>
              </a:rPr>
              <a:t>Nasonia vitripennis </a:t>
            </a:r>
            <a:r>
              <a:rPr lang="en-US" sz="1400">
                <a:solidFill>
                  <a:schemeClr val="tx1"/>
                </a:solidFill>
                <a:latin typeface="Arial" charset="0"/>
              </a:rPr>
              <a:t>laying a clutch of eggs into the pupa of a blowfly (</a:t>
            </a:r>
            <a:r>
              <a:rPr lang="en-US" sz="1400" i="1">
                <a:solidFill>
                  <a:schemeClr val="tx1"/>
                </a:solidFill>
                <a:latin typeface="Arial" charset="0"/>
              </a:rPr>
              <a:t>Phormia regina</a:t>
            </a:r>
            <a:r>
              <a:rPr lang="en-US" sz="1400">
                <a:solidFill>
                  <a:schemeClr val="tx1"/>
                </a:solidFill>
                <a:latin typeface="Arial" charset="0"/>
              </a:rPr>
              <a:t>)</a:t>
            </a:r>
            <a:br>
              <a:rPr lang="en-US" sz="1400">
                <a:solidFill>
                  <a:schemeClr val="tx1"/>
                </a:solidFill>
                <a:latin typeface="Arial" charset="0"/>
              </a:rPr>
            </a:br>
            <a:endParaRPr lang="en-US">
              <a:solidFill>
                <a:schemeClr val="tx1"/>
              </a:solidFill>
              <a:latin typeface="Arial" charset="0"/>
            </a:endParaRPr>
          </a:p>
        </p:txBody>
      </p:sp>
      <p:sp>
        <p:nvSpPr>
          <p:cNvPr id="126979" name="Line 3"/>
          <p:cNvSpPr>
            <a:spLocks noChangeShapeType="1"/>
          </p:cNvSpPr>
          <p:nvPr/>
        </p:nvSpPr>
        <p:spPr bwMode="auto">
          <a:xfrm flipH="1">
            <a:off x="76200" y="5334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269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685800"/>
            <a:ext cx="8763000" cy="59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126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normAutofit fontScale="90000"/>
          </a:bodyPr>
          <a:lstStyle/>
          <a:p>
            <a:pPr>
              <a:tabLst>
                <a:tab pos="1028700" algn="l"/>
              </a:tabLst>
            </a:pPr>
            <a:r>
              <a:rPr lang="en-US" sz="1400">
                <a:solidFill>
                  <a:schemeClr val="tx1"/>
                </a:solidFill>
                <a:latin typeface="Arial" charset="0"/>
              </a:rPr>
              <a:t>Figure 53.x3  Commensalism between a bird and mammal</a:t>
            </a:r>
            <a:br>
              <a:rPr lang="en-US" sz="1400">
                <a:solidFill>
                  <a:schemeClr val="tx1"/>
                </a:solidFill>
                <a:latin typeface="Arial" charset="0"/>
              </a:rPr>
            </a:br>
            <a:endParaRPr lang="en-US">
              <a:solidFill>
                <a:schemeClr val="tx1"/>
              </a:solidFill>
              <a:latin typeface="Arial" charset="0"/>
            </a:endParaRPr>
          </a:p>
        </p:txBody>
      </p:sp>
      <p:sp>
        <p:nvSpPr>
          <p:cNvPr id="129027"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29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038" y="457200"/>
            <a:ext cx="4224337"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8008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normAutofit fontScale="90000"/>
          </a:bodyPr>
          <a:lstStyle/>
          <a:p>
            <a:pPr>
              <a:tabLst>
                <a:tab pos="1028700" algn="l"/>
              </a:tabLst>
            </a:pPr>
            <a:r>
              <a:rPr lang="en-US" sz="1400">
                <a:solidFill>
                  <a:schemeClr val="tx1"/>
                </a:solidFill>
                <a:latin typeface="Arial" charset="0"/>
              </a:rPr>
              <a:t>Figure 53.9  Mutualism between acacia trees and ants</a:t>
            </a:r>
            <a:br>
              <a:rPr lang="en-US" sz="1400">
                <a:solidFill>
                  <a:schemeClr val="tx1"/>
                </a:solidFill>
                <a:latin typeface="Arial" charset="0"/>
              </a:rPr>
            </a:br>
            <a:endParaRPr lang="en-US">
              <a:solidFill>
                <a:schemeClr val="tx1"/>
              </a:solidFill>
              <a:latin typeface="Arial" charset="0"/>
            </a:endParaRPr>
          </a:p>
        </p:txBody>
      </p:sp>
      <p:sp>
        <p:nvSpPr>
          <p:cNvPr id="128003"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280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675" y="457200"/>
            <a:ext cx="494665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3451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the Concept p. 862</a:t>
            </a:r>
            <a:endParaRPr lang="en-US" dirty="0"/>
          </a:p>
        </p:txBody>
      </p:sp>
      <p:sp>
        <p:nvSpPr>
          <p:cNvPr id="3" name="Content Placeholder 2"/>
          <p:cNvSpPr>
            <a:spLocks noGrp="1"/>
          </p:cNvSpPr>
          <p:nvPr>
            <p:ph idx="1"/>
          </p:nvPr>
        </p:nvSpPr>
        <p:spPr>
          <a:xfrm>
            <a:off x="457200" y="762000"/>
            <a:ext cx="8229600" cy="5364163"/>
          </a:xfrm>
        </p:spPr>
        <p:txBody>
          <a:bodyPr/>
          <a:lstStyle/>
          <a:p>
            <a:r>
              <a:rPr lang="en-US" sz="2000" dirty="0" smtClean="0"/>
              <a:t>In many animals that face uncertain availability, a tendency to collect and store more food than they can eat immediately has evolved. </a:t>
            </a:r>
            <a:r>
              <a:rPr lang="en-US" sz="2000" dirty="0" err="1" smtClean="0"/>
              <a:t>Desrt</a:t>
            </a:r>
            <a:r>
              <a:rPr lang="en-US" sz="2000" dirty="0" smtClean="0"/>
              <a:t> seed eating rodents such as Merriam’s kangaroo rat, will harvest as many seeds as you put in front of them and bury the seeds in shallow depots scattered around their territory. In some years seed production is low, and the rodents eat all the seeds they manage to store. In other years they store more seeds than they are able to eat, and uneaten stored seeds are likely to germinate as grass seedlings.</a:t>
            </a:r>
          </a:p>
          <a:p>
            <a:r>
              <a:rPr lang="en-US" sz="2000" dirty="0" smtClean="0"/>
              <a:t>In a classic long-term study done in the 1930s and 1940s, researchers monitored the effect of kangaroo rats on native grasses. They established replicate enclosures, removed kangaroo rats from half of them, then monitored the abundance of grasses in the two types of enclosures over a period of 10 years. From 1931 to 1935 the region experienced a severe drought and grass populations declined. Rains returned in 1935. The year 1941 saw particularly high (for the desert) rainfall. Use the graph to answer the following questions.</a:t>
            </a:r>
            <a:endParaRPr lang="en-US" sz="2000" dirty="0"/>
          </a:p>
        </p:txBody>
      </p:sp>
    </p:spTree>
    <p:extLst>
      <p:ext uri="{BB962C8B-B14F-4D97-AF65-F5344CB8AC3E}">
        <p14:creationId xmlns:p14="http://schemas.microsoft.com/office/powerpoint/2010/main" val="4078229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title"/>
          </p:nvPr>
        </p:nvSpPr>
        <p:spPr/>
        <p:txBody>
          <a:bodyPr/>
          <a:lstStyle/>
          <a:p>
            <a:pPr eaLnBrk="1" hangingPunct="1">
              <a:defRPr/>
            </a:pPr>
            <a:r>
              <a:rPr lang="en-US" smtClean="0">
                <a:cs typeface="+mj-cs"/>
              </a:rPr>
              <a:t>Apply the Concept, Ch. 44, p. 862</a:t>
            </a:r>
          </a:p>
        </p:txBody>
      </p:sp>
      <p:pic>
        <p:nvPicPr>
          <p:cNvPr id="28674" name="Picture 4" descr="PoL-ATC-Ch44-p8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685800"/>
            <a:ext cx="8535987" cy="594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490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14400"/>
            <a:ext cx="8229600" cy="5211763"/>
          </a:xfrm>
        </p:spPr>
        <p:txBody>
          <a:bodyPr>
            <a:normAutofit fontScale="85000" lnSpcReduction="20000"/>
          </a:bodyPr>
          <a:lstStyle/>
          <a:p>
            <a:r>
              <a:rPr lang="en-US" dirty="0" smtClean="0"/>
              <a:t>Questions:</a:t>
            </a:r>
          </a:p>
          <a:p>
            <a:r>
              <a:rPr lang="en-US" dirty="0" smtClean="0"/>
              <a:t>1. During the drought, did kangaroo rats have a positive, negative, or neutral effect on the per capita growth rate of grasses? Explain your reasoning.</a:t>
            </a:r>
          </a:p>
          <a:p>
            <a:r>
              <a:rPr lang="en-US" dirty="0" smtClean="0"/>
              <a:t>2. Did the effect of kangaroo rats on grasses change after rains returned? Explain your reasoning.</a:t>
            </a:r>
          </a:p>
          <a:p>
            <a:r>
              <a:rPr lang="en-US" dirty="0" smtClean="0"/>
              <a:t>3. What aspects of kangaroo rat behavior are detrimental to grasses? What aspects might help grasses?</a:t>
            </a:r>
          </a:p>
          <a:p>
            <a:r>
              <a:rPr lang="en-US" dirty="0" smtClean="0"/>
              <a:t>4. How might year-to-year variation in rainfall influence the relative strengths of the positive and negative effects kangaroo rats have on grasses growth rates?</a:t>
            </a:r>
            <a:endParaRPr lang="en-US" dirty="0"/>
          </a:p>
        </p:txBody>
      </p:sp>
    </p:spTree>
    <p:extLst>
      <p:ext uri="{BB962C8B-B14F-4D97-AF65-F5344CB8AC3E}">
        <p14:creationId xmlns:p14="http://schemas.microsoft.com/office/powerpoint/2010/main" val="3894262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PoL-Ch44-Ope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62013"/>
            <a:ext cx="8531225" cy="553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0835" name="Rectangle 3"/>
          <p:cNvSpPr>
            <a:spLocks noGrp="1" noChangeArrowheads="1"/>
          </p:cNvSpPr>
          <p:nvPr>
            <p:ph type="title"/>
          </p:nvPr>
        </p:nvSpPr>
        <p:spPr/>
        <p:txBody>
          <a:bodyPr/>
          <a:lstStyle/>
          <a:p>
            <a:pPr eaLnBrk="1" hangingPunct="1">
              <a:defRPr/>
            </a:pPr>
            <a:r>
              <a:rPr lang="en-US" smtClean="0">
                <a:cs typeface="+mj-cs"/>
              </a:rPr>
              <a:t>Chapter 44 Opener</a:t>
            </a:r>
          </a:p>
        </p:txBody>
      </p:sp>
    </p:spTree>
    <p:extLst>
      <p:ext uri="{BB962C8B-B14F-4D97-AF65-F5344CB8AC3E}">
        <p14:creationId xmlns:p14="http://schemas.microsoft.com/office/powerpoint/2010/main" val="36070904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PoL-Fig-44-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411163"/>
            <a:ext cx="7861300" cy="644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8003" name="Rectangle 3"/>
          <p:cNvSpPr>
            <a:spLocks noGrp="1" noChangeArrowheads="1"/>
          </p:cNvSpPr>
          <p:nvPr>
            <p:ph type="title"/>
          </p:nvPr>
        </p:nvSpPr>
        <p:spPr/>
        <p:txBody>
          <a:bodyPr>
            <a:normAutofit fontScale="90000"/>
          </a:bodyPr>
          <a:lstStyle/>
          <a:p>
            <a:pPr eaLnBrk="1" hangingPunct="1">
              <a:defRPr/>
            </a:pPr>
            <a:r>
              <a:rPr lang="en-US" smtClean="0">
                <a:cs typeface="+mj-cs"/>
              </a:rPr>
              <a:t>Figure 44.2  Interactions between Species Are Not Always Clear-Cut</a:t>
            </a:r>
          </a:p>
        </p:txBody>
      </p:sp>
    </p:spTree>
    <p:extLst>
      <p:ext uri="{BB962C8B-B14F-4D97-AF65-F5344CB8AC3E}">
        <p14:creationId xmlns:p14="http://schemas.microsoft.com/office/powerpoint/2010/main" val="32028715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body" idx="1"/>
          </p:nvPr>
        </p:nvSpPr>
        <p:spPr bwMode="auto">
          <a:xfrm>
            <a:off x="455613" y="1004888"/>
            <a:ext cx="8226425" cy="548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292100" indent="-292100" eaLnBrk="1" hangingPunct="1">
              <a:spcBef>
                <a:spcPts val="600"/>
              </a:spcBef>
              <a:spcAft>
                <a:spcPct val="20000"/>
              </a:spcAft>
            </a:pPr>
            <a:r>
              <a:rPr lang="en-CA" sz="1800">
                <a:latin typeface="Arial" charset="0"/>
                <a:ea typeface="ＭＳ Ｐゴシック" charset="0"/>
              </a:rPr>
              <a:t>Consider the following scenarios and discuss what type of interspecific interaction they represent. Write down one word for each that describes each pair’s relationship.</a:t>
            </a:r>
          </a:p>
          <a:p>
            <a:pPr marL="292100" indent="-292100" eaLnBrk="1" hangingPunct="1">
              <a:spcBef>
                <a:spcPct val="40000"/>
              </a:spcBef>
            </a:pPr>
            <a:r>
              <a:rPr lang="en-CA" sz="1800">
                <a:latin typeface="Arial" charset="0"/>
                <a:ea typeface="ＭＳ Ｐゴシック" charset="0"/>
              </a:rPr>
              <a:t>Unicellular algae found inside coral polyps, known as zooxanthellae, </a:t>
            </a:r>
            <a:r>
              <a:rPr lang="en-US" sz="1800">
                <a:latin typeface="Arial" charset="0"/>
                <a:ea typeface="ＭＳ Ｐゴシック" charset="0"/>
              </a:rPr>
              <a:t>use sunlight to produce reduced carbon compounds via photosynthesis. The coral uses these compounds to fuel its metabolism and in turn supplies the zooxanthellae with carbon dioxide, nitrogen, and other nutrients. The coral also provides shelter and protection from predators.</a:t>
            </a:r>
          </a:p>
          <a:p>
            <a:pPr marL="292100" indent="-292100" eaLnBrk="1" hangingPunct="1">
              <a:spcBef>
                <a:spcPct val="40000"/>
              </a:spcBef>
            </a:pPr>
            <a:r>
              <a:rPr lang="en-US" sz="1800">
                <a:latin typeface="Arial" charset="0"/>
                <a:ea typeface="ＭＳ Ｐゴシック" charset="0"/>
              </a:rPr>
              <a:t>Ticks attach themselves to birds and suck their blood; the birds incur a metabolic cost when they replace the lost blood.</a:t>
            </a:r>
          </a:p>
          <a:p>
            <a:pPr marL="292100" indent="-292100" eaLnBrk="1" hangingPunct="1">
              <a:spcBef>
                <a:spcPct val="40000"/>
              </a:spcBef>
            </a:pPr>
            <a:r>
              <a:rPr lang="en-US" sz="1800">
                <a:latin typeface="Arial" charset="0"/>
                <a:ea typeface="ＭＳ Ｐゴシック" charset="0"/>
              </a:rPr>
              <a:t>Grizzly bears eat salmon that are returning to their place of birth to spawn.</a:t>
            </a:r>
          </a:p>
          <a:p>
            <a:pPr marL="292100" indent="-292100" eaLnBrk="1" hangingPunct="1">
              <a:spcBef>
                <a:spcPct val="40000"/>
              </a:spcBef>
            </a:pPr>
            <a:r>
              <a:rPr lang="en-US" sz="1800">
                <a:latin typeface="Arial" charset="0"/>
                <a:ea typeface="ＭＳ Ｐゴシック" charset="0"/>
              </a:rPr>
              <a:t>Bromeliads (a plant) grow on the branches of trees in tropical rainforest, gaining a place relatively high in the canopy where there is more sunlight. The tree neither benefits nor is harmed.</a:t>
            </a:r>
          </a:p>
          <a:p>
            <a:pPr marL="292100" indent="-292100" eaLnBrk="1" hangingPunct="1">
              <a:spcBef>
                <a:spcPct val="40000"/>
              </a:spcBef>
            </a:pPr>
            <a:r>
              <a:rPr lang="en-US" sz="1800">
                <a:latin typeface="Arial" charset="0"/>
                <a:ea typeface="ＭＳ Ｐゴシック" charset="0"/>
              </a:rPr>
              <a:t>Wild pigs forage by rooting in the top layer of soil. This activity disturbs and exposes burrowing organisms that the pigs do not eat.</a:t>
            </a:r>
            <a:endParaRPr lang="en-US" sz="1800">
              <a:solidFill>
                <a:schemeClr val="hlink"/>
              </a:solidFill>
              <a:latin typeface="Arial" charset="0"/>
              <a:ea typeface="ＭＳ Ｐゴシック" charset="0"/>
            </a:endParaRPr>
          </a:p>
        </p:txBody>
      </p:sp>
      <p:sp>
        <p:nvSpPr>
          <p:cNvPr id="32770" name="Rectangle 2"/>
          <p:cNvSpPr>
            <a:spLocks noChangeArrowheads="1"/>
          </p:cNvSpPr>
          <p:nvPr/>
        </p:nvSpPr>
        <p:spPr bwMode="auto">
          <a:xfrm>
            <a:off x="0" y="0"/>
            <a:ext cx="9144000" cy="685800"/>
          </a:xfrm>
          <a:prstGeom prst="rect">
            <a:avLst/>
          </a:prstGeom>
          <a:solidFill>
            <a:srgbClr val="683E2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r>
              <a:rPr lang="en-US" sz="1800">
                <a:solidFill>
                  <a:schemeClr val="bg1"/>
                </a:solidFill>
              </a:rPr>
              <a:t>Concept 44.1  Interactions between Species May Be Positive, Negative, or Neutral</a:t>
            </a:r>
          </a:p>
        </p:txBody>
      </p:sp>
    </p:spTree>
    <p:extLst>
      <p:ext uri="{BB962C8B-B14F-4D97-AF65-F5344CB8AC3E}">
        <p14:creationId xmlns:p14="http://schemas.microsoft.com/office/powerpoint/2010/main" val="25645007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body" idx="1"/>
          </p:nvPr>
        </p:nvSpPr>
        <p:spPr bwMode="auto">
          <a:xfrm>
            <a:off x="455613" y="1004888"/>
            <a:ext cx="8226425" cy="548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292100" indent="-292100" eaLnBrk="1" hangingPunct="1">
              <a:spcAft>
                <a:spcPct val="20000"/>
              </a:spcAft>
            </a:pPr>
            <a:r>
              <a:rPr lang="en-CA" sz="2000">
                <a:latin typeface="Arial" charset="0"/>
                <a:ea typeface="ＭＳ Ｐゴシック" charset="0"/>
              </a:rPr>
              <a:t>Unicellular algae found inside coral polyps, known as zooxanthellae, </a:t>
            </a:r>
            <a:r>
              <a:rPr lang="en-US" sz="2000">
                <a:latin typeface="Arial" charset="0"/>
                <a:ea typeface="ＭＳ Ｐゴシック" charset="0"/>
              </a:rPr>
              <a:t>use sunlight to produce reduced carbon compounds via photosynthesis. The coral uses these compounds to fuel its metabolism and in turn supplies the zooxanthellae with carbon dioxide, nitrogen, and other nutrients. The coral also provides shelter and protection from predators. </a:t>
            </a:r>
            <a:r>
              <a:rPr lang="en-CA" sz="2000">
                <a:latin typeface="Arial" charset="0"/>
                <a:ea typeface="ＭＳ Ｐゴシック" charset="0"/>
              </a:rPr>
              <a:t>This relationship is an example of</a:t>
            </a:r>
          </a:p>
          <a:p>
            <a:pPr marL="292100" indent="-292100" eaLnBrk="1" hangingPunct="1">
              <a:spcBef>
                <a:spcPct val="40000"/>
              </a:spcBef>
            </a:pPr>
            <a:r>
              <a:rPr lang="en-US" sz="2000">
                <a:latin typeface="Arial" charset="0"/>
                <a:ea typeface="ＭＳ Ｐゴシック" charset="0"/>
              </a:rPr>
              <a:t>	a. mutualism.</a:t>
            </a:r>
          </a:p>
          <a:p>
            <a:pPr marL="292100" indent="-292100" eaLnBrk="1" hangingPunct="1">
              <a:spcBef>
                <a:spcPct val="40000"/>
              </a:spcBef>
            </a:pPr>
            <a:r>
              <a:rPr lang="en-US" sz="2000">
                <a:latin typeface="Arial" charset="0"/>
                <a:ea typeface="ＭＳ Ｐゴシック" charset="0"/>
              </a:rPr>
              <a:t>	b. parasitism.</a:t>
            </a:r>
          </a:p>
          <a:p>
            <a:pPr marL="292100" indent="-292100" eaLnBrk="1" hangingPunct="1">
              <a:spcBef>
                <a:spcPct val="40000"/>
              </a:spcBef>
            </a:pPr>
            <a:r>
              <a:rPr lang="en-US" sz="2000">
                <a:latin typeface="Arial" charset="0"/>
                <a:ea typeface="ＭＳ Ｐゴシック" charset="0"/>
              </a:rPr>
              <a:t>	c. predation.</a:t>
            </a:r>
          </a:p>
          <a:p>
            <a:pPr marL="292100" indent="-292100" eaLnBrk="1" hangingPunct="1">
              <a:spcBef>
                <a:spcPct val="40000"/>
              </a:spcBef>
            </a:pPr>
            <a:r>
              <a:rPr lang="en-US" sz="2000">
                <a:latin typeface="Arial" charset="0"/>
                <a:ea typeface="ＭＳ Ｐゴシック" charset="0"/>
              </a:rPr>
              <a:t>	d. commensalism.</a:t>
            </a:r>
          </a:p>
          <a:p>
            <a:pPr marL="292100" indent="-292100" eaLnBrk="1" hangingPunct="1">
              <a:spcBef>
                <a:spcPct val="40000"/>
              </a:spcBef>
            </a:pPr>
            <a:r>
              <a:rPr lang="en-US" sz="2000">
                <a:latin typeface="Arial" charset="0"/>
                <a:ea typeface="ＭＳ Ｐゴシック" charset="0"/>
              </a:rPr>
              <a:t>	e. amensalism. </a:t>
            </a:r>
          </a:p>
          <a:p>
            <a:pPr marL="292100" indent="-292100" eaLnBrk="1" hangingPunct="1"/>
            <a:endParaRPr lang="en-US" sz="2000">
              <a:latin typeface="Arial" charset="0"/>
              <a:ea typeface="ＭＳ Ｐゴシック" charset="0"/>
            </a:endParaRPr>
          </a:p>
        </p:txBody>
      </p:sp>
      <p:sp>
        <p:nvSpPr>
          <p:cNvPr id="34818" name="Rectangle 2"/>
          <p:cNvSpPr>
            <a:spLocks noChangeArrowheads="1"/>
          </p:cNvSpPr>
          <p:nvPr/>
        </p:nvSpPr>
        <p:spPr bwMode="auto">
          <a:xfrm>
            <a:off x="0" y="0"/>
            <a:ext cx="9144000" cy="685800"/>
          </a:xfrm>
          <a:prstGeom prst="rect">
            <a:avLst/>
          </a:prstGeom>
          <a:solidFill>
            <a:srgbClr val="683E2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r>
              <a:rPr lang="en-US" sz="1800">
                <a:solidFill>
                  <a:schemeClr val="bg1"/>
                </a:solidFill>
              </a:rPr>
              <a:t>Concept 44.1  Interactions between Species May Be Positive, Negative, or Neutral</a:t>
            </a:r>
          </a:p>
        </p:txBody>
      </p:sp>
      <p:pic>
        <p:nvPicPr>
          <p:cNvPr id="245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276600"/>
            <a:ext cx="3095625"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584" name="Text Box 8"/>
          <p:cNvSpPr txBox="1">
            <a:spLocks noChangeArrowheads="1"/>
          </p:cNvSpPr>
          <p:nvPr/>
        </p:nvSpPr>
        <p:spPr bwMode="auto">
          <a:xfrm>
            <a:off x="3822700" y="6116638"/>
            <a:ext cx="4710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bg2"/>
                </a:solidFill>
                <a:latin typeface="Arial" charset="0"/>
                <a:ea typeface="ＭＳ Ｐゴシック" charset="0"/>
                <a:cs typeface="ＭＳ Ｐゴシック" charset="0"/>
              </a:defRPr>
            </a:lvl1pPr>
            <a:lvl2pPr eaLnBrk="0" hangingPunct="0">
              <a:defRPr sz="2000">
                <a:solidFill>
                  <a:schemeClr val="bg2"/>
                </a:solidFill>
                <a:latin typeface="Arial" charset="0"/>
                <a:ea typeface="ＭＳ Ｐゴシック" charset="0"/>
              </a:defRPr>
            </a:lvl2pPr>
            <a:lvl3pPr eaLnBrk="0" hangingPunct="0">
              <a:defRPr sz="2000">
                <a:solidFill>
                  <a:schemeClr val="bg2"/>
                </a:solidFill>
                <a:latin typeface="Arial" charset="0"/>
                <a:ea typeface="ＭＳ Ｐゴシック" charset="0"/>
              </a:defRPr>
            </a:lvl3pPr>
            <a:lvl4pPr eaLnBrk="0" hangingPunct="0">
              <a:defRPr sz="2000">
                <a:solidFill>
                  <a:schemeClr val="bg2"/>
                </a:solidFill>
                <a:latin typeface="Arial" charset="0"/>
                <a:ea typeface="ＭＳ Ｐゴシック" charset="0"/>
              </a:defRPr>
            </a:lvl4pPr>
            <a:lvl5pPr eaLnBrk="0" hangingPunct="0">
              <a:defRPr sz="2000">
                <a:solidFill>
                  <a:schemeClr val="bg2"/>
                </a:solidFill>
                <a:latin typeface="Arial" charset="0"/>
                <a:ea typeface="ＭＳ Ｐゴシック" charset="0"/>
              </a:defRPr>
            </a:lvl5pPr>
            <a:lvl6pPr eaLnBrk="0" fontAlgn="base" hangingPunct="0">
              <a:spcBef>
                <a:spcPct val="0"/>
              </a:spcBef>
              <a:spcAft>
                <a:spcPct val="0"/>
              </a:spcAft>
              <a:defRPr sz="2000">
                <a:solidFill>
                  <a:schemeClr val="bg2"/>
                </a:solidFill>
                <a:latin typeface="Arial" charset="0"/>
                <a:ea typeface="ＭＳ Ｐゴシック" charset="0"/>
              </a:defRPr>
            </a:lvl6pPr>
            <a:lvl7pPr eaLnBrk="0" fontAlgn="base" hangingPunct="0">
              <a:spcBef>
                <a:spcPct val="0"/>
              </a:spcBef>
              <a:spcAft>
                <a:spcPct val="0"/>
              </a:spcAft>
              <a:defRPr sz="2000">
                <a:solidFill>
                  <a:schemeClr val="bg2"/>
                </a:solidFill>
                <a:latin typeface="Arial" charset="0"/>
                <a:ea typeface="ＭＳ Ｐゴシック" charset="0"/>
              </a:defRPr>
            </a:lvl7pPr>
            <a:lvl8pPr eaLnBrk="0" fontAlgn="base" hangingPunct="0">
              <a:spcBef>
                <a:spcPct val="0"/>
              </a:spcBef>
              <a:spcAft>
                <a:spcPct val="0"/>
              </a:spcAft>
              <a:defRPr sz="2000">
                <a:solidFill>
                  <a:schemeClr val="bg2"/>
                </a:solidFill>
                <a:latin typeface="Arial" charset="0"/>
                <a:ea typeface="ＭＳ Ｐゴシック" charset="0"/>
              </a:defRPr>
            </a:lvl8pPr>
            <a:lvl9pPr eaLnBrk="0" fontAlgn="base" hangingPunct="0">
              <a:spcBef>
                <a:spcPct val="0"/>
              </a:spcBef>
              <a:spcAft>
                <a:spcPct val="0"/>
              </a:spcAft>
              <a:defRPr sz="2000">
                <a:solidFill>
                  <a:schemeClr val="bg2"/>
                </a:solidFill>
                <a:latin typeface="Arial" charset="0"/>
                <a:ea typeface="ＭＳ Ｐゴシック" charset="0"/>
              </a:defRPr>
            </a:lvl9pPr>
          </a:lstStyle>
          <a:p>
            <a:pPr eaLnBrk="1" hangingPunct="1">
              <a:defRPr/>
            </a:pPr>
            <a:r>
              <a:rPr lang="en-US" sz="1600" smtClean="0"/>
              <a:t>Zooxanthellae within a polyp of </a:t>
            </a:r>
            <a:r>
              <a:rPr lang="en-US" sz="1600" i="1" smtClean="0"/>
              <a:t>Porites astreoides</a:t>
            </a:r>
            <a:r>
              <a:rPr lang="en-US" sz="1600" smtClean="0"/>
              <a:t> </a:t>
            </a:r>
          </a:p>
        </p:txBody>
      </p:sp>
    </p:spTree>
    <p:extLst>
      <p:ext uri="{BB962C8B-B14F-4D97-AF65-F5344CB8AC3E}">
        <p14:creationId xmlns:p14="http://schemas.microsoft.com/office/powerpoint/2010/main" val="18532680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body" idx="1"/>
          </p:nvPr>
        </p:nvSpPr>
        <p:spPr bwMode="auto">
          <a:xfrm>
            <a:off x="455613" y="1004888"/>
            <a:ext cx="8226425" cy="548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292100" indent="-292100" eaLnBrk="1" hangingPunct="1">
              <a:spcBef>
                <a:spcPts val="600"/>
              </a:spcBef>
              <a:spcAft>
                <a:spcPct val="20000"/>
              </a:spcAft>
            </a:pPr>
            <a:r>
              <a:rPr lang="en-US" sz="2000">
                <a:latin typeface="Arial" charset="0"/>
                <a:ea typeface="ＭＳ Ｐゴシック" charset="0"/>
              </a:rPr>
              <a:t>Ticks attach themselves to birds and suck their blood, which contains nutrients beneficial to the tick (food). The birds incur a metabolic cost when they expend energy to replace the lost blood. </a:t>
            </a:r>
            <a:r>
              <a:rPr lang="en-CA" sz="2000">
                <a:latin typeface="Arial" charset="0"/>
                <a:ea typeface="ＭＳ Ｐゴシック" charset="0"/>
              </a:rPr>
              <a:t>This relationship is an example of</a:t>
            </a:r>
          </a:p>
          <a:p>
            <a:pPr marL="292100" indent="-292100" eaLnBrk="1" hangingPunct="1">
              <a:spcBef>
                <a:spcPct val="40000"/>
              </a:spcBef>
            </a:pPr>
            <a:r>
              <a:rPr lang="en-US" sz="2000">
                <a:latin typeface="Arial" charset="0"/>
                <a:ea typeface="ＭＳ Ｐゴシック" charset="0"/>
              </a:rPr>
              <a:t>	a. mutualism.</a:t>
            </a:r>
          </a:p>
          <a:p>
            <a:pPr marL="292100" indent="-292100" eaLnBrk="1" hangingPunct="1">
              <a:spcBef>
                <a:spcPct val="40000"/>
              </a:spcBef>
            </a:pPr>
            <a:r>
              <a:rPr lang="en-US" sz="2000">
                <a:latin typeface="Arial" charset="0"/>
                <a:ea typeface="ＭＳ Ｐゴシック" charset="0"/>
              </a:rPr>
              <a:t>	b. predation.</a:t>
            </a:r>
          </a:p>
          <a:p>
            <a:pPr marL="292100" indent="-292100" eaLnBrk="1" hangingPunct="1">
              <a:spcBef>
                <a:spcPct val="40000"/>
              </a:spcBef>
            </a:pPr>
            <a:r>
              <a:rPr lang="en-US" sz="2000">
                <a:latin typeface="Arial" charset="0"/>
                <a:ea typeface="ＭＳ Ｐゴシック" charset="0"/>
              </a:rPr>
              <a:t>	c. commensalism.</a:t>
            </a:r>
          </a:p>
          <a:p>
            <a:pPr marL="292100" indent="-292100" eaLnBrk="1" hangingPunct="1">
              <a:spcBef>
                <a:spcPct val="40000"/>
              </a:spcBef>
            </a:pPr>
            <a:r>
              <a:rPr lang="en-US" sz="2000">
                <a:latin typeface="Arial" charset="0"/>
                <a:ea typeface="ＭＳ Ｐゴシック" charset="0"/>
              </a:rPr>
              <a:t>	d. parasitism.</a:t>
            </a:r>
          </a:p>
          <a:p>
            <a:pPr marL="292100" indent="-292100" eaLnBrk="1" hangingPunct="1">
              <a:spcBef>
                <a:spcPct val="40000"/>
              </a:spcBef>
            </a:pPr>
            <a:r>
              <a:rPr lang="en-US" sz="2000">
                <a:latin typeface="Arial" charset="0"/>
                <a:ea typeface="ＭＳ Ｐゴシック" charset="0"/>
              </a:rPr>
              <a:t>	e. amensalism.</a:t>
            </a:r>
            <a:endParaRPr lang="en-US" sz="2000">
              <a:solidFill>
                <a:schemeClr val="hlink"/>
              </a:solidFill>
              <a:latin typeface="Arial" charset="0"/>
              <a:ea typeface="ＭＳ Ｐゴシック" charset="0"/>
            </a:endParaRPr>
          </a:p>
        </p:txBody>
      </p:sp>
      <p:sp>
        <p:nvSpPr>
          <p:cNvPr id="36866" name="Rectangle 2"/>
          <p:cNvSpPr>
            <a:spLocks noChangeArrowheads="1"/>
          </p:cNvSpPr>
          <p:nvPr/>
        </p:nvSpPr>
        <p:spPr bwMode="auto">
          <a:xfrm>
            <a:off x="0" y="0"/>
            <a:ext cx="9144000" cy="685800"/>
          </a:xfrm>
          <a:prstGeom prst="rect">
            <a:avLst/>
          </a:prstGeom>
          <a:solidFill>
            <a:srgbClr val="683E2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r>
              <a:rPr lang="en-US" sz="1800">
                <a:solidFill>
                  <a:schemeClr val="bg1"/>
                </a:solidFill>
              </a:rPr>
              <a:t>Concept 44.1  Interactions between Species May Be Positive, Negative, or Neutral</a:t>
            </a:r>
          </a:p>
        </p:txBody>
      </p:sp>
      <p:pic>
        <p:nvPicPr>
          <p:cNvPr id="286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3135313"/>
            <a:ext cx="4464050" cy="29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627774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noChangeArrowheads="1"/>
          </p:cNvSpPr>
          <p:nvPr>
            <p:ph type="body" idx="1"/>
          </p:nvPr>
        </p:nvSpPr>
        <p:spPr bwMode="auto">
          <a:xfrm>
            <a:off x="455613" y="1004888"/>
            <a:ext cx="8226425" cy="548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292100" indent="-292100" eaLnBrk="1" hangingPunct="1">
              <a:spcBef>
                <a:spcPts val="600"/>
              </a:spcBef>
              <a:spcAft>
                <a:spcPct val="20000"/>
              </a:spcAft>
            </a:pPr>
            <a:r>
              <a:rPr lang="en-US" sz="2000">
                <a:latin typeface="Arial" charset="0"/>
                <a:ea typeface="ＭＳ Ｐゴシック" charset="0"/>
              </a:rPr>
              <a:t>Grizzly bears catch and eat salmon that are swimming up a river. </a:t>
            </a:r>
            <a:r>
              <a:rPr lang="en-CA" sz="2000">
                <a:latin typeface="Arial" charset="0"/>
                <a:ea typeface="ＭＳ Ｐゴシック" charset="0"/>
              </a:rPr>
              <a:t>This relationship is an example of</a:t>
            </a:r>
          </a:p>
          <a:p>
            <a:pPr marL="292100" indent="-292100" eaLnBrk="1" hangingPunct="1">
              <a:spcBef>
                <a:spcPct val="40000"/>
              </a:spcBef>
            </a:pPr>
            <a:r>
              <a:rPr lang="en-US" sz="2000">
                <a:latin typeface="Arial" charset="0"/>
                <a:ea typeface="ＭＳ Ｐゴシック" charset="0"/>
              </a:rPr>
              <a:t>	a. commensalism.</a:t>
            </a:r>
          </a:p>
          <a:p>
            <a:pPr marL="292100" indent="-292100" eaLnBrk="1" hangingPunct="1">
              <a:spcBef>
                <a:spcPct val="40000"/>
              </a:spcBef>
            </a:pPr>
            <a:r>
              <a:rPr lang="en-US" sz="2000">
                <a:latin typeface="Arial" charset="0"/>
                <a:ea typeface="ＭＳ Ｐゴシック" charset="0"/>
              </a:rPr>
              <a:t>	b. mutualism.</a:t>
            </a:r>
          </a:p>
          <a:p>
            <a:pPr marL="292100" indent="-292100" eaLnBrk="1" hangingPunct="1">
              <a:spcBef>
                <a:spcPct val="40000"/>
              </a:spcBef>
            </a:pPr>
            <a:r>
              <a:rPr lang="en-US" sz="2000">
                <a:latin typeface="Arial" charset="0"/>
                <a:ea typeface="ＭＳ Ｐゴシック" charset="0"/>
              </a:rPr>
              <a:t>	c. predation.</a:t>
            </a:r>
          </a:p>
          <a:p>
            <a:pPr marL="292100" indent="-292100" eaLnBrk="1" hangingPunct="1">
              <a:spcBef>
                <a:spcPct val="40000"/>
              </a:spcBef>
            </a:pPr>
            <a:r>
              <a:rPr lang="en-US" sz="2000">
                <a:latin typeface="Arial" charset="0"/>
                <a:ea typeface="ＭＳ Ｐゴシック" charset="0"/>
              </a:rPr>
              <a:t>	d. amensalism.</a:t>
            </a:r>
          </a:p>
          <a:p>
            <a:pPr marL="292100" indent="-292100" eaLnBrk="1" hangingPunct="1">
              <a:spcBef>
                <a:spcPct val="40000"/>
              </a:spcBef>
            </a:pPr>
            <a:r>
              <a:rPr lang="en-US" sz="2000">
                <a:latin typeface="Arial" charset="0"/>
                <a:ea typeface="ＭＳ Ｐゴシック" charset="0"/>
              </a:rPr>
              <a:t>	e. parasitism.</a:t>
            </a:r>
          </a:p>
          <a:p>
            <a:pPr marL="292100" indent="-292100" eaLnBrk="1" hangingPunct="1">
              <a:lnSpc>
                <a:spcPct val="90000"/>
              </a:lnSpc>
              <a:spcBef>
                <a:spcPts val="238"/>
              </a:spcBef>
            </a:pPr>
            <a:r>
              <a:rPr lang="en-US" sz="2000">
                <a:latin typeface="Arial" charset="0"/>
                <a:ea typeface="ＭＳ Ｐゴシック" charset="0"/>
              </a:rPr>
              <a:t> </a:t>
            </a:r>
          </a:p>
        </p:txBody>
      </p:sp>
      <p:sp>
        <p:nvSpPr>
          <p:cNvPr id="38914" name="Rectangle 2"/>
          <p:cNvSpPr>
            <a:spLocks noChangeArrowheads="1"/>
          </p:cNvSpPr>
          <p:nvPr/>
        </p:nvSpPr>
        <p:spPr bwMode="auto">
          <a:xfrm>
            <a:off x="0" y="0"/>
            <a:ext cx="9144000" cy="685800"/>
          </a:xfrm>
          <a:prstGeom prst="rect">
            <a:avLst/>
          </a:prstGeom>
          <a:solidFill>
            <a:srgbClr val="683E2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r>
              <a:rPr lang="en-US" sz="1800">
                <a:solidFill>
                  <a:schemeClr val="bg1"/>
                </a:solidFill>
              </a:rPr>
              <a:t>Concept 44.1  Interactions between Species May Be Positive, Negative, or Neutral</a:t>
            </a:r>
          </a:p>
        </p:txBody>
      </p:sp>
      <p:pic>
        <p:nvPicPr>
          <p:cNvPr id="32775" name="Picture 7"/>
          <p:cNvPicPr>
            <a:picLocks noChangeAspect="1" noChangeArrowheads="1"/>
          </p:cNvPicPr>
          <p:nvPr/>
        </p:nvPicPr>
        <p:blipFill>
          <a:blip r:embed="rId3">
            <a:extLst>
              <a:ext uri="{28A0092B-C50C-407E-A947-70E740481C1C}">
                <a14:useLocalDpi xmlns:a14="http://schemas.microsoft.com/office/drawing/2010/main" val="0"/>
              </a:ext>
            </a:extLst>
          </a:blip>
          <a:srcRect r="589"/>
          <a:stretch>
            <a:fillRect/>
          </a:stretch>
        </p:blipFill>
        <p:spPr bwMode="auto">
          <a:xfrm>
            <a:off x="4027488" y="2420938"/>
            <a:ext cx="4289425" cy="371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175211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type="body" idx="1"/>
          </p:nvPr>
        </p:nvSpPr>
        <p:spPr bwMode="auto">
          <a:xfrm>
            <a:off x="455613" y="1004888"/>
            <a:ext cx="8226425" cy="548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292100" indent="-292100" eaLnBrk="1" hangingPunct="1">
              <a:spcAft>
                <a:spcPct val="20000"/>
              </a:spcAft>
            </a:pPr>
            <a:r>
              <a:rPr lang="en-US" sz="2000">
                <a:latin typeface="Arial" charset="0"/>
                <a:ea typeface="ＭＳ Ｐゴシック" charset="0"/>
              </a:rPr>
              <a:t>Bromeliads (a plant) grow on the branches of trees in tropical rainforest, gaining a place relatively high in the canopy where there is more sunlight. The tree neither benefits nor is harmed. </a:t>
            </a:r>
            <a:r>
              <a:rPr lang="en-CA" sz="2000">
                <a:latin typeface="Arial" charset="0"/>
                <a:ea typeface="ＭＳ Ｐゴシック" charset="0"/>
              </a:rPr>
              <a:t>This relationship described is an example of</a:t>
            </a:r>
            <a:endParaRPr lang="en-US" sz="2000">
              <a:latin typeface="Arial" charset="0"/>
              <a:ea typeface="ＭＳ Ｐゴシック" charset="0"/>
            </a:endParaRPr>
          </a:p>
          <a:p>
            <a:pPr marL="292100" indent="-292100" eaLnBrk="1" hangingPunct="1">
              <a:spcBef>
                <a:spcPct val="40000"/>
              </a:spcBef>
            </a:pPr>
            <a:r>
              <a:rPr lang="en-US" sz="2000">
                <a:latin typeface="Arial" charset="0"/>
                <a:ea typeface="ＭＳ Ｐゴシック" charset="0"/>
              </a:rPr>
              <a:t>	a. commensalism.</a:t>
            </a:r>
          </a:p>
          <a:p>
            <a:pPr marL="292100" indent="-292100" eaLnBrk="1" hangingPunct="1">
              <a:spcBef>
                <a:spcPct val="40000"/>
              </a:spcBef>
            </a:pPr>
            <a:r>
              <a:rPr lang="en-US" sz="2000">
                <a:latin typeface="Arial" charset="0"/>
                <a:ea typeface="ＭＳ Ｐゴシック" charset="0"/>
              </a:rPr>
              <a:t>	b. mutualism.</a:t>
            </a:r>
          </a:p>
          <a:p>
            <a:pPr marL="292100" indent="-292100" eaLnBrk="1" hangingPunct="1">
              <a:spcBef>
                <a:spcPct val="40000"/>
              </a:spcBef>
            </a:pPr>
            <a:r>
              <a:rPr lang="en-US" sz="2000">
                <a:latin typeface="Arial" charset="0"/>
                <a:ea typeface="ＭＳ Ｐゴシック" charset="0"/>
              </a:rPr>
              <a:t>	c. predation.</a:t>
            </a:r>
          </a:p>
          <a:p>
            <a:pPr marL="292100" indent="-292100" eaLnBrk="1" hangingPunct="1">
              <a:spcBef>
                <a:spcPct val="40000"/>
              </a:spcBef>
            </a:pPr>
            <a:r>
              <a:rPr lang="en-US" sz="2000">
                <a:latin typeface="Arial" charset="0"/>
                <a:ea typeface="ＭＳ Ｐゴシック" charset="0"/>
              </a:rPr>
              <a:t>	d. amensalism.</a:t>
            </a:r>
          </a:p>
          <a:p>
            <a:pPr marL="292100" indent="-292100" eaLnBrk="1" hangingPunct="1">
              <a:spcBef>
                <a:spcPct val="40000"/>
              </a:spcBef>
            </a:pPr>
            <a:r>
              <a:rPr lang="en-US" sz="2000">
                <a:latin typeface="Arial" charset="0"/>
                <a:ea typeface="ＭＳ Ｐゴシック" charset="0"/>
              </a:rPr>
              <a:t>	e. parasitism.</a:t>
            </a:r>
          </a:p>
          <a:p>
            <a:pPr marL="292100" indent="-292100" eaLnBrk="1" hangingPunct="1">
              <a:lnSpc>
                <a:spcPct val="90000"/>
              </a:lnSpc>
              <a:spcBef>
                <a:spcPts val="238"/>
              </a:spcBef>
            </a:pPr>
            <a:endParaRPr lang="en-US" sz="2000">
              <a:latin typeface="Arial" charset="0"/>
              <a:ea typeface="ＭＳ Ｐゴシック" charset="0"/>
            </a:endParaRPr>
          </a:p>
          <a:p>
            <a:pPr marL="292100" indent="-292100" eaLnBrk="1" hangingPunct="1">
              <a:lnSpc>
                <a:spcPct val="90000"/>
              </a:lnSpc>
              <a:spcBef>
                <a:spcPts val="238"/>
              </a:spcBef>
            </a:pPr>
            <a:endParaRPr lang="en-US" sz="2000">
              <a:solidFill>
                <a:schemeClr val="hlink"/>
              </a:solidFill>
              <a:latin typeface="Arial" charset="0"/>
              <a:ea typeface="ＭＳ Ｐゴシック" charset="0"/>
            </a:endParaRPr>
          </a:p>
          <a:p>
            <a:pPr marL="292100" indent="-292100" eaLnBrk="1" hangingPunct="1">
              <a:lnSpc>
                <a:spcPct val="90000"/>
              </a:lnSpc>
              <a:spcBef>
                <a:spcPts val="238"/>
              </a:spcBef>
            </a:pPr>
            <a:endParaRPr lang="en-US" sz="2000">
              <a:solidFill>
                <a:schemeClr val="hlink"/>
              </a:solidFill>
              <a:latin typeface="Arial" charset="0"/>
              <a:ea typeface="ＭＳ Ｐゴシック" charset="0"/>
            </a:endParaRPr>
          </a:p>
        </p:txBody>
      </p:sp>
      <p:sp>
        <p:nvSpPr>
          <p:cNvPr id="40962" name="Rectangle 2"/>
          <p:cNvSpPr>
            <a:spLocks noChangeArrowheads="1"/>
          </p:cNvSpPr>
          <p:nvPr/>
        </p:nvSpPr>
        <p:spPr bwMode="auto">
          <a:xfrm>
            <a:off x="0" y="0"/>
            <a:ext cx="9144000" cy="685800"/>
          </a:xfrm>
          <a:prstGeom prst="rect">
            <a:avLst/>
          </a:prstGeom>
          <a:solidFill>
            <a:srgbClr val="683E2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r>
              <a:rPr lang="en-US" sz="1800">
                <a:solidFill>
                  <a:schemeClr val="bg1"/>
                </a:solidFill>
              </a:rPr>
              <a:t>Concept 44.1  Interactions between Species May Be Positive, Negative, or Neutral</a:t>
            </a:r>
          </a:p>
        </p:txBody>
      </p:sp>
      <p:pic>
        <p:nvPicPr>
          <p:cNvPr id="40963" name="Picture 8" descr="bromeliad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838" y="2636838"/>
            <a:ext cx="2566987"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6930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type="body" idx="1"/>
          </p:nvPr>
        </p:nvSpPr>
        <p:spPr bwMode="auto">
          <a:xfrm>
            <a:off x="455613" y="1004888"/>
            <a:ext cx="8226425" cy="548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292100" indent="-292100" eaLnBrk="1" hangingPunct="1">
              <a:spcAft>
                <a:spcPct val="20000"/>
              </a:spcAft>
            </a:pPr>
            <a:r>
              <a:rPr lang="en-US" sz="2000">
                <a:latin typeface="Arial" charset="0"/>
                <a:ea typeface="ＭＳ Ｐゴシック" charset="0"/>
              </a:rPr>
              <a:t>Wild pigs forage by rooting around in the top layer of soil. This activity disturbs and exposes burrowing organisms that the pigs don</a:t>
            </a:r>
            <a:r>
              <a:rPr lang="ja-JP" altLang="en-US" sz="2000">
                <a:latin typeface="Arial" charset="0"/>
                <a:ea typeface="ＭＳ Ｐゴシック" charset="0"/>
              </a:rPr>
              <a:t>’</a:t>
            </a:r>
            <a:r>
              <a:rPr lang="en-US" altLang="ja-JP" sz="2000">
                <a:latin typeface="Arial" charset="0"/>
                <a:ea typeface="ＭＳ Ｐゴシック" charset="0"/>
              </a:rPr>
              <a:t>t eat. The exposed soil organisms then become vulnerable to predation by other animals. </a:t>
            </a:r>
            <a:r>
              <a:rPr lang="en-CA" altLang="ja-JP" sz="2000">
                <a:latin typeface="Arial" charset="0"/>
                <a:ea typeface="ＭＳ Ｐゴシック" charset="0"/>
              </a:rPr>
              <a:t>This relationship described is an example of</a:t>
            </a:r>
          </a:p>
          <a:p>
            <a:pPr marL="292100" indent="-292100" eaLnBrk="1" hangingPunct="1">
              <a:spcBef>
                <a:spcPct val="40000"/>
              </a:spcBef>
            </a:pPr>
            <a:r>
              <a:rPr lang="en-US" sz="2000">
                <a:latin typeface="Arial" charset="0"/>
                <a:ea typeface="ＭＳ Ｐゴシック" charset="0"/>
              </a:rPr>
              <a:t>	a. commensalism.</a:t>
            </a:r>
          </a:p>
          <a:p>
            <a:pPr marL="292100" indent="-292100" eaLnBrk="1" hangingPunct="1">
              <a:spcBef>
                <a:spcPct val="40000"/>
              </a:spcBef>
            </a:pPr>
            <a:r>
              <a:rPr lang="en-US" sz="2000">
                <a:latin typeface="Arial" charset="0"/>
                <a:ea typeface="ＭＳ Ｐゴシック" charset="0"/>
              </a:rPr>
              <a:t>	b. mutualism.</a:t>
            </a:r>
          </a:p>
          <a:p>
            <a:pPr marL="292100" indent="-292100" eaLnBrk="1" hangingPunct="1">
              <a:spcBef>
                <a:spcPct val="40000"/>
              </a:spcBef>
            </a:pPr>
            <a:r>
              <a:rPr lang="en-US" sz="2000">
                <a:latin typeface="Arial" charset="0"/>
                <a:ea typeface="ＭＳ Ｐゴシック" charset="0"/>
              </a:rPr>
              <a:t>	c. predation.</a:t>
            </a:r>
          </a:p>
          <a:p>
            <a:pPr marL="292100" indent="-292100" eaLnBrk="1" hangingPunct="1">
              <a:spcBef>
                <a:spcPct val="40000"/>
              </a:spcBef>
            </a:pPr>
            <a:r>
              <a:rPr lang="en-US" sz="2000">
                <a:latin typeface="Arial" charset="0"/>
                <a:ea typeface="ＭＳ Ｐゴシック" charset="0"/>
              </a:rPr>
              <a:t>	d. amensalism.</a:t>
            </a:r>
          </a:p>
          <a:p>
            <a:pPr marL="292100" indent="-292100" eaLnBrk="1" hangingPunct="1">
              <a:spcBef>
                <a:spcPct val="40000"/>
              </a:spcBef>
            </a:pPr>
            <a:r>
              <a:rPr lang="en-US" sz="2000">
                <a:latin typeface="Arial" charset="0"/>
                <a:ea typeface="ＭＳ Ｐゴシック" charset="0"/>
              </a:rPr>
              <a:t>	e. parasitism.</a:t>
            </a:r>
          </a:p>
          <a:p>
            <a:pPr marL="292100" indent="-292100" eaLnBrk="1" hangingPunct="1">
              <a:lnSpc>
                <a:spcPct val="90000"/>
              </a:lnSpc>
              <a:spcBef>
                <a:spcPts val="238"/>
              </a:spcBef>
            </a:pPr>
            <a:endParaRPr lang="en-US" sz="2000">
              <a:solidFill>
                <a:schemeClr val="hlink"/>
              </a:solidFill>
              <a:latin typeface="Arial" charset="0"/>
              <a:ea typeface="ＭＳ Ｐゴシック" charset="0"/>
            </a:endParaRPr>
          </a:p>
        </p:txBody>
      </p:sp>
      <p:sp>
        <p:nvSpPr>
          <p:cNvPr id="43010" name="Rectangle 2"/>
          <p:cNvSpPr>
            <a:spLocks noChangeArrowheads="1"/>
          </p:cNvSpPr>
          <p:nvPr/>
        </p:nvSpPr>
        <p:spPr bwMode="auto">
          <a:xfrm>
            <a:off x="0" y="0"/>
            <a:ext cx="9144000" cy="685800"/>
          </a:xfrm>
          <a:prstGeom prst="rect">
            <a:avLst/>
          </a:prstGeom>
          <a:solidFill>
            <a:srgbClr val="683E2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r>
              <a:rPr lang="en-US" sz="1800">
                <a:solidFill>
                  <a:schemeClr val="bg1"/>
                </a:solidFill>
              </a:rPr>
              <a:t>Concept 44.1  Interactions between Species May Be Positive, Negative, or Neutral</a:t>
            </a:r>
          </a:p>
        </p:txBody>
      </p:sp>
      <p:pic>
        <p:nvPicPr>
          <p:cNvPr id="409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525" y="2755900"/>
            <a:ext cx="4751388"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82586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0" y="-1588"/>
            <a:ext cx="9144000" cy="685801"/>
          </a:xfrm>
          <a:prstGeom prst="rect">
            <a:avLst/>
          </a:prstGeom>
          <a:solidFill>
            <a:srgbClr val="683E22"/>
          </a:solidFill>
          <a:ln w="9525">
            <a:noFill/>
            <a:miter lim="800000"/>
            <a:headEnd/>
            <a:tailEnd/>
          </a:ln>
        </p:spPr>
        <p:txBody>
          <a:bodyPr lIns="92075" tIns="46038" rIns="92075" bIns="46038" anchor="b"/>
          <a:lstStyle>
            <a:lvl1pPr eaLnBrk="0" hangingPunct="0">
              <a:defRPr sz="2000">
                <a:solidFill>
                  <a:schemeClr val="bg2"/>
                </a:solidFill>
                <a:latin typeface="Arial" charset="0"/>
                <a:ea typeface="ＭＳ Ｐゴシック" charset="0"/>
                <a:cs typeface="ＭＳ Ｐゴシック" charset="0"/>
              </a:defRPr>
            </a:lvl1pPr>
            <a:lvl2pPr marL="37931725" indent="-37474525" eaLnBrk="0" hangingPunct="0">
              <a:defRPr sz="2000">
                <a:solidFill>
                  <a:schemeClr val="bg2"/>
                </a:solidFill>
                <a:latin typeface="Arial" charset="0"/>
                <a:ea typeface="ＭＳ Ｐゴシック" charset="0"/>
              </a:defRPr>
            </a:lvl2pPr>
            <a:lvl3pPr eaLnBrk="0" hangingPunct="0">
              <a:defRPr sz="2000">
                <a:solidFill>
                  <a:schemeClr val="bg2"/>
                </a:solidFill>
                <a:latin typeface="Arial" charset="0"/>
                <a:ea typeface="ＭＳ Ｐゴシック" charset="0"/>
              </a:defRPr>
            </a:lvl3pPr>
            <a:lvl4pPr eaLnBrk="0" hangingPunct="0">
              <a:defRPr sz="2000">
                <a:solidFill>
                  <a:schemeClr val="bg2"/>
                </a:solidFill>
                <a:latin typeface="Arial" charset="0"/>
                <a:ea typeface="ＭＳ Ｐゴシック" charset="0"/>
              </a:defRPr>
            </a:lvl4pPr>
            <a:lvl5pPr eaLnBrk="0" hangingPunct="0">
              <a:defRPr sz="2000">
                <a:solidFill>
                  <a:schemeClr val="bg2"/>
                </a:solidFill>
                <a:latin typeface="Arial" charset="0"/>
                <a:ea typeface="ＭＳ Ｐゴシック" charset="0"/>
              </a:defRPr>
            </a:lvl5pPr>
            <a:lvl6pPr marL="457200" eaLnBrk="0" fontAlgn="base" hangingPunct="0">
              <a:spcBef>
                <a:spcPct val="0"/>
              </a:spcBef>
              <a:spcAft>
                <a:spcPct val="0"/>
              </a:spcAft>
              <a:defRPr sz="2000">
                <a:solidFill>
                  <a:schemeClr val="bg2"/>
                </a:solidFill>
                <a:latin typeface="Arial" charset="0"/>
                <a:ea typeface="ＭＳ Ｐゴシック" charset="0"/>
              </a:defRPr>
            </a:lvl6pPr>
            <a:lvl7pPr marL="914400" eaLnBrk="0" fontAlgn="base" hangingPunct="0">
              <a:spcBef>
                <a:spcPct val="0"/>
              </a:spcBef>
              <a:spcAft>
                <a:spcPct val="0"/>
              </a:spcAft>
              <a:defRPr sz="2000">
                <a:solidFill>
                  <a:schemeClr val="bg2"/>
                </a:solidFill>
                <a:latin typeface="Arial" charset="0"/>
                <a:ea typeface="ＭＳ Ｐゴシック" charset="0"/>
              </a:defRPr>
            </a:lvl7pPr>
            <a:lvl8pPr marL="1371600" eaLnBrk="0" fontAlgn="base" hangingPunct="0">
              <a:spcBef>
                <a:spcPct val="0"/>
              </a:spcBef>
              <a:spcAft>
                <a:spcPct val="0"/>
              </a:spcAft>
              <a:defRPr sz="2000">
                <a:solidFill>
                  <a:schemeClr val="bg2"/>
                </a:solidFill>
                <a:latin typeface="Arial" charset="0"/>
                <a:ea typeface="ＭＳ Ｐゴシック" charset="0"/>
              </a:defRPr>
            </a:lvl8pPr>
            <a:lvl9pPr marL="1828800" eaLnBrk="0" fontAlgn="base" hangingPunct="0">
              <a:spcBef>
                <a:spcPct val="0"/>
              </a:spcBef>
              <a:spcAft>
                <a:spcPct val="0"/>
              </a:spcAft>
              <a:defRPr sz="2000">
                <a:solidFill>
                  <a:schemeClr val="bg2"/>
                </a:solidFill>
                <a:latin typeface="Arial" charset="0"/>
                <a:ea typeface="ＭＳ Ｐゴシック" charset="0"/>
              </a:defRPr>
            </a:lvl9pPr>
          </a:lstStyle>
          <a:p>
            <a:pPr defTabSz="914400" eaLnBrk="1" hangingPunct="1"/>
            <a:r>
              <a:rPr lang="en-US" sz="1800">
                <a:solidFill>
                  <a:schemeClr val="bg1"/>
                </a:solidFill>
              </a:rPr>
              <a:t>Concept 44.2  Interspecific Interactions Affect Population Dynamics and Species Distributions</a:t>
            </a:r>
          </a:p>
        </p:txBody>
      </p:sp>
      <p:sp>
        <p:nvSpPr>
          <p:cNvPr id="45059" name="Text Box 2057"/>
          <p:cNvSpPr txBox="1">
            <a:spLocks noChangeArrowheads="1"/>
          </p:cNvSpPr>
          <p:nvPr/>
        </p:nvSpPr>
        <p:spPr bwMode="auto">
          <a:xfrm>
            <a:off x="457200" y="1004888"/>
            <a:ext cx="8226425"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eaLnBrk="0" hangingPunct="0">
              <a:defRPr sz="2000">
                <a:solidFill>
                  <a:schemeClr val="bg2"/>
                </a:solidFill>
                <a:latin typeface="Arial" charset="0"/>
                <a:ea typeface="ＭＳ Ｐゴシック" charset="0"/>
                <a:cs typeface="ＭＳ Ｐゴシック" charset="0"/>
              </a:defRPr>
            </a:lvl1pPr>
            <a:lvl2pPr marL="37931725" indent="-37474525" eaLnBrk="0" hangingPunct="0">
              <a:defRPr sz="2000">
                <a:solidFill>
                  <a:schemeClr val="bg2"/>
                </a:solidFill>
                <a:latin typeface="Arial" charset="0"/>
                <a:ea typeface="ＭＳ Ｐゴシック" charset="0"/>
              </a:defRPr>
            </a:lvl2pPr>
            <a:lvl3pPr eaLnBrk="0" hangingPunct="0">
              <a:defRPr sz="2000">
                <a:solidFill>
                  <a:schemeClr val="bg2"/>
                </a:solidFill>
                <a:latin typeface="Arial" charset="0"/>
                <a:ea typeface="ＭＳ Ｐゴシック" charset="0"/>
              </a:defRPr>
            </a:lvl3pPr>
            <a:lvl4pPr eaLnBrk="0" hangingPunct="0">
              <a:defRPr sz="2000">
                <a:solidFill>
                  <a:schemeClr val="bg2"/>
                </a:solidFill>
                <a:latin typeface="Arial" charset="0"/>
                <a:ea typeface="ＭＳ Ｐゴシック" charset="0"/>
              </a:defRPr>
            </a:lvl4pPr>
            <a:lvl5pPr marL="38223825" indent="-50787300" eaLnBrk="0" hangingPunct="0">
              <a:defRPr sz="2000">
                <a:solidFill>
                  <a:schemeClr val="bg2"/>
                </a:solidFill>
                <a:latin typeface="Arial" charset="0"/>
                <a:ea typeface="ＭＳ Ｐゴシック" charset="0"/>
              </a:defRPr>
            </a:lvl5pPr>
            <a:lvl6pPr marL="38681025" indent="-50787300" eaLnBrk="0" fontAlgn="base" hangingPunct="0">
              <a:spcBef>
                <a:spcPct val="0"/>
              </a:spcBef>
              <a:spcAft>
                <a:spcPct val="0"/>
              </a:spcAft>
              <a:defRPr sz="2000">
                <a:solidFill>
                  <a:schemeClr val="bg2"/>
                </a:solidFill>
                <a:latin typeface="Arial" charset="0"/>
                <a:ea typeface="ＭＳ Ｐゴシック" charset="0"/>
              </a:defRPr>
            </a:lvl6pPr>
            <a:lvl7pPr marL="39138225" indent="-50787300" eaLnBrk="0" fontAlgn="base" hangingPunct="0">
              <a:spcBef>
                <a:spcPct val="0"/>
              </a:spcBef>
              <a:spcAft>
                <a:spcPct val="0"/>
              </a:spcAft>
              <a:defRPr sz="2000">
                <a:solidFill>
                  <a:schemeClr val="bg2"/>
                </a:solidFill>
                <a:latin typeface="Arial" charset="0"/>
                <a:ea typeface="ＭＳ Ｐゴシック" charset="0"/>
              </a:defRPr>
            </a:lvl7pPr>
            <a:lvl8pPr marL="39595425" indent="-50787300" eaLnBrk="0" fontAlgn="base" hangingPunct="0">
              <a:spcBef>
                <a:spcPct val="0"/>
              </a:spcBef>
              <a:spcAft>
                <a:spcPct val="0"/>
              </a:spcAft>
              <a:defRPr sz="2000">
                <a:solidFill>
                  <a:schemeClr val="bg2"/>
                </a:solidFill>
                <a:latin typeface="Arial" charset="0"/>
                <a:ea typeface="ＭＳ Ｐゴシック" charset="0"/>
              </a:defRPr>
            </a:lvl8pPr>
            <a:lvl9pPr marL="40052625" indent="-50787300" eaLnBrk="0" fontAlgn="base" hangingPunct="0">
              <a:spcBef>
                <a:spcPct val="0"/>
              </a:spcBef>
              <a:spcAft>
                <a:spcPct val="0"/>
              </a:spcAft>
              <a:defRPr sz="2000">
                <a:solidFill>
                  <a:schemeClr val="bg2"/>
                </a:solidFill>
                <a:latin typeface="Arial" charset="0"/>
                <a:ea typeface="ＭＳ Ｐゴシック" charset="0"/>
              </a:defRPr>
            </a:lvl9pPr>
          </a:lstStyle>
          <a:p>
            <a:pPr defTabSz="914400" eaLnBrk="1" hangingPunct="1">
              <a:spcBef>
                <a:spcPct val="60000"/>
              </a:spcBef>
            </a:pPr>
            <a:r>
              <a:rPr lang="en-US" sz="1800">
                <a:solidFill>
                  <a:schemeClr val="tx1"/>
                </a:solidFill>
              </a:rPr>
              <a:t>One way that ecologists predict population growth rates is to examine the ratio of young to adults within a population. If birth rates are low, few young will survive to replace adults that die, and the population growth rate will be low or negative. Conversely, if birth rates and survival of young are high, the population growth rate will be positive. </a:t>
            </a:r>
          </a:p>
          <a:p>
            <a:pPr defTabSz="914400" eaLnBrk="1" hangingPunct="1">
              <a:spcBef>
                <a:spcPct val="60000"/>
              </a:spcBef>
            </a:pPr>
            <a:r>
              <a:rPr lang="en-US" sz="1800">
                <a:solidFill>
                  <a:schemeClr val="tx1"/>
                </a:solidFill>
              </a:rPr>
              <a:t>The native New Zealand shrub </a:t>
            </a:r>
            <a:r>
              <a:rPr lang="en-US" sz="1800" i="1">
                <a:solidFill>
                  <a:schemeClr val="tx1"/>
                </a:solidFill>
              </a:rPr>
              <a:t>Rhabdothamnus solandri</a:t>
            </a:r>
            <a:r>
              <a:rPr lang="en-US" sz="1800">
                <a:solidFill>
                  <a:schemeClr val="tx1"/>
                </a:solidFill>
              </a:rPr>
              <a:t> is a long-lived plant whose large yellow and orange flowers are pollinated by native birds (the bellbird, stitchbird, and tui). Sandra Anderson and colleagues studied pollination, plant reproduction, and the ratio of young to adults on the North Island of New Zealand (</a:t>
            </a:r>
            <a:r>
              <a:rPr lang="ja-JP" altLang="en-US" sz="1800">
                <a:solidFill>
                  <a:schemeClr val="tx1"/>
                </a:solidFill>
              </a:rPr>
              <a:t>“</a:t>
            </a:r>
            <a:r>
              <a:rPr lang="en-US" sz="1800">
                <a:solidFill>
                  <a:schemeClr val="tx1"/>
                </a:solidFill>
              </a:rPr>
              <a:t>mainland</a:t>
            </a:r>
            <a:r>
              <a:rPr lang="ja-JP" altLang="en-US" sz="1800">
                <a:solidFill>
                  <a:schemeClr val="tx1"/>
                </a:solidFill>
              </a:rPr>
              <a:t>”</a:t>
            </a:r>
            <a:r>
              <a:rPr lang="en-US" sz="1800">
                <a:solidFill>
                  <a:schemeClr val="tx1"/>
                </a:solidFill>
              </a:rPr>
              <a:t> sites), where the birds are rare, and on nature reserves on small islands just off the mainland, where the birds are common.</a:t>
            </a:r>
          </a:p>
        </p:txBody>
      </p:sp>
      <p:sp>
        <p:nvSpPr>
          <p:cNvPr id="45061" name="Text Box 2060"/>
          <p:cNvSpPr txBox="1">
            <a:spLocks noChangeArrowheads="1"/>
          </p:cNvSpPr>
          <p:nvPr/>
        </p:nvSpPr>
        <p:spPr bwMode="auto">
          <a:xfrm>
            <a:off x="5867400" y="5895975"/>
            <a:ext cx="2193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2"/>
                </a:solidFill>
                <a:latin typeface="Arial" charset="0"/>
                <a:ea typeface="ＭＳ Ｐゴシック" charset="0"/>
                <a:cs typeface="ＭＳ Ｐゴシック" charset="0"/>
              </a:defRPr>
            </a:lvl1pPr>
            <a:lvl2pPr marL="37931725" indent="-37474525" eaLnBrk="0" hangingPunct="0">
              <a:defRPr sz="2000">
                <a:solidFill>
                  <a:schemeClr val="bg2"/>
                </a:solidFill>
                <a:latin typeface="Arial" charset="0"/>
                <a:ea typeface="ＭＳ Ｐゴシック" charset="0"/>
              </a:defRPr>
            </a:lvl2pPr>
            <a:lvl3pPr eaLnBrk="0" hangingPunct="0">
              <a:defRPr sz="2000">
                <a:solidFill>
                  <a:schemeClr val="bg2"/>
                </a:solidFill>
                <a:latin typeface="Arial" charset="0"/>
                <a:ea typeface="ＭＳ Ｐゴシック" charset="0"/>
              </a:defRPr>
            </a:lvl3pPr>
            <a:lvl4pPr eaLnBrk="0" hangingPunct="0">
              <a:defRPr sz="2000">
                <a:solidFill>
                  <a:schemeClr val="bg2"/>
                </a:solidFill>
                <a:latin typeface="Arial" charset="0"/>
                <a:ea typeface="ＭＳ Ｐゴシック" charset="0"/>
              </a:defRPr>
            </a:lvl4pPr>
            <a:lvl5pPr eaLnBrk="0" hangingPunct="0">
              <a:defRPr sz="2000">
                <a:solidFill>
                  <a:schemeClr val="bg2"/>
                </a:solidFill>
                <a:latin typeface="Arial" charset="0"/>
                <a:ea typeface="ＭＳ Ｐゴシック" charset="0"/>
              </a:defRPr>
            </a:lvl5pPr>
            <a:lvl6pPr marL="457200" eaLnBrk="0" fontAlgn="base" hangingPunct="0">
              <a:spcBef>
                <a:spcPct val="0"/>
              </a:spcBef>
              <a:spcAft>
                <a:spcPct val="0"/>
              </a:spcAft>
              <a:defRPr sz="2000">
                <a:solidFill>
                  <a:schemeClr val="bg2"/>
                </a:solidFill>
                <a:latin typeface="Arial" charset="0"/>
                <a:ea typeface="ＭＳ Ｐゴシック" charset="0"/>
              </a:defRPr>
            </a:lvl6pPr>
            <a:lvl7pPr marL="914400" eaLnBrk="0" fontAlgn="base" hangingPunct="0">
              <a:spcBef>
                <a:spcPct val="0"/>
              </a:spcBef>
              <a:spcAft>
                <a:spcPct val="0"/>
              </a:spcAft>
              <a:defRPr sz="2000">
                <a:solidFill>
                  <a:schemeClr val="bg2"/>
                </a:solidFill>
                <a:latin typeface="Arial" charset="0"/>
                <a:ea typeface="ＭＳ Ｐゴシック" charset="0"/>
              </a:defRPr>
            </a:lvl7pPr>
            <a:lvl8pPr marL="1371600" eaLnBrk="0" fontAlgn="base" hangingPunct="0">
              <a:spcBef>
                <a:spcPct val="0"/>
              </a:spcBef>
              <a:spcAft>
                <a:spcPct val="0"/>
              </a:spcAft>
              <a:defRPr sz="2000">
                <a:solidFill>
                  <a:schemeClr val="bg2"/>
                </a:solidFill>
                <a:latin typeface="Arial" charset="0"/>
                <a:ea typeface="ＭＳ Ｐゴシック" charset="0"/>
              </a:defRPr>
            </a:lvl8pPr>
            <a:lvl9pPr marL="1828800" eaLnBrk="0" fontAlgn="base" hangingPunct="0">
              <a:spcBef>
                <a:spcPct val="0"/>
              </a:spcBef>
              <a:spcAft>
                <a:spcPct val="0"/>
              </a:spcAft>
              <a:defRPr sz="2000">
                <a:solidFill>
                  <a:schemeClr val="bg2"/>
                </a:solidFill>
                <a:latin typeface="Arial" charset="0"/>
                <a:ea typeface="ＭＳ Ｐゴシック" charset="0"/>
              </a:defRPr>
            </a:lvl9pPr>
          </a:lstStyle>
          <a:p>
            <a:pPr defTabSz="914400" eaLnBrk="1" hangingPunct="1"/>
            <a:r>
              <a:rPr lang="en-US" i="1">
                <a:solidFill>
                  <a:schemeClr val="tx1"/>
                </a:solidFill>
              </a:rPr>
              <a:t>Rhabdothamnus </a:t>
            </a:r>
            <a:r>
              <a:rPr lang="en-US">
                <a:solidFill>
                  <a:schemeClr val="tx1"/>
                </a:solidFill>
              </a:rPr>
              <a:t>flower </a:t>
            </a:r>
          </a:p>
        </p:txBody>
      </p:sp>
      <p:pic>
        <p:nvPicPr>
          <p:cNvPr id="45063" name="Picture 7"/>
          <p:cNvPicPr>
            <a:picLocks noChangeAspect="1" noChangeArrowheads="1"/>
          </p:cNvPicPr>
          <p:nvPr/>
        </p:nvPicPr>
        <p:blipFill>
          <a:blip r:embed="rId3">
            <a:extLst>
              <a:ext uri="{28A0092B-C50C-407E-A947-70E740481C1C}">
                <a14:useLocalDpi xmlns:a14="http://schemas.microsoft.com/office/drawing/2010/main" val="0"/>
              </a:ext>
            </a:extLst>
          </a:blip>
          <a:srcRect r="1683"/>
          <a:stretch>
            <a:fillRect/>
          </a:stretch>
        </p:blipFill>
        <p:spPr bwMode="auto">
          <a:xfrm>
            <a:off x="2987675" y="4433888"/>
            <a:ext cx="2736850"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1747090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1033"/>
          <p:cNvSpPr txBox="1">
            <a:spLocks noChangeArrowheads="1"/>
          </p:cNvSpPr>
          <p:nvPr/>
        </p:nvSpPr>
        <p:spPr bwMode="auto">
          <a:xfrm>
            <a:off x="455613" y="1004888"/>
            <a:ext cx="8226425"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eaLnBrk="0" hangingPunct="0">
              <a:defRPr sz="2000">
                <a:solidFill>
                  <a:schemeClr val="bg2"/>
                </a:solidFill>
                <a:latin typeface="Arial" charset="0"/>
                <a:ea typeface="ＭＳ Ｐゴシック" charset="0"/>
                <a:cs typeface="ＭＳ Ｐゴシック" charset="0"/>
              </a:defRPr>
            </a:lvl1pPr>
            <a:lvl2pPr marL="38046025" indent="-37474525" eaLnBrk="0" hangingPunct="0">
              <a:defRPr sz="2000">
                <a:solidFill>
                  <a:schemeClr val="bg2"/>
                </a:solidFill>
                <a:latin typeface="Arial" charset="0"/>
                <a:ea typeface="ＭＳ Ｐゴシック" charset="0"/>
              </a:defRPr>
            </a:lvl2pPr>
            <a:lvl3pPr marL="38109525" indent="-50787300" eaLnBrk="0" hangingPunct="0">
              <a:defRPr sz="2000">
                <a:solidFill>
                  <a:schemeClr val="bg2"/>
                </a:solidFill>
                <a:latin typeface="Arial" charset="0"/>
                <a:ea typeface="ＭＳ Ｐゴシック" charset="0"/>
              </a:defRPr>
            </a:lvl3pPr>
            <a:lvl4pPr eaLnBrk="0" hangingPunct="0">
              <a:defRPr sz="2000">
                <a:solidFill>
                  <a:schemeClr val="bg2"/>
                </a:solidFill>
                <a:latin typeface="Arial" charset="0"/>
                <a:ea typeface="ＭＳ Ｐゴシック" charset="0"/>
              </a:defRPr>
            </a:lvl4pPr>
            <a:lvl5pPr eaLnBrk="0" hangingPunct="0">
              <a:defRPr sz="2000">
                <a:solidFill>
                  <a:schemeClr val="bg2"/>
                </a:solidFill>
                <a:latin typeface="Arial" charset="0"/>
                <a:ea typeface="ＭＳ Ｐゴシック" charset="0"/>
              </a:defRPr>
            </a:lvl5pPr>
            <a:lvl6pPr marL="457200" eaLnBrk="0" fontAlgn="base" hangingPunct="0">
              <a:spcBef>
                <a:spcPct val="0"/>
              </a:spcBef>
              <a:spcAft>
                <a:spcPct val="0"/>
              </a:spcAft>
              <a:defRPr sz="2000">
                <a:solidFill>
                  <a:schemeClr val="bg2"/>
                </a:solidFill>
                <a:latin typeface="Arial" charset="0"/>
                <a:ea typeface="ＭＳ Ｐゴシック" charset="0"/>
              </a:defRPr>
            </a:lvl6pPr>
            <a:lvl7pPr marL="914400" eaLnBrk="0" fontAlgn="base" hangingPunct="0">
              <a:spcBef>
                <a:spcPct val="0"/>
              </a:spcBef>
              <a:spcAft>
                <a:spcPct val="0"/>
              </a:spcAft>
              <a:defRPr sz="2000">
                <a:solidFill>
                  <a:schemeClr val="bg2"/>
                </a:solidFill>
                <a:latin typeface="Arial" charset="0"/>
                <a:ea typeface="ＭＳ Ｐゴシック" charset="0"/>
              </a:defRPr>
            </a:lvl7pPr>
            <a:lvl8pPr marL="1371600" eaLnBrk="0" fontAlgn="base" hangingPunct="0">
              <a:spcBef>
                <a:spcPct val="0"/>
              </a:spcBef>
              <a:spcAft>
                <a:spcPct val="0"/>
              </a:spcAft>
              <a:defRPr sz="2000">
                <a:solidFill>
                  <a:schemeClr val="bg2"/>
                </a:solidFill>
                <a:latin typeface="Arial" charset="0"/>
                <a:ea typeface="ＭＳ Ｐゴシック" charset="0"/>
              </a:defRPr>
            </a:lvl8pPr>
            <a:lvl9pPr marL="1828800" eaLnBrk="0" fontAlgn="base" hangingPunct="0">
              <a:spcBef>
                <a:spcPct val="0"/>
              </a:spcBef>
              <a:spcAft>
                <a:spcPct val="0"/>
              </a:spcAft>
              <a:defRPr sz="2000">
                <a:solidFill>
                  <a:schemeClr val="bg2"/>
                </a:solidFill>
                <a:latin typeface="Arial" charset="0"/>
                <a:ea typeface="ＭＳ Ｐゴシック" charset="0"/>
              </a:defRPr>
            </a:lvl9pPr>
          </a:lstStyle>
          <a:p>
            <a:pPr defTabSz="914400" eaLnBrk="1" hangingPunct="1">
              <a:spcBef>
                <a:spcPct val="60000"/>
              </a:spcBef>
            </a:pPr>
            <a:r>
              <a:rPr lang="en-US" sz="1800">
                <a:solidFill>
                  <a:schemeClr val="tx1"/>
                </a:solidFill>
              </a:rPr>
              <a:t>The researchers counted adult plants and seedlings (offspring of the adult plants) in populations on the mainland and on the small islands just offshore. </a:t>
            </a:r>
            <a:r>
              <a:rPr lang="en-CA" sz="1800">
                <a:solidFill>
                  <a:schemeClr val="tx1"/>
                </a:solidFill>
              </a:rPr>
              <a:t>The results of the study are shown below.</a:t>
            </a:r>
          </a:p>
          <a:p>
            <a:pPr defTabSz="914400" eaLnBrk="1" hangingPunct="1">
              <a:spcBef>
                <a:spcPct val="60000"/>
              </a:spcBef>
            </a:pPr>
            <a:endParaRPr lang="en-CA" sz="1800">
              <a:solidFill>
                <a:schemeClr val="tx1"/>
              </a:solidFill>
            </a:endParaRPr>
          </a:p>
          <a:p>
            <a:pPr defTabSz="914400" eaLnBrk="1" hangingPunct="1">
              <a:spcBef>
                <a:spcPct val="60000"/>
              </a:spcBef>
            </a:pPr>
            <a:endParaRPr lang="en-CA" sz="1800">
              <a:solidFill>
                <a:schemeClr val="tx1"/>
              </a:solidFill>
            </a:endParaRPr>
          </a:p>
          <a:p>
            <a:pPr defTabSz="914400" eaLnBrk="1" hangingPunct="1">
              <a:spcBef>
                <a:spcPct val="60000"/>
              </a:spcBef>
            </a:pPr>
            <a:endParaRPr lang="en-CA" sz="1800">
              <a:solidFill>
                <a:schemeClr val="tx1"/>
              </a:solidFill>
            </a:endParaRPr>
          </a:p>
          <a:p>
            <a:pPr defTabSz="914400" eaLnBrk="1" hangingPunct="1">
              <a:spcBef>
                <a:spcPct val="60000"/>
              </a:spcBef>
            </a:pPr>
            <a:endParaRPr lang="en-CA" sz="1800">
              <a:solidFill>
                <a:schemeClr val="tx1"/>
              </a:solidFill>
            </a:endParaRPr>
          </a:p>
          <a:p>
            <a:pPr defTabSz="914400" eaLnBrk="1" hangingPunct="1">
              <a:spcBef>
                <a:spcPct val="60000"/>
              </a:spcBef>
            </a:pPr>
            <a:endParaRPr lang="en-CA" sz="1800">
              <a:solidFill>
                <a:schemeClr val="tx1"/>
              </a:solidFill>
            </a:endParaRPr>
          </a:p>
          <a:p>
            <a:pPr defTabSz="914400" eaLnBrk="1" hangingPunct="1">
              <a:spcBef>
                <a:spcPct val="60000"/>
              </a:spcBef>
            </a:pPr>
            <a:endParaRPr lang="en-CA" sz="1800">
              <a:solidFill>
                <a:schemeClr val="tx1"/>
              </a:solidFill>
            </a:endParaRPr>
          </a:p>
          <a:p>
            <a:pPr defTabSz="914400" eaLnBrk="1" hangingPunct="1">
              <a:spcBef>
                <a:spcPct val="60000"/>
              </a:spcBef>
            </a:pPr>
            <a:endParaRPr lang="en-US" sz="1800">
              <a:solidFill>
                <a:schemeClr val="tx1"/>
              </a:solidFill>
            </a:endParaRPr>
          </a:p>
          <a:p>
            <a:pPr defTabSz="914400" eaLnBrk="1" hangingPunct="1">
              <a:spcBef>
                <a:spcPct val="60000"/>
              </a:spcBef>
            </a:pPr>
            <a:endParaRPr lang="en-US" sz="1800">
              <a:solidFill>
                <a:schemeClr val="tx1"/>
              </a:solidFill>
            </a:endParaRPr>
          </a:p>
          <a:p>
            <a:pPr defTabSz="914400" eaLnBrk="1" hangingPunct="1">
              <a:spcBef>
                <a:spcPct val="60000"/>
              </a:spcBef>
            </a:pPr>
            <a:r>
              <a:rPr lang="en-US" sz="1800">
                <a:solidFill>
                  <a:schemeClr val="tx1"/>
                </a:solidFill>
              </a:rPr>
              <a:t>Discuss the results shown, and make some predictions about likely population growth rates on the mainland versus the small offshore islands as a result of the availability of the bird pollinators for pollination.</a:t>
            </a:r>
          </a:p>
        </p:txBody>
      </p:sp>
      <p:sp>
        <p:nvSpPr>
          <p:cNvPr id="13" name="Rectangle 2"/>
          <p:cNvSpPr txBox="1">
            <a:spLocks noChangeArrowheads="1"/>
          </p:cNvSpPr>
          <p:nvPr/>
        </p:nvSpPr>
        <p:spPr bwMode="auto">
          <a:xfrm>
            <a:off x="0" y="-1588"/>
            <a:ext cx="9144000" cy="685801"/>
          </a:xfrm>
          <a:prstGeom prst="rect">
            <a:avLst/>
          </a:prstGeom>
          <a:solidFill>
            <a:srgbClr val="683E22"/>
          </a:solidFill>
          <a:ln w="9525">
            <a:noFill/>
            <a:miter lim="800000"/>
            <a:headEnd/>
            <a:tailEnd/>
          </a:ln>
        </p:spPr>
        <p:txBody>
          <a:bodyPr lIns="92075" tIns="46038" rIns="92075" bIns="46038" anchor="b"/>
          <a:lstStyle>
            <a:lvl1pPr eaLnBrk="0" hangingPunct="0">
              <a:defRPr sz="2000">
                <a:solidFill>
                  <a:schemeClr val="bg2"/>
                </a:solidFill>
                <a:latin typeface="Arial" charset="0"/>
                <a:ea typeface="ＭＳ Ｐゴシック" charset="0"/>
                <a:cs typeface="ＭＳ Ｐゴシック" charset="0"/>
              </a:defRPr>
            </a:lvl1pPr>
            <a:lvl2pPr marL="37931725" indent="-37474525" eaLnBrk="0" hangingPunct="0">
              <a:defRPr sz="2000">
                <a:solidFill>
                  <a:schemeClr val="bg2"/>
                </a:solidFill>
                <a:latin typeface="Arial" charset="0"/>
                <a:ea typeface="ＭＳ Ｐゴシック" charset="0"/>
              </a:defRPr>
            </a:lvl2pPr>
            <a:lvl3pPr eaLnBrk="0" hangingPunct="0">
              <a:defRPr sz="2000">
                <a:solidFill>
                  <a:schemeClr val="bg2"/>
                </a:solidFill>
                <a:latin typeface="Arial" charset="0"/>
                <a:ea typeface="ＭＳ Ｐゴシック" charset="0"/>
              </a:defRPr>
            </a:lvl3pPr>
            <a:lvl4pPr eaLnBrk="0" hangingPunct="0">
              <a:defRPr sz="2000">
                <a:solidFill>
                  <a:schemeClr val="bg2"/>
                </a:solidFill>
                <a:latin typeface="Arial" charset="0"/>
                <a:ea typeface="ＭＳ Ｐゴシック" charset="0"/>
              </a:defRPr>
            </a:lvl4pPr>
            <a:lvl5pPr eaLnBrk="0" hangingPunct="0">
              <a:defRPr sz="2000">
                <a:solidFill>
                  <a:schemeClr val="bg2"/>
                </a:solidFill>
                <a:latin typeface="Arial" charset="0"/>
                <a:ea typeface="ＭＳ Ｐゴシック" charset="0"/>
              </a:defRPr>
            </a:lvl5pPr>
            <a:lvl6pPr marL="457200" eaLnBrk="0" fontAlgn="base" hangingPunct="0">
              <a:spcBef>
                <a:spcPct val="0"/>
              </a:spcBef>
              <a:spcAft>
                <a:spcPct val="0"/>
              </a:spcAft>
              <a:defRPr sz="2000">
                <a:solidFill>
                  <a:schemeClr val="bg2"/>
                </a:solidFill>
                <a:latin typeface="Arial" charset="0"/>
                <a:ea typeface="ＭＳ Ｐゴシック" charset="0"/>
              </a:defRPr>
            </a:lvl6pPr>
            <a:lvl7pPr marL="914400" eaLnBrk="0" fontAlgn="base" hangingPunct="0">
              <a:spcBef>
                <a:spcPct val="0"/>
              </a:spcBef>
              <a:spcAft>
                <a:spcPct val="0"/>
              </a:spcAft>
              <a:defRPr sz="2000">
                <a:solidFill>
                  <a:schemeClr val="bg2"/>
                </a:solidFill>
                <a:latin typeface="Arial" charset="0"/>
                <a:ea typeface="ＭＳ Ｐゴシック" charset="0"/>
              </a:defRPr>
            </a:lvl7pPr>
            <a:lvl8pPr marL="1371600" eaLnBrk="0" fontAlgn="base" hangingPunct="0">
              <a:spcBef>
                <a:spcPct val="0"/>
              </a:spcBef>
              <a:spcAft>
                <a:spcPct val="0"/>
              </a:spcAft>
              <a:defRPr sz="2000">
                <a:solidFill>
                  <a:schemeClr val="bg2"/>
                </a:solidFill>
                <a:latin typeface="Arial" charset="0"/>
                <a:ea typeface="ＭＳ Ｐゴシック" charset="0"/>
              </a:defRPr>
            </a:lvl8pPr>
            <a:lvl9pPr marL="1828800" eaLnBrk="0" fontAlgn="base" hangingPunct="0">
              <a:spcBef>
                <a:spcPct val="0"/>
              </a:spcBef>
              <a:spcAft>
                <a:spcPct val="0"/>
              </a:spcAft>
              <a:defRPr sz="2000">
                <a:solidFill>
                  <a:schemeClr val="bg2"/>
                </a:solidFill>
                <a:latin typeface="Arial" charset="0"/>
                <a:ea typeface="ＭＳ Ｐゴシック" charset="0"/>
              </a:defRPr>
            </a:lvl9pPr>
          </a:lstStyle>
          <a:p>
            <a:pPr defTabSz="914400" eaLnBrk="1" hangingPunct="1"/>
            <a:r>
              <a:rPr lang="en-US" sz="1800">
                <a:solidFill>
                  <a:schemeClr val="bg1"/>
                </a:solidFill>
              </a:rPr>
              <a:t>Concept 44.2  Interspecific Interactions Affect Population Dynamics and Species Distributions</a:t>
            </a:r>
          </a:p>
        </p:txBody>
      </p:sp>
      <p:pic>
        <p:nvPicPr>
          <p:cNvPr id="47113" name="Picture 9"/>
          <p:cNvPicPr>
            <a:picLocks noChangeAspect="1" noChangeArrowheads="1"/>
          </p:cNvPicPr>
          <p:nvPr/>
        </p:nvPicPr>
        <p:blipFill>
          <a:blip r:embed="rId3">
            <a:extLst>
              <a:ext uri="{28A0092B-C50C-407E-A947-70E740481C1C}">
                <a14:useLocalDpi xmlns:a14="http://schemas.microsoft.com/office/drawing/2010/main" val="0"/>
              </a:ext>
            </a:extLst>
          </a:blip>
          <a:srcRect r="1831"/>
          <a:stretch>
            <a:fillRect/>
          </a:stretch>
        </p:blipFill>
        <p:spPr bwMode="auto">
          <a:xfrm>
            <a:off x="1309688" y="2690813"/>
            <a:ext cx="2757487" cy="210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7114" name="Picture 10" descr="PoLALE_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989138"/>
            <a:ext cx="2717800" cy="331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61145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33"/>
          <p:cNvSpPr txBox="1">
            <a:spLocks noChangeArrowheads="1"/>
          </p:cNvSpPr>
          <p:nvPr/>
        </p:nvSpPr>
        <p:spPr bwMode="auto">
          <a:xfrm>
            <a:off x="455613" y="1004888"/>
            <a:ext cx="8226425"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sz="2000">
                <a:solidFill>
                  <a:schemeClr val="bg2"/>
                </a:solidFill>
                <a:latin typeface="Arial" charset="0"/>
                <a:ea typeface="ＭＳ Ｐゴシック" charset="0"/>
                <a:cs typeface="ＭＳ Ｐゴシック" charset="0"/>
              </a:defRPr>
            </a:lvl1pPr>
            <a:lvl2pPr marL="37936488" indent="-37474525" eaLnBrk="0" hangingPunct="0">
              <a:defRPr sz="2000">
                <a:solidFill>
                  <a:schemeClr val="bg2"/>
                </a:solidFill>
                <a:latin typeface="Arial" charset="0"/>
                <a:ea typeface="ＭＳ Ｐゴシック" charset="0"/>
              </a:defRPr>
            </a:lvl2pPr>
            <a:lvl3pPr marL="37995225" indent="-50787300" eaLnBrk="0" hangingPunct="0">
              <a:defRPr sz="2000">
                <a:solidFill>
                  <a:schemeClr val="bg2"/>
                </a:solidFill>
                <a:latin typeface="Arial" charset="0"/>
                <a:ea typeface="ＭＳ Ｐゴシック" charset="0"/>
              </a:defRPr>
            </a:lvl3pPr>
            <a:lvl4pPr eaLnBrk="0" hangingPunct="0">
              <a:defRPr sz="2000">
                <a:solidFill>
                  <a:schemeClr val="bg2"/>
                </a:solidFill>
                <a:latin typeface="Arial" charset="0"/>
                <a:ea typeface="ＭＳ Ｐゴシック" charset="0"/>
              </a:defRPr>
            </a:lvl4pPr>
            <a:lvl5pPr eaLnBrk="0" hangingPunct="0">
              <a:defRPr sz="2000">
                <a:solidFill>
                  <a:schemeClr val="bg2"/>
                </a:solidFill>
                <a:latin typeface="Arial" charset="0"/>
                <a:ea typeface="ＭＳ Ｐゴシック" charset="0"/>
              </a:defRPr>
            </a:lvl5pPr>
            <a:lvl6pPr marL="457200" eaLnBrk="0" fontAlgn="base" hangingPunct="0">
              <a:spcBef>
                <a:spcPct val="0"/>
              </a:spcBef>
              <a:spcAft>
                <a:spcPct val="0"/>
              </a:spcAft>
              <a:defRPr sz="2000">
                <a:solidFill>
                  <a:schemeClr val="bg2"/>
                </a:solidFill>
                <a:latin typeface="Arial" charset="0"/>
                <a:ea typeface="ＭＳ Ｐゴシック" charset="0"/>
              </a:defRPr>
            </a:lvl6pPr>
            <a:lvl7pPr marL="914400" eaLnBrk="0" fontAlgn="base" hangingPunct="0">
              <a:spcBef>
                <a:spcPct val="0"/>
              </a:spcBef>
              <a:spcAft>
                <a:spcPct val="0"/>
              </a:spcAft>
              <a:defRPr sz="2000">
                <a:solidFill>
                  <a:schemeClr val="bg2"/>
                </a:solidFill>
                <a:latin typeface="Arial" charset="0"/>
                <a:ea typeface="ＭＳ Ｐゴシック" charset="0"/>
              </a:defRPr>
            </a:lvl7pPr>
            <a:lvl8pPr marL="1371600" eaLnBrk="0" fontAlgn="base" hangingPunct="0">
              <a:spcBef>
                <a:spcPct val="0"/>
              </a:spcBef>
              <a:spcAft>
                <a:spcPct val="0"/>
              </a:spcAft>
              <a:defRPr sz="2000">
                <a:solidFill>
                  <a:schemeClr val="bg2"/>
                </a:solidFill>
                <a:latin typeface="Arial" charset="0"/>
                <a:ea typeface="ＭＳ Ｐゴシック" charset="0"/>
              </a:defRPr>
            </a:lvl8pPr>
            <a:lvl9pPr marL="1828800" eaLnBrk="0" fontAlgn="base" hangingPunct="0">
              <a:spcBef>
                <a:spcPct val="0"/>
              </a:spcBef>
              <a:spcAft>
                <a:spcPct val="0"/>
              </a:spcAft>
              <a:defRPr sz="2000">
                <a:solidFill>
                  <a:schemeClr val="bg2"/>
                </a:solidFill>
                <a:latin typeface="Arial" charset="0"/>
                <a:ea typeface="ＭＳ Ｐゴシック" charset="0"/>
              </a:defRPr>
            </a:lvl9pPr>
          </a:lstStyle>
          <a:p>
            <a:pPr defTabSz="914400" eaLnBrk="1" hangingPunct="1">
              <a:spcBef>
                <a:spcPct val="60000"/>
              </a:spcBef>
              <a:spcAft>
                <a:spcPct val="20000"/>
              </a:spcAft>
            </a:pPr>
            <a:r>
              <a:rPr lang="en-US" sz="2400">
                <a:solidFill>
                  <a:schemeClr val="tx1"/>
                </a:solidFill>
              </a:rPr>
              <a:t>Which of the following is a logical prediction about population growth rates on the mainland versus the small offshore islands as a result of the availability of the bird pollinators for pollination?</a:t>
            </a:r>
          </a:p>
          <a:p>
            <a:pPr defTabSz="914400" eaLnBrk="1" hangingPunct="1">
              <a:spcBef>
                <a:spcPct val="40000"/>
              </a:spcBef>
            </a:pPr>
            <a:r>
              <a:rPr lang="en-US" sz="2400">
                <a:solidFill>
                  <a:schemeClr val="tx1"/>
                </a:solidFill>
              </a:rPr>
              <a:t>	a. On the mainland (few pollinators), birth rate is low and population size will likely decrease. </a:t>
            </a:r>
          </a:p>
          <a:p>
            <a:pPr defTabSz="914400" eaLnBrk="1" hangingPunct="1">
              <a:spcBef>
                <a:spcPct val="40000"/>
              </a:spcBef>
            </a:pPr>
            <a:r>
              <a:rPr lang="en-US" sz="2400">
                <a:solidFill>
                  <a:schemeClr val="tx1"/>
                </a:solidFill>
              </a:rPr>
              <a:t>	b. On the islands (many pollinators), birth rate is high and population size will likely remain stable or increase. </a:t>
            </a:r>
          </a:p>
          <a:p>
            <a:pPr defTabSz="914400" eaLnBrk="1" hangingPunct="1">
              <a:spcBef>
                <a:spcPct val="40000"/>
              </a:spcBef>
            </a:pPr>
            <a:r>
              <a:rPr lang="en-US" sz="2400">
                <a:solidFill>
                  <a:schemeClr val="tx1"/>
                </a:solidFill>
              </a:rPr>
              <a:t>	c. On the mainland, over time this population may become locally extinct.</a:t>
            </a:r>
          </a:p>
          <a:p>
            <a:pPr defTabSz="914400" eaLnBrk="1" hangingPunct="1">
              <a:spcBef>
                <a:spcPct val="40000"/>
              </a:spcBef>
            </a:pPr>
            <a:r>
              <a:rPr lang="en-US" sz="2400">
                <a:solidFill>
                  <a:schemeClr val="tx1"/>
                </a:solidFill>
              </a:rPr>
              <a:t>	d. All of the above</a:t>
            </a:r>
          </a:p>
          <a:p>
            <a:pPr defTabSz="914400" eaLnBrk="1" hangingPunct="1">
              <a:spcBef>
                <a:spcPct val="40000"/>
              </a:spcBef>
            </a:pPr>
            <a:r>
              <a:rPr lang="en-US" sz="2400">
                <a:solidFill>
                  <a:schemeClr val="tx1"/>
                </a:solidFill>
              </a:rPr>
              <a:t>	e. None of the above</a:t>
            </a:r>
          </a:p>
        </p:txBody>
      </p:sp>
      <p:sp>
        <p:nvSpPr>
          <p:cNvPr id="13" name="Rectangle 2"/>
          <p:cNvSpPr txBox="1">
            <a:spLocks noChangeArrowheads="1"/>
          </p:cNvSpPr>
          <p:nvPr/>
        </p:nvSpPr>
        <p:spPr bwMode="auto">
          <a:xfrm>
            <a:off x="0" y="-1588"/>
            <a:ext cx="9144000" cy="685801"/>
          </a:xfrm>
          <a:prstGeom prst="rect">
            <a:avLst/>
          </a:prstGeom>
          <a:solidFill>
            <a:srgbClr val="683E22"/>
          </a:solidFill>
          <a:ln w="9525">
            <a:noFill/>
            <a:miter lim="800000"/>
            <a:headEnd/>
            <a:tailEnd/>
          </a:ln>
        </p:spPr>
        <p:txBody>
          <a:bodyPr lIns="92075" tIns="46038" rIns="92075" bIns="46038" anchor="b"/>
          <a:lstStyle>
            <a:lvl1pPr eaLnBrk="0" hangingPunct="0">
              <a:defRPr sz="2000">
                <a:solidFill>
                  <a:schemeClr val="bg2"/>
                </a:solidFill>
                <a:latin typeface="Arial" charset="0"/>
                <a:ea typeface="ＭＳ Ｐゴシック" charset="0"/>
                <a:cs typeface="ＭＳ Ｐゴシック" charset="0"/>
              </a:defRPr>
            </a:lvl1pPr>
            <a:lvl2pPr marL="37931725" indent="-37474525" eaLnBrk="0" hangingPunct="0">
              <a:defRPr sz="2000">
                <a:solidFill>
                  <a:schemeClr val="bg2"/>
                </a:solidFill>
                <a:latin typeface="Arial" charset="0"/>
                <a:ea typeface="ＭＳ Ｐゴシック" charset="0"/>
              </a:defRPr>
            </a:lvl2pPr>
            <a:lvl3pPr eaLnBrk="0" hangingPunct="0">
              <a:defRPr sz="2000">
                <a:solidFill>
                  <a:schemeClr val="bg2"/>
                </a:solidFill>
                <a:latin typeface="Arial" charset="0"/>
                <a:ea typeface="ＭＳ Ｐゴシック" charset="0"/>
              </a:defRPr>
            </a:lvl3pPr>
            <a:lvl4pPr eaLnBrk="0" hangingPunct="0">
              <a:defRPr sz="2000">
                <a:solidFill>
                  <a:schemeClr val="bg2"/>
                </a:solidFill>
                <a:latin typeface="Arial" charset="0"/>
                <a:ea typeface="ＭＳ Ｐゴシック" charset="0"/>
              </a:defRPr>
            </a:lvl4pPr>
            <a:lvl5pPr eaLnBrk="0" hangingPunct="0">
              <a:defRPr sz="2000">
                <a:solidFill>
                  <a:schemeClr val="bg2"/>
                </a:solidFill>
                <a:latin typeface="Arial" charset="0"/>
                <a:ea typeface="ＭＳ Ｐゴシック" charset="0"/>
              </a:defRPr>
            </a:lvl5pPr>
            <a:lvl6pPr marL="457200" eaLnBrk="0" fontAlgn="base" hangingPunct="0">
              <a:spcBef>
                <a:spcPct val="0"/>
              </a:spcBef>
              <a:spcAft>
                <a:spcPct val="0"/>
              </a:spcAft>
              <a:defRPr sz="2000">
                <a:solidFill>
                  <a:schemeClr val="bg2"/>
                </a:solidFill>
                <a:latin typeface="Arial" charset="0"/>
                <a:ea typeface="ＭＳ Ｐゴシック" charset="0"/>
              </a:defRPr>
            </a:lvl6pPr>
            <a:lvl7pPr marL="914400" eaLnBrk="0" fontAlgn="base" hangingPunct="0">
              <a:spcBef>
                <a:spcPct val="0"/>
              </a:spcBef>
              <a:spcAft>
                <a:spcPct val="0"/>
              </a:spcAft>
              <a:defRPr sz="2000">
                <a:solidFill>
                  <a:schemeClr val="bg2"/>
                </a:solidFill>
                <a:latin typeface="Arial" charset="0"/>
                <a:ea typeface="ＭＳ Ｐゴシック" charset="0"/>
              </a:defRPr>
            </a:lvl7pPr>
            <a:lvl8pPr marL="1371600" eaLnBrk="0" fontAlgn="base" hangingPunct="0">
              <a:spcBef>
                <a:spcPct val="0"/>
              </a:spcBef>
              <a:spcAft>
                <a:spcPct val="0"/>
              </a:spcAft>
              <a:defRPr sz="2000">
                <a:solidFill>
                  <a:schemeClr val="bg2"/>
                </a:solidFill>
                <a:latin typeface="Arial" charset="0"/>
                <a:ea typeface="ＭＳ Ｐゴシック" charset="0"/>
              </a:defRPr>
            </a:lvl8pPr>
            <a:lvl9pPr marL="1828800" eaLnBrk="0" fontAlgn="base" hangingPunct="0">
              <a:spcBef>
                <a:spcPct val="0"/>
              </a:spcBef>
              <a:spcAft>
                <a:spcPct val="0"/>
              </a:spcAft>
              <a:defRPr sz="2000">
                <a:solidFill>
                  <a:schemeClr val="bg2"/>
                </a:solidFill>
                <a:latin typeface="Arial" charset="0"/>
                <a:ea typeface="ＭＳ Ｐゴシック" charset="0"/>
              </a:defRPr>
            </a:lvl9pPr>
          </a:lstStyle>
          <a:p>
            <a:pPr defTabSz="914400" eaLnBrk="1" hangingPunct="1"/>
            <a:r>
              <a:rPr lang="en-US" sz="1800">
                <a:solidFill>
                  <a:schemeClr val="bg1"/>
                </a:solidFill>
              </a:rPr>
              <a:t>Concept 44.2  Interspecific Interactions Affect Population Dynamics and Species Distributions</a:t>
            </a:r>
          </a:p>
        </p:txBody>
      </p:sp>
    </p:spTree>
    <p:extLst>
      <p:ext uri="{BB962C8B-B14F-4D97-AF65-F5344CB8AC3E}">
        <p14:creationId xmlns:p14="http://schemas.microsoft.com/office/powerpoint/2010/main" val="2505590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defRPr/>
            </a:pPr>
            <a:r>
              <a:rPr lang="en-US" smtClean="0">
                <a:latin typeface="Arial" charset="0"/>
                <a:ea typeface="ＭＳ Ｐゴシック" charset="0"/>
              </a:rPr>
              <a:t>Chapter 44 Ecological and Evolutionary Consequences</a:t>
            </a:r>
            <a:br>
              <a:rPr lang="en-US" smtClean="0">
                <a:latin typeface="Arial" charset="0"/>
                <a:ea typeface="ＭＳ Ｐゴシック" charset="0"/>
              </a:rPr>
            </a:br>
            <a:r>
              <a:rPr lang="en-US" smtClean="0">
                <a:latin typeface="Arial" charset="0"/>
                <a:ea typeface="ＭＳ Ｐゴシック" charset="0"/>
              </a:rPr>
              <a:t> of Species Interactions</a:t>
            </a:r>
          </a:p>
        </p:txBody>
      </p:sp>
      <p:sp>
        <p:nvSpPr>
          <p:cNvPr id="7170" name="Rectangle 3"/>
          <p:cNvSpPr>
            <a:spLocks noGrp="1" noChangeArrowheads="1"/>
          </p:cNvSpPr>
          <p:nvPr>
            <p:ph type="body" idx="1"/>
          </p:nvPr>
        </p:nvSpPr>
        <p:spPr bwMode="auto">
          <a:xfrm>
            <a:off x="819150" y="1143000"/>
            <a:ext cx="763905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b="1">
                <a:latin typeface="Arial" charset="0"/>
                <a:ea typeface="ＭＳ Ｐゴシック" charset="0"/>
              </a:rPr>
              <a:t>Key Concepts</a:t>
            </a:r>
          </a:p>
          <a:p>
            <a:pPr eaLnBrk="1" hangingPunct="1">
              <a:buFontTx/>
              <a:buChar char="•"/>
            </a:pPr>
            <a:r>
              <a:rPr lang="en-US">
                <a:latin typeface="Arial" charset="0"/>
                <a:ea typeface="ＭＳ Ｐゴシック" charset="0"/>
              </a:rPr>
              <a:t>44.1 Interactions between Species May Be Positive, Negative, or Neutral</a:t>
            </a:r>
          </a:p>
          <a:p>
            <a:pPr eaLnBrk="1" hangingPunct="1">
              <a:buFontTx/>
              <a:buChar char="•"/>
            </a:pPr>
            <a:r>
              <a:rPr lang="en-US">
                <a:latin typeface="Arial" charset="0"/>
                <a:ea typeface="ＭＳ Ｐゴシック" charset="0"/>
              </a:rPr>
              <a:t>44.2 Interspecific Interactions Affect Population Dynamics and Species Distributions</a:t>
            </a:r>
          </a:p>
          <a:p>
            <a:pPr eaLnBrk="1" hangingPunct="1">
              <a:buFontTx/>
              <a:buChar char="•"/>
            </a:pPr>
            <a:r>
              <a:rPr lang="en-US">
                <a:latin typeface="Arial" charset="0"/>
                <a:ea typeface="ＭＳ Ｐゴシック" charset="0"/>
              </a:rPr>
              <a:t>44.3 Interactions Affect Individual Fitness and Can Result in Evolution</a:t>
            </a:r>
          </a:p>
          <a:p>
            <a:pPr eaLnBrk="1" hangingPunct="1">
              <a:buFontTx/>
              <a:buChar char="•"/>
            </a:pPr>
            <a:r>
              <a:rPr lang="en-US">
                <a:latin typeface="Arial" charset="0"/>
                <a:ea typeface="ＭＳ Ｐゴシック" charset="0"/>
              </a:rPr>
              <a:t>44.4 Introduced Species Alter Interspecific Interactions</a:t>
            </a:r>
          </a:p>
        </p:txBody>
      </p:sp>
    </p:spTree>
    <p:extLst>
      <p:ext uri="{BB962C8B-B14F-4D97-AF65-F5344CB8AC3E}">
        <p14:creationId xmlns:p14="http://schemas.microsoft.com/office/powerpoint/2010/main" val="20790029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r>
              <a:rPr lang="en-US">
                <a:latin typeface="Arial" charset="0"/>
                <a:ea typeface="ＭＳ Ｐゴシック" charset="0"/>
                <a:cs typeface="ＭＳ Ｐゴシック" charset="0"/>
              </a:rPr>
              <a:t>Concept 44.2 Interspecific Interactions Affect Population Dynamics and Species Distributions</a:t>
            </a:r>
          </a:p>
        </p:txBody>
      </p:sp>
      <p:sp>
        <p:nvSpPr>
          <p:cNvPr id="20483" name="Rectangle 3"/>
          <p:cNvSpPr>
            <a:spLocks noGrp="1" noChangeArrowheads="1"/>
          </p:cNvSpPr>
          <p:nvPr>
            <p:ph type="body" idx="4294967295"/>
          </p:nvPr>
        </p:nvSpPr>
        <p:spPr>
          <a:xfrm>
            <a:off x="609600" y="1143000"/>
            <a:ext cx="7924800" cy="5486400"/>
          </a:xfrm>
          <a:prstGeom prst="rect">
            <a:avLst/>
          </a:prstGeom>
        </p:spPr>
        <p:txBody>
          <a:bodyPr/>
          <a:lstStyle/>
          <a:p>
            <a:r>
              <a:rPr lang="en-US">
                <a:latin typeface="Arial" charset="0"/>
                <a:ea typeface="ＭＳ Ｐゴシック" charset="0"/>
                <a:cs typeface="ＭＳ Ｐゴシック" charset="0"/>
              </a:rPr>
              <a:t>Interspecific interactions also modify per capita growth rates: </a:t>
            </a:r>
          </a:p>
          <a:p>
            <a:r>
              <a:rPr lang="en-US">
                <a:latin typeface="Arial" charset="0"/>
                <a:ea typeface="ＭＳ Ｐゴシック" charset="0"/>
                <a:cs typeface="ＭＳ Ｐゴシック" charset="0"/>
              </a:rPr>
              <a:t>Interspecific competition—effect of the other species would be subtracted in the growth model.</a:t>
            </a:r>
          </a:p>
          <a:p>
            <a:r>
              <a:rPr lang="en-US">
                <a:latin typeface="Arial" charset="0"/>
                <a:ea typeface="ＭＳ Ｐゴシック" charset="0"/>
                <a:cs typeface="ＭＳ Ｐゴシック" charset="0"/>
              </a:rPr>
              <a:t>Consumer–resource interactions—effect of the consumer is subtracted in the equation for the resource species; the effect of the resource is added in the equation for the consumer, since the consumer benefits.</a:t>
            </a:r>
          </a:p>
        </p:txBody>
      </p:sp>
    </p:spTree>
    <p:extLst>
      <p:ext uri="{BB962C8B-B14F-4D97-AF65-F5344CB8AC3E}">
        <p14:creationId xmlns:p14="http://schemas.microsoft.com/office/powerpoint/2010/main" val="131878453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r>
              <a:rPr lang="en-US">
                <a:latin typeface="Arial" charset="0"/>
                <a:ea typeface="ＭＳ Ｐゴシック" charset="0"/>
                <a:cs typeface="ＭＳ Ｐゴシック" charset="0"/>
              </a:rPr>
              <a:t>Concept 44.2 Interspecific Interactions Affect Population Dynamics and Species Distributions</a:t>
            </a:r>
          </a:p>
        </p:txBody>
      </p:sp>
      <p:sp>
        <p:nvSpPr>
          <p:cNvPr id="20483" name="Rectangle 3"/>
          <p:cNvSpPr>
            <a:spLocks noGrp="1" noChangeArrowheads="1"/>
          </p:cNvSpPr>
          <p:nvPr>
            <p:ph type="body" idx="4294967295"/>
          </p:nvPr>
        </p:nvSpPr>
        <p:spPr>
          <a:xfrm>
            <a:off x="609600" y="1143000"/>
            <a:ext cx="7924800" cy="5486400"/>
          </a:xfrm>
          <a:prstGeom prst="rect">
            <a:avLst/>
          </a:prstGeom>
        </p:spPr>
        <p:txBody>
          <a:bodyPr/>
          <a:lstStyle/>
          <a:p>
            <a:r>
              <a:rPr lang="en-US">
                <a:latin typeface="Arial" charset="0"/>
                <a:ea typeface="ＭＳ Ｐゴシック" charset="0"/>
                <a:cs typeface="ＭＳ Ｐゴシック" charset="0"/>
              </a:rPr>
              <a:t>Interspecific interactions also modify per capita growth rates: </a:t>
            </a:r>
          </a:p>
          <a:p>
            <a:r>
              <a:rPr lang="en-US">
                <a:latin typeface="Arial" charset="0"/>
                <a:ea typeface="ＭＳ Ｐゴシック" charset="0"/>
                <a:cs typeface="ＭＳ Ｐゴシック" charset="0"/>
              </a:rPr>
              <a:t>Interspecific competition—effect of the other species would be subtracted in the growth model.</a:t>
            </a:r>
          </a:p>
          <a:p>
            <a:r>
              <a:rPr lang="en-US">
                <a:latin typeface="Arial" charset="0"/>
                <a:ea typeface="ＭＳ Ｐゴシック" charset="0"/>
                <a:cs typeface="ＭＳ Ｐゴシック" charset="0"/>
              </a:rPr>
              <a:t>Consumer–resource interactions—effect of the consumer is subtracted in the equation for the resource species; the effect of the resource is added in the equation for the consumer, since the consumer benefits.</a:t>
            </a:r>
          </a:p>
        </p:txBody>
      </p:sp>
    </p:spTree>
    <p:extLst>
      <p:ext uri="{BB962C8B-B14F-4D97-AF65-F5344CB8AC3E}">
        <p14:creationId xmlns:p14="http://schemas.microsoft.com/office/powerpoint/2010/main" val="255746825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PoL-Fig-44-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53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9027" name="Rectangle 3"/>
          <p:cNvSpPr>
            <a:spLocks noGrp="1" noChangeArrowheads="1"/>
          </p:cNvSpPr>
          <p:nvPr>
            <p:ph type="title"/>
          </p:nvPr>
        </p:nvSpPr>
        <p:spPr/>
        <p:txBody>
          <a:bodyPr/>
          <a:lstStyle/>
          <a:p>
            <a:pPr eaLnBrk="1" hangingPunct="1">
              <a:defRPr/>
            </a:pPr>
            <a:r>
              <a:rPr lang="en-US" smtClean="0">
                <a:cs typeface="+mj-cs"/>
              </a:rPr>
              <a:t>Figure 44.3  Interspecific Competition Affects Population Growth</a:t>
            </a:r>
          </a:p>
        </p:txBody>
      </p:sp>
    </p:spTree>
    <p:extLst>
      <p:ext uri="{BB962C8B-B14F-4D97-AF65-F5344CB8AC3E}">
        <p14:creationId xmlns:p14="http://schemas.microsoft.com/office/powerpoint/2010/main" val="421601819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PoL-Fig-44-03-1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0" y="411163"/>
            <a:ext cx="7745413" cy="644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1075" name="Rectangle 3"/>
          <p:cNvSpPr>
            <a:spLocks noGrp="1" noChangeArrowheads="1"/>
          </p:cNvSpPr>
          <p:nvPr>
            <p:ph type="title"/>
          </p:nvPr>
        </p:nvSpPr>
        <p:spPr/>
        <p:txBody>
          <a:bodyPr/>
          <a:lstStyle/>
          <a:p>
            <a:pPr eaLnBrk="1" hangingPunct="1">
              <a:defRPr/>
            </a:pPr>
            <a:r>
              <a:rPr lang="en-US" smtClean="0">
                <a:cs typeface="+mj-cs"/>
              </a:rPr>
              <a:t>Figure 44.3  Interspecific Competition Affects Population Growth (Part 1)</a:t>
            </a:r>
          </a:p>
        </p:txBody>
      </p:sp>
    </p:spTree>
    <p:extLst>
      <p:ext uri="{BB962C8B-B14F-4D97-AF65-F5344CB8AC3E}">
        <p14:creationId xmlns:p14="http://schemas.microsoft.com/office/powerpoint/2010/main" val="122035135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PoL-Fig-44-03-2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300" y="411163"/>
            <a:ext cx="5375275" cy="644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2099" name="Rectangle 3"/>
          <p:cNvSpPr>
            <a:spLocks noGrp="1" noChangeArrowheads="1"/>
          </p:cNvSpPr>
          <p:nvPr>
            <p:ph type="title"/>
          </p:nvPr>
        </p:nvSpPr>
        <p:spPr/>
        <p:txBody>
          <a:bodyPr/>
          <a:lstStyle/>
          <a:p>
            <a:pPr eaLnBrk="1" hangingPunct="1">
              <a:defRPr/>
            </a:pPr>
            <a:r>
              <a:rPr lang="en-US" smtClean="0">
                <a:cs typeface="+mj-cs"/>
              </a:rPr>
              <a:t>Figure 44.3  Interspecific Competition Affects Population Growth (Part 2)</a:t>
            </a:r>
          </a:p>
        </p:txBody>
      </p:sp>
    </p:spTree>
    <p:extLst>
      <p:ext uri="{BB962C8B-B14F-4D97-AF65-F5344CB8AC3E}">
        <p14:creationId xmlns:p14="http://schemas.microsoft.com/office/powerpoint/2010/main" val="97852749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762000"/>
            <a:ext cx="8839200" cy="5791200"/>
          </a:xfrm>
        </p:spPr>
        <p:txBody>
          <a:bodyPr/>
          <a:lstStyle/>
          <a:p>
            <a:r>
              <a:rPr lang="en-US" dirty="0" smtClean="0"/>
              <a:t>Interspecific growth rates can modify per capita growth rates</a:t>
            </a:r>
          </a:p>
          <a:p>
            <a:r>
              <a:rPr lang="en-US" dirty="0" smtClean="0"/>
              <a:t>But only have a major effect if greater than intraspecific competition</a:t>
            </a:r>
            <a:endParaRPr lang="en-US" dirty="0"/>
          </a:p>
          <a:p>
            <a:r>
              <a:rPr lang="en-US" dirty="0" smtClean="0"/>
              <a:t>Per capita growth rate (r) of species A = [maximum possible r for species A in </a:t>
            </a:r>
            <a:r>
              <a:rPr lang="en-US" dirty="0" err="1" smtClean="0"/>
              <a:t>uncrowded</a:t>
            </a:r>
            <a:r>
              <a:rPr lang="en-US" dirty="0" smtClean="0"/>
              <a:t> conditions minus an amount that is a function of A’s own population density] – [an amount that is a function of the population density of competing species B]</a:t>
            </a:r>
          </a:p>
          <a:p>
            <a:endParaRPr lang="en-US" dirty="0"/>
          </a:p>
          <a:p>
            <a:r>
              <a:rPr lang="en-US" dirty="0" smtClean="0"/>
              <a:t>Alpha</a:t>
            </a:r>
            <a:r>
              <a:rPr lang="en-US" baseline="-25000" dirty="0" smtClean="0"/>
              <a:t>12 </a:t>
            </a:r>
            <a:r>
              <a:rPr lang="en-US" dirty="0" smtClean="0"/>
              <a:t>= competition coefficient </a:t>
            </a:r>
            <a:endParaRPr lang="en-US" baseline="-25000" dirty="0" smtClean="0"/>
          </a:p>
          <a:p>
            <a:r>
              <a:rPr lang="en-US" dirty="0" smtClean="0"/>
              <a:t>When </a:t>
            </a:r>
            <a:r>
              <a:rPr lang="en-US" dirty="0"/>
              <a:t>a</a:t>
            </a:r>
            <a:r>
              <a:rPr lang="en-US" baseline="-25000" dirty="0"/>
              <a:t>12</a:t>
            </a:r>
            <a:r>
              <a:rPr lang="en-US" baseline="-25000" dirty="0" smtClean="0"/>
              <a:t> </a:t>
            </a:r>
            <a:r>
              <a:rPr lang="en-US" dirty="0" smtClean="0"/>
              <a:t>is &lt; 1 the effect of species 2 on species 1 is less than the effect of species 1 on its own members</a:t>
            </a:r>
            <a:endParaRPr lang="en-US" dirty="0"/>
          </a:p>
          <a:p>
            <a:r>
              <a:rPr lang="en-US" dirty="0"/>
              <a:t>W</a:t>
            </a:r>
            <a:r>
              <a:rPr lang="en-US" dirty="0" smtClean="0"/>
              <a:t>hen </a:t>
            </a:r>
            <a:r>
              <a:rPr lang="en-US" dirty="0"/>
              <a:t>a</a:t>
            </a:r>
            <a:r>
              <a:rPr lang="en-US" baseline="-25000" dirty="0"/>
              <a:t>12</a:t>
            </a:r>
            <a:r>
              <a:rPr lang="en-US" dirty="0" smtClean="0"/>
              <a:t>is &gt; 1 the effect of species 2 on species 1 is greater than the effect of species 1 on its own members  </a:t>
            </a:r>
          </a:p>
          <a:p>
            <a:endParaRPr lang="en-US" dirty="0"/>
          </a:p>
        </p:txBody>
      </p:sp>
    </p:spTree>
    <p:extLst>
      <p:ext uri="{BB962C8B-B14F-4D97-AF65-F5344CB8AC3E}">
        <p14:creationId xmlns:p14="http://schemas.microsoft.com/office/powerpoint/2010/main" val="1866335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67"/>
            <a:ext cx="9144000" cy="990600"/>
          </a:xfrm>
        </p:spPr>
        <p:txBody>
          <a:bodyPr/>
          <a:lstStyle/>
          <a:p>
            <a:r>
              <a:rPr lang="en-US" sz="2400" dirty="0" err="1" smtClean="0"/>
              <a:t>Lotka-Volterra</a:t>
            </a:r>
            <a:r>
              <a:rPr lang="en-US" sz="2400" dirty="0" smtClean="0"/>
              <a:t> equation</a:t>
            </a:r>
            <a:endParaRPr lang="en-US" sz="2400" dirty="0"/>
          </a:p>
        </p:txBody>
      </p:sp>
      <p:pic>
        <p:nvPicPr>
          <p:cNvPr id="4" name="Content Placeholder 3"/>
          <p:cNvPicPr>
            <a:picLocks noGrp="1" noChangeAspect="1"/>
          </p:cNvPicPr>
          <p:nvPr>
            <p:ph idx="1"/>
          </p:nvPr>
        </p:nvPicPr>
        <p:blipFill>
          <a:blip r:embed="rId2"/>
          <a:srcRect l="3250" r="3250"/>
          <a:stretch>
            <a:fillRect/>
          </a:stretch>
        </p:blipFill>
        <p:spPr/>
      </p:pic>
    </p:spTree>
    <p:extLst>
      <p:ext uri="{BB962C8B-B14F-4D97-AF65-F5344CB8AC3E}">
        <p14:creationId xmlns:p14="http://schemas.microsoft.com/office/powerpoint/2010/main" val="834767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PoL-Fig-44-04-0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79463"/>
            <a:ext cx="8531225" cy="569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4147" name="Rectangle 3"/>
          <p:cNvSpPr>
            <a:spLocks noGrp="1" noChangeArrowheads="1"/>
          </p:cNvSpPr>
          <p:nvPr>
            <p:ph type="title"/>
          </p:nvPr>
        </p:nvSpPr>
        <p:spPr/>
        <p:txBody>
          <a:bodyPr/>
          <a:lstStyle/>
          <a:p>
            <a:pPr eaLnBrk="1" hangingPunct="1">
              <a:defRPr/>
            </a:pPr>
            <a:r>
              <a:rPr lang="en-US" smtClean="0">
                <a:cs typeface="+mj-cs"/>
              </a:rPr>
              <a:t>Figure 44.4  Interspecific Competition Can Restrict Distributions</a:t>
            </a:r>
          </a:p>
        </p:txBody>
      </p:sp>
    </p:spTree>
    <p:extLst>
      <p:ext uri="{BB962C8B-B14F-4D97-AF65-F5344CB8AC3E}">
        <p14:creationId xmlns:p14="http://schemas.microsoft.com/office/powerpoint/2010/main" val="179321728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PoL-Fig-44-0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8531225" cy="54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3123" name="Rectangle 3"/>
          <p:cNvSpPr>
            <a:spLocks noGrp="1" noChangeArrowheads="1"/>
          </p:cNvSpPr>
          <p:nvPr>
            <p:ph type="title"/>
          </p:nvPr>
        </p:nvSpPr>
        <p:spPr/>
        <p:txBody>
          <a:bodyPr/>
          <a:lstStyle/>
          <a:p>
            <a:pPr eaLnBrk="1" hangingPunct="1">
              <a:defRPr/>
            </a:pPr>
            <a:r>
              <a:rPr lang="en-US" smtClean="0">
                <a:cs typeface="+mj-cs"/>
              </a:rPr>
              <a:t>Figure 44.4  Interspecific Competition Can Restrict Distributions</a:t>
            </a:r>
          </a:p>
        </p:txBody>
      </p:sp>
    </p:spTree>
    <p:extLst>
      <p:ext uri="{BB962C8B-B14F-4D97-AF65-F5344CB8AC3E}">
        <p14:creationId xmlns:p14="http://schemas.microsoft.com/office/powerpoint/2010/main" val="361321683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PoL-Fig-44-0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82638"/>
            <a:ext cx="8531225" cy="561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5171" name="Rectangle 3"/>
          <p:cNvSpPr>
            <a:spLocks noGrp="1" noChangeArrowheads="1"/>
          </p:cNvSpPr>
          <p:nvPr>
            <p:ph type="title"/>
          </p:nvPr>
        </p:nvSpPr>
        <p:spPr>
          <a:xfrm>
            <a:off x="0" y="0"/>
            <a:ext cx="9144000" cy="533400"/>
          </a:xfrm>
        </p:spPr>
        <p:txBody>
          <a:bodyPr/>
          <a:lstStyle/>
          <a:p>
            <a:pPr eaLnBrk="1" hangingPunct="1">
              <a:defRPr/>
            </a:pPr>
            <a:r>
              <a:rPr lang="en-US" smtClean="0">
                <a:cs typeface="+mj-cs"/>
              </a:rPr>
              <a:t>Figure 44.5  Resource Partitioning Can Result in Intraspecific Competition Being Greater than Interspecific Competition</a:t>
            </a:r>
          </a:p>
        </p:txBody>
      </p:sp>
    </p:spTree>
    <p:extLst>
      <p:ext uri="{BB962C8B-B14F-4D97-AF65-F5344CB8AC3E}">
        <p14:creationId xmlns:p14="http://schemas.microsoft.com/office/powerpoint/2010/main" val="25066601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eaLnBrk="1" hangingPunct="1">
              <a:defRPr/>
            </a:pPr>
            <a:r>
              <a:rPr lang="en-US" smtClean="0">
                <a:latin typeface="Arial" charset="0"/>
                <a:ea typeface="ＭＳ Ｐゴシック" charset="0"/>
              </a:rPr>
              <a:t>Chapter 44 Opening Question</a:t>
            </a:r>
          </a:p>
        </p:txBody>
      </p:sp>
      <p:sp>
        <p:nvSpPr>
          <p:cNvPr id="9218" name="Rectangle 3"/>
          <p:cNvSpPr>
            <a:spLocks noGrp="1" noChangeArrowheads="1"/>
          </p:cNvSpPr>
          <p:nvPr>
            <p:ph type="body" idx="4294967295"/>
          </p:nvPr>
        </p:nvSpPr>
        <p:spPr bwMode="auto">
          <a:xfrm>
            <a:off x="762000" y="1447800"/>
            <a:ext cx="7696200" cy="1524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lnSpc>
                <a:spcPct val="90000"/>
              </a:lnSpc>
              <a:spcAft>
                <a:spcPct val="20000"/>
              </a:spcAft>
            </a:pPr>
            <a:r>
              <a:rPr lang="en-US" sz="3200">
                <a:latin typeface="Arial" charset="0"/>
                <a:ea typeface="ＭＳ Ｐゴシック" charset="0"/>
              </a:rPr>
              <a:t>How could the intricate ecological relationship between leaf-cutter ants and fungi have evolved?</a:t>
            </a:r>
          </a:p>
        </p:txBody>
      </p:sp>
    </p:spTree>
    <p:extLst>
      <p:ext uri="{BB962C8B-B14F-4D97-AF65-F5344CB8AC3E}">
        <p14:creationId xmlns:p14="http://schemas.microsoft.com/office/powerpoint/2010/main" val="253918796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53.3a  Resource partitioning in a group of lizards</a:t>
            </a:r>
            <a:br>
              <a:rPr lang="en-US" sz="1400">
                <a:solidFill>
                  <a:schemeClr val="tx1"/>
                </a:solidFill>
                <a:latin typeface="Arial" charset="0"/>
              </a:rPr>
            </a:br>
            <a:endParaRPr lang="en-US">
              <a:solidFill>
                <a:schemeClr val="tx1"/>
              </a:solidFill>
              <a:latin typeface="Arial" charset="0"/>
            </a:endParaRPr>
          </a:p>
        </p:txBody>
      </p:sp>
      <p:sp>
        <p:nvSpPr>
          <p:cNvPr id="118787"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87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457200"/>
            <a:ext cx="8197850" cy="623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00371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53.3bc  </a:t>
            </a:r>
            <a:r>
              <a:rPr lang="en-US" sz="1400" i="1">
                <a:solidFill>
                  <a:schemeClr val="tx1"/>
                </a:solidFill>
                <a:latin typeface="Arial" charset="0"/>
              </a:rPr>
              <a:t>Anolis distichus</a:t>
            </a:r>
            <a:r>
              <a:rPr lang="en-US" sz="1400">
                <a:solidFill>
                  <a:schemeClr val="tx1"/>
                </a:solidFill>
                <a:latin typeface="Arial" charset="0"/>
              </a:rPr>
              <a:t> (left) and </a:t>
            </a:r>
            <a:r>
              <a:rPr lang="en-US" sz="1400" i="1">
                <a:solidFill>
                  <a:schemeClr val="tx1"/>
                </a:solidFill>
                <a:latin typeface="Arial" charset="0"/>
              </a:rPr>
              <a:t>Anolis insolitus</a:t>
            </a:r>
            <a:r>
              <a:rPr lang="en-US" sz="1400">
                <a:solidFill>
                  <a:schemeClr val="tx1"/>
                </a:solidFill>
                <a:latin typeface="Arial" charset="0"/>
              </a:rPr>
              <a:t> (right)</a:t>
            </a:r>
            <a:br>
              <a:rPr lang="en-US" sz="1400">
                <a:solidFill>
                  <a:schemeClr val="tx1"/>
                </a:solidFill>
                <a:latin typeface="Arial" charset="0"/>
              </a:rPr>
            </a:br>
            <a:endParaRPr lang="en-US">
              <a:solidFill>
                <a:schemeClr val="tx1"/>
              </a:solidFill>
              <a:latin typeface="Arial" charset="0"/>
            </a:endParaRPr>
          </a:p>
        </p:txBody>
      </p:sp>
      <p:sp>
        <p:nvSpPr>
          <p:cNvPr id="119811"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9812" name="Picture 4"/>
          <p:cNvPicPr>
            <a:picLocks noChangeAspect="1" noChangeArrowheads="1"/>
          </p:cNvPicPr>
          <p:nvPr/>
        </p:nvPicPr>
        <p:blipFill>
          <a:blip r:embed="rId3">
            <a:extLst>
              <a:ext uri="{28A0092B-C50C-407E-A947-70E740481C1C}">
                <a14:useLocalDpi xmlns:a14="http://schemas.microsoft.com/office/drawing/2010/main" val="0"/>
              </a:ext>
            </a:extLst>
          </a:blip>
          <a:srcRect l="5658" r="13205" b="1627"/>
          <a:stretch>
            <a:fillRect/>
          </a:stretch>
        </p:blipFill>
        <p:spPr bwMode="auto">
          <a:xfrm>
            <a:off x="228600" y="1752600"/>
            <a:ext cx="44196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Picture 5"/>
          <p:cNvPicPr>
            <a:picLocks noChangeAspect="1" noChangeArrowheads="1"/>
          </p:cNvPicPr>
          <p:nvPr/>
        </p:nvPicPr>
        <p:blipFill>
          <a:blip r:embed="rId4">
            <a:extLst>
              <a:ext uri="{28A0092B-C50C-407E-A947-70E740481C1C}">
                <a14:useLocalDpi xmlns:a14="http://schemas.microsoft.com/office/drawing/2010/main" val="0"/>
              </a:ext>
            </a:extLst>
          </a:blip>
          <a:srcRect l="7983" r="14449"/>
          <a:stretch>
            <a:fillRect/>
          </a:stretch>
        </p:blipFill>
        <p:spPr bwMode="auto">
          <a:xfrm>
            <a:off x="4953000" y="1752600"/>
            <a:ext cx="396240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28058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53.4  Character displacement: circumstantial evidence for competition in nature</a:t>
            </a:r>
            <a:br>
              <a:rPr lang="en-US" sz="1400">
                <a:solidFill>
                  <a:schemeClr val="tx1"/>
                </a:solidFill>
                <a:latin typeface="Arial" charset="0"/>
              </a:rPr>
            </a:br>
            <a:endParaRPr lang="en-US">
              <a:solidFill>
                <a:schemeClr val="tx1"/>
              </a:solidFill>
              <a:latin typeface="Arial" charset="0"/>
            </a:endParaRPr>
          </a:p>
        </p:txBody>
      </p:sp>
      <p:sp>
        <p:nvSpPr>
          <p:cNvPr id="120835"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208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381000"/>
            <a:ext cx="5715000" cy="632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8729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txBox="1">
            <a:spLocks noChangeArrowheads="1"/>
          </p:cNvSpPr>
          <p:nvPr/>
        </p:nvSpPr>
        <p:spPr bwMode="auto">
          <a:xfrm>
            <a:off x="0" y="-1588"/>
            <a:ext cx="9144000" cy="685801"/>
          </a:xfrm>
          <a:prstGeom prst="rect">
            <a:avLst/>
          </a:prstGeom>
          <a:solidFill>
            <a:srgbClr val="683E2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bg1"/>
                </a:solidFill>
              </a:rPr>
              <a:t>Concept 44.2  Interspecific Interactions Affect Population Dynamics and Species Distributions</a:t>
            </a:r>
          </a:p>
        </p:txBody>
      </p:sp>
      <p:sp>
        <p:nvSpPr>
          <p:cNvPr id="61442" name="Text Box 2057"/>
          <p:cNvSpPr txBox="1">
            <a:spLocks noChangeArrowheads="1"/>
          </p:cNvSpPr>
          <p:nvPr/>
        </p:nvSpPr>
        <p:spPr bwMode="auto">
          <a:xfrm>
            <a:off x="457200" y="1004888"/>
            <a:ext cx="8226425"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60000"/>
              </a:spcBef>
            </a:pPr>
            <a:r>
              <a:rPr lang="en-US" sz="1800"/>
              <a:t>One way that ecologists predict population growth rates is to examine the ratio of young to adults within a population. If birth rates are low, few young will survive to replace adults that die, and the population growth rate will be low or negative. Conversely, if birth rates and survival of young are high, the population growth rate will be positive. </a:t>
            </a:r>
          </a:p>
          <a:p>
            <a:pPr eaLnBrk="1" hangingPunct="1">
              <a:spcBef>
                <a:spcPct val="60000"/>
              </a:spcBef>
            </a:pPr>
            <a:r>
              <a:rPr lang="en-US" sz="1800"/>
              <a:t>The native New Zealand shrub </a:t>
            </a:r>
            <a:r>
              <a:rPr lang="en-US" sz="1800" i="1"/>
              <a:t>Rhabdothamnus solandri</a:t>
            </a:r>
            <a:r>
              <a:rPr lang="en-US" sz="1800"/>
              <a:t> is a long-lived plant whose large yellow and orange flowers are pollinated by native birds (the bellbird, stitchbird, and tui). Sandra Anderson and colleagues studied pollination, plant reproduction, and the ratio of young to adults on the North Island of New Zealand (</a:t>
            </a:r>
            <a:r>
              <a:rPr lang="ja-JP" altLang="en-US" sz="1800"/>
              <a:t>“</a:t>
            </a:r>
            <a:r>
              <a:rPr lang="en-US" altLang="ja-JP" sz="1800"/>
              <a:t>mainland</a:t>
            </a:r>
            <a:r>
              <a:rPr lang="ja-JP" altLang="en-US" sz="1800"/>
              <a:t>”</a:t>
            </a:r>
            <a:r>
              <a:rPr lang="en-US" altLang="ja-JP" sz="1800"/>
              <a:t> sites), where the birds are rare, and on nature reserves on small islands just off the mainland, where the birds are common.</a:t>
            </a:r>
            <a:endParaRPr lang="en-US" sz="1800"/>
          </a:p>
        </p:txBody>
      </p:sp>
      <p:sp>
        <p:nvSpPr>
          <p:cNvPr id="61443" name="Text Box 2060"/>
          <p:cNvSpPr txBox="1">
            <a:spLocks noChangeArrowheads="1"/>
          </p:cNvSpPr>
          <p:nvPr/>
        </p:nvSpPr>
        <p:spPr bwMode="auto">
          <a:xfrm>
            <a:off x="5867400" y="5895975"/>
            <a:ext cx="2193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i="1"/>
              <a:t>Rhabdothamnus </a:t>
            </a:r>
            <a:r>
              <a:rPr lang="en-US" sz="2000"/>
              <a:t>flower </a:t>
            </a:r>
          </a:p>
        </p:txBody>
      </p:sp>
      <p:pic>
        <p:nvPicPr>
          <p:cNvPr id="45063" name="Picture 7"/>
          <p:cNvPicPr>
            <a:picLocks noChangeAspect="1" noChangeArrowheads="1"/>
          </p:cNvPicPr>
          <p:nvPr/>
        </p:nvPicPr>
        <p:blipFill>
          <a:blip r:embed="rId3">
            <a:extLst>
              <a:ext uri="{28A0092B-C50C-407E-A947-70E740481C1C}">
                <a14:useLocalDpi xmlns:a14="http://schemas.microsoft.com/office/drawing/2010/main" val="0"/>
              </a:ext>
            </a:extLst>
          </a:blip>
          <a:srcRect r="1683"/>
          <a:stretch>
            <a:fillRect/>
          </a:stretch>
        </p:blipFill>
        <p:spPr bwMode="auto">
          <a:xfrm>
            <a:off x="2987675" y="4433888"/>
            <a:ext cx="2736850"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0844300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1033"/>
          <p:cNvSpPr txBox="1">
            <a:spLocks noChangeArrowheads="1"/>
          </p:cNvSpPr>
          <p:nvPr/>
        </p:nvSpPr>
        <p:spPr bwMode="auto">
          <a:xfrm>
            <a:off x="455613" y="1004888"/>
            <a:ext cx="8226425"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60000"/>
              </a:spcBef>
            </a:pPr>
            <a:r>
              <a:rPr lang="en-US" sz="1800"/>
              <a:t>The researchers counted adult plants and seedlings (offspring of the adult plants) in populations on the mainland and on the small islands just offshore. </a:t>
            </a:r>
            <a:r>
              <a:rPr lang="en-CA" sz="1800"/>
              <a:t>The results of the study are shown below.</a:t>
            </a:r>
          </a:p>
          <a:p>
            <a:pPr eaLnBrk="1" hangingPunct="1">
              <a:spcBef>
                <a:spcPct val="60000"/>
              </a:spcBef>
            </a:pPr>
            <a:endParaRPr lang="en-CA" sz="1800"/>
          </a:p>
          <a:p>
            <a:pPr eaLnBrk="1" hangingPunct="1">
              <a:spcBef>
                <a:spcPct val="60000"/>
              </a:spcBef>
            </a:pPr>
            <a:endParaRPr lang="en-CA" sz="1800"/>
          </a:p>
          <a:p>
            <a:pPr eaLnBrk="1" hangingPunct="1">
              <a:spcBef>
                <a:spcPct val="60000"/>
              </a:spcBef>
            </a:pPr>
            <a:endParaRPr lang="en-CA" sz="1800"/>
          </a:p>
          <a:p>
            <a:pPr eaLnBrk="1" hangingPunct="1">
              <a:spcBef>
                <a:spcPct val="60000"/>
              </a:spcBef>
            </a:pPr>
            <a:endParaRPr lang="en-CA" sz="1800"/>
          </a:p>
          <a:p>
            <a:pPr eaLnBrk="1" hangingPunct="1">
              <a:spcBef>
                <a:spcPct val="60000"/>
              </a:spcBef>
            </a:pPr>
            <a:endParaRPr lang="en-CA" sz="1800"/>
          </a:p>
          <a:p>
            <a:pPr eaLnBrk="1" hangingPunct="1">
              <a:spcBef>
                <a:spcPct val="60000"/>
              </a:spcBef>
            </a:pPr>
            <a:endParaRPr lang="en-CA" sz="1800"/>
          </a:p>
          <a:p>
            <a:pPr eaLnBrk="1" hangingPunct="1">
              <a:spcBef>
                <a:spcPct val="60000"/>
              </a:spcBef>
            </a:pPr>
            <a:endParaRPr lang="en-US" sz="1800"/>
          </a:p>
          <a:p>
            <a:pPr eaLnBrk="1" hangingPunct="1">
              <a:spcBef>
                <a:spcPct val="60000"/>
              </a:spcBef>
            </a:pPr>
            <a:endParaRPr lang="en-US" sz="1800"/>
          </a:p>
          <a:p>
            <a:pPr eaLnBrk="1" hangingPunct="1">
              <a:spcBef>
                <a:spcPct val="60000"/>
              </a:spcBef>
            </a:pPr>
            <a:r>
              <a:rPr lang="en-US" sz="1800"/>
              <a:t>Discuss the results shown, and make some predictions about likely population growth rates on the mainland versus the small offshore islands as a result of the availability of the bird pollinators for pollination.</a:t>
            </a:r>
          </a:p>
        </p:txBody>
      </p:sp>
      <p:sp>
        <p:nvSpPr>
          <p:cNvPr id="63490" name="Rectangle 2"/>
          <p:cNvSpPr txBox="1">
            <a:spLocks noChangeArrowheads="1"/>
          </p:cNvSpPr>
          <p:nvPr/>
        </p:nvSpPr>
        <p:spPr bwMode="auto">
          <a:xfrm>
            <a:off x="0" y="-1588"/>
            <a:ext cx="9144000" cy="685801"/>
          </a:xfrm>
          <a:prstGeom prst="rect">
            <a:avLst/>
          </a:prstGeom>
          <a:solidFill>
            <a:srgbClr val="683E2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bg1"/>
                </a:solidFill>
              </a:rPr>
              <a:t>Concept 44.2  Interspecific Interactions Affect Population Dynamics and Species Distributions</a:t>
            </a:r>
          </a:p>
        </p:txBody>
      </p:sp>
      <p:pic>
        <p:nvPicPr>
          <p:cNvPr id="47113" name="Picture 9"/>
          <p:cNvPicPr>
            <a:picLocks noChangeAspect="1" noChangeArrowheads="1"/>
          </p:cNvPicPr>
          <p:nvPr/>
        </p:nvPicPr>
        <p:blipFill>
          <a:blip r:embed="rId3">
            <a:extLst>
              <a:ext uri="{28A0092B-C50C-407E-A947-70E740481C1C}">
                <a14:useLocalDpi xmlns:a14="http://schemas.microsoft.com/office/drawing/2010/main" val="0"/>
              </a:ext>
            </a:extLst>
          </a:blip>
          <a:srcRect r="1831"/>
          <a:stretch>
            <a:fillRect/>
          </a:stretch>
        </p:blipFill>
        <p:spPr bwMode="auto">
          <a:xfrm>
            <a:off x="1309688" y="2690813"/>
            <a:ext cx="2757487" cy="210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3492" name="Picture 10" descr="PoLALE_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989138"/>
            <a:ext cx="271780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59273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1033"/>
          <p:cNvSpPr txBox="1">
            <a:spLocks noChangeArrowheads="1"/>
          </p:cNvSpPr>
          <p:nvPr/>
        </p:nvSpPr>
        <p:spPr bwMode="auto">
          <a:xfrm>
            <a:off x="455613" y="1004888"/>
            <a:ext cx="8226425"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60000"/>
              </a:spcBef>
              <a:spcAft>
                <a:spcPct val="20000"/>
              </a:spcAft>
            </a:pPr>
            <a:r>
              <a:rPr lang="en-US"/>
              <a:t>Which of the following is a logical prediction about population growth rates on the mainland versus the small offshore islands as a result of the availability of the bird pollinators for pollination?</a:t>
            </a:r>
          </a:p>
          <a:p>
            <a:pPr eaLnBrk="1" hangingPunct="1">
              <a:spcBef>
                <a:spcPct val="40000"/>
              </a:spcBef>
            </a:pPr>
            <a:r>
              <a:rPr lang="en-US"/>
              <a:t>	a. On the mainland (few pollinators), birth rate is low and population size will likely decrease. </a:t>
            </a:r>
          </a:p>
          <a:p>
            <a:pPr eaLnBrk="1" hangingPunct="1">
              <a:spcBef>
                <a:spcPct val="40000"/>
              </a:spcBef>
            </a:pPr>
            <a:r>
              <a:rPr lang="en-US"/>
              <a:t>	b. On the islands (many pollinators), birth rate is high and population size will likely remain stable or increase. </a:t>
            </a:r>
          </a:p>
          <a:p>
            <a:pPr eaLnBrk="1" hangingPunct="1">
              <a:spcBef>
                <a:spcPct val="40000"/>
              </a:spcBef>
            </a:pPr>
            <a:r>
              <a:rPr lang="en-US"/>
              <a:t>	c. On the mainland, over time this population may become locally extinct.</a:t>
            </a:r>
          </a:p>
          <a:p>
            <a:pPr eaLnBrk="1" hangingPunct="1">
              <a:spcBef>
                <a:spcPct val="40000"/>
              </a:spcBef>
            </a:pPr>
            <a:r>
              <a:rPr lang="en-US"/>
              <a:t>	d. All of the above</a:t>
            </a:r>
          </a:p>
          <a:p>
            <a:pPr eaLnBrk="1" hangingPunct="1">
              <a:spcBef>
                <a:spcPct val="40000"/>
              </a:spcBef>
            </a:pPr>
            <a:r>
              <a:rPr lang="en-US"/>
              <a:t>	e. None of the above</a:t>
            </a:r>
          </a:p>
        </p:txBody>
      </p:sp>
      <p:sp>
        <p:nvSpPr>
          <p:cNvPr id="65538" name="Rectangle 2"/>
          <p:cNvSpPr txBox="1">
            <a:spLocks noChangeArrowheads="1"/>
          </p:cNvSpPr>
          <p:nvPr/>
        </p:nvSpPr>
        <p:spPr bwMode="auto">
          <a:xfrm>
            <a:off x="0" y="-1588"/>
            <a:ext cx="9144000" cy="685801"/>
          </a:xfrm>
          <a:prstGeom prst="rect">
            <a:avLst/>
          </a:prstGeom>
          <a:solidFill>
            <a:srgbClr val="683E2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bg1"/>
                </a:solidFill>
              </a:rPr>
              <a:t>Concept 44.2  Interspecific Interactions Affect Population Dynamics and Species Distributions</a:t>
            </a:r>
          </a:p>
        </p:txBody>
      </p:sp>
    </p:spTree>
    <p:extLst>
      <p:ext uri="{BB962C8B-B14F-4D97-AF65-F5344CB8AC3E}">
        <p14:creationId xmlns:p14="http://schemas.microsoft.com/office/powerpoint/2010/main" val="297409804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4" descr="fig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163" y="406400"/>
            <a:ext cx="4511675"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9" name="Rectangle 3"/>
          <p:cNvSpPr>
            <a:spLocks noGrp="1" noChangeArrowheads="1"/>
          </p:cNvSpPr>
          <p:nvPr>
            <p:ph type="title"/>
          </p:nvPr>
        </p:nvSpPr>
        <p:spPr/>
        <p:txBody>
          <a:bodyPr/>
          <a:lstStyle/>
          <a:p>
            <a:pPr eaLnBrk="1" hangingPunct="1">
              <a:defRPr/>
            </a:pPr>
            <a:r>
              <a:rPr lang="en-US" smtClean="0">
                <a:cs typeface="+mj-cs"/>
              </a:rPr>
              <a:t>Figure 44.6  Resource Paritioning Allows Competitors to Coexist</a:t>
            </a:r>
          </a:p>
        </p:txBody>
      </p:sp>
    </p:spTree>
    <p:extLst>
      <p:ext uri="{BB962C8B-B14F-4D97-AF65-F5344CB8AC3E}">
        <p14:creationId xmlns:p14="http://schemas.microsoft.com/office/powerpoint/2010/main" val="245156708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title"/>
          </p:nvPr>
        </p:nvSpPr>
        <p:spPr/>
        <p:txBody>
          <a:bodyPr/>
          <a:lstStyle/>
          <a:p>
            <a:pPr eaLnBrk="1" hangingPunct="1">
              <a:defRPr/>
            </a:pPr>
            <a:r>
              <a:rPr lang="en-US" smtClean="0">
                <a:cs typeface="+mj-cs"/>
              </a:rPr>
              <a:t>Figure 44.6  Resource Paritioning Allows Competitors to Coexist (Part 1)</a:t>
            </a:r>
          </a:p>
        </p:txBody>
      </p:sp>
      <p:pic>
        <p:nvPicPr>
          <p:cNvPr id="69634" name="Picture 4" descr="fig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414463"/>
            <a:ext cx="8535987"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45095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defRPr/>
            </a:pPr>
            <a:r>
              <a:rPr lang="en-US" smtClean="0">
                <a:cs typeface="+mj-cs"/>
              </a:rPr>
              <a:t>Figure 44.6  Resource Paritioning Allows Competitors to Coexist (Part 2)</a:t>
            </a:r>
          </a:p>
        </p:txBody>
      </p:sp>
      <p:pic>
        <p:nvPicPr>
          <p:cNvPr id="71682" name="Picture 4" descr="fig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406400"/>
            <a:ext cx="7645400"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65984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title"/>
          </p:nvPr>
        </p:nvSpPr>
        <p:spPr/>
        <p:txBody>
          <a:bodyPr/>
          <a:lstStyle/>
          <a:p>
            <a:pPr eaLnBrk="1" hangingPunct="1">
              <a:defRPr/>
            </a:pPr>
            <a:r>
              <a:rPr lang="en-US" smtClean="0">
                <a:cs typeface="+mj-cs"/>
              </a:rPr>
              <a:t>Figure 44.6  Resource Paritioning Allows Competitors to Coexist (Part 3)</a:t>
            </a:r>
          </a:p>
        </p:txBody>
      </p:sp>
      <p:pic>
        <p:nvPicPr>
          <p:cNvPr id="73730" name="Picture 4" descr="fig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862138"/>
            <a:ext cx="8535987"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7926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a:lstStyle/>
          <a:p>
            <a:pPr eaLnBrk="1" hangingPunct="1">
              <a:defRPr/>
            </a:pPr>
            <a:r>
              <a:rPr lang="en-US" smtClean="0">
                <a:latin typeface="Arial" charset="0"/>
                <a:ea typeface="ＭＳ Ｐゴシック" charset="0"/>
              </a:rPr>
              <a:t>Answer to Opening Question</a:t>
            </a:r>
          </a:p>
        </p:txBody>
      </p:sp>
      <p:sp>
        <p:nvSpPr>
          <p:cNvPr id="11266" name="Rectangle 3"/>
          <p:cNvSpPr>
            <a:spLocks noGrp="1" noChangeArrowheads="1"/>
          </p:cNvSpPr>
          <p:nvPr>
            <p:ph type="body" idx="4294967295"/>
          </p:nvPr>
        </p:nvSpPr>
        <p:spPr bwMode="auto">
          <a:xfrm>
            <a:off x="685800" y="1143000"/>
            <a:ext cx="7848600" cy="548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r>
              <a:rPr lang="en-US">
                <a:latin typeface="Arial" charset="0"/>
                <a:ea typeface="ＭＳ Ｐゴシック" charset="0"/>
              </a:rPr>
              <a:t>In the mutualism between leaf-cutter ants and the fungus they cultivate, both species gain nutrition from the interaction. </a:t>
            </a:r>
          </a:p>
          <a:p>
            <a:pPr eaLnBrk="1" hangingPunct="1"/>
            <a:r>
              <a:rPr lang="en-US">
                <a:latin typeface="Arial" charset="0"/>
                <a:ea typeface="ＭＳ Ｐゴシック" charset="0"/>
              </a:rPr>
              <a:t>Ants also disperse the fungus and protect it from pathogens.</a:t>
            </a:r>
          </a:p>
          <a:p>
            <a:pPr eaLnBrk="1" hangingPunct="1"/>
            <a:r>
              <a:rPr lang="en-US">
                <a:latin typeface="Arial" charset="0"/>
                <a:ea typeface="ＭＳ Ｐゴシック" charset="0"/>
              </a:rPr>
              <a:t>It may have started when ants began eating the fungi growing on refuse in their nests. Ants that provided better growing conditions had more fungus to eat and thus higher fitness.</a:t>
            </a:r>
          </a:p>
        </p:txBody>
      </p:sp>
    </p:spTree>
    <p:extLst>
      <p:ext uri="{BB962C8B-B14F-4D97-AF65-F5344CB8AC3E}">
        <p14:creationId xmlns:p14="http://schemas.microsoft.com/office/powerpoint/2010/main" val="196080737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PoL-Fig-44-0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12950"/>
            <a:ext cx="8531225"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0291" name="Rectangle 3"/>
          <p:cNvSpPr>
            <a:spLocks noGrp="1" noChangeArrowheads="1"/>
          </p:cNvSpPr>
          <p:nvPr>
            <p:ph type="title"/>
          </p:nvPr>
        </p:nvSpPr>
        <p:spPr/>
        <p:txBody>
          <a:bodyPr/>
          <a:lstStyle/>
          <a:p>
            <a:pPr eaLnBrk="1" hangingPunct="1">
              <a:defRPr/>
            </a:pPr>
            <a:r>
              <a:rPr lang="en-US" smtClean="0">
                <a:cs typeface="+mj-cs"/>
              </a:rPr>
              <a:t>Figure 44.7  Finch Morphology Evolves in Response to Competition with Carpenter Bees</a:t>
            </a:r>
          </a:p>
        </p:txBody>
      </p:sp>
    </p:spTree>
    <p:extLst>
      <p:ext uri="{BB962C8B-B14F-4D97-AF65-F5344CB8AC3E}">
        <p14:creationId xmlns:p14="http://schemas.microsoft.com/office/powerpoint/2010/main" val="7277624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PoL-Fig-44-07-1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411163"/>
            <a:ext cx="5697538" cy="644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1315" name="Rectangle 3"/>
          <p:cNvSpPr>
            <a:spLocks noGrp="1" noChangeArrowheads="1"/>
          </p:cNvSpPr>
          <p:nvPr>
            <p:ph type="title"/>
          </p:nvPr>
        </p:nvSpPr>
        <p:spPr/>
        <p:txBody>
          <a:bodyPr/>
          <a:lstStyle/>
          <a:p>
            <a:pPr eaLnBrk="1" hangingPunct="1">
              <a:defRPr/>
            </a:pPr>
            <a:r>
              <a:rPr lang="en-US" smtClean="0">
                <a:cs typeface="+mj-cs"/>
              </a:rPr>
              <a:t>Figure 44.7  Finch Morphology Evolves in Response to Competition with Carpenter Bees (Part 1)</a:t>
            </a:r>
          </a:p>
        </p:txBody>
      </p:sp>
    </p:spTree>
    <p:extLst>
      <p:ext uri="{BB962C8B-B14F-4D97-AF65-F5344CB8AC3E}">
        <p14:creationId xmlns:p14="http://schemas.microsoft.com/office/powerpoint/2010/main" val="76353938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PoL-Fig-44-07-2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411163"/>
            <a:ext cx="8258175" cy="644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2339" name="Rectangle 3"/>
          <p:cNvSpPr>
            <a:spLocks noGrp="1" noChangeArrowheads="1"/>
          </p:cNvSpPr>
          <p:nvPr>
            <p:ph type="title"/>
          </p:nvPr>
        </p:nvSpPr>
        <p:spPr/>
        <p:txBody>
          <a:bodyPr/>
          <a:lstStyle/>
          <a:p>
            <a:pPr eaLnBrk="1" hangingPunct="1">
              <a:defRPr/>
            </a:pPr>
            <a:r>
              <a:rPr lang="en-US" smtClean="0">
                <a:cs typeface="+mj-cs"/>
              </a:rPr>
              <a:t>Figure 44.7  Finch Morphology Evolves in Response to Competition with Carpenter Bees (Part 2)</a:t>
            </a:r>
          </a:p>
        </p:txBody>
      </p:sp>
    </p:spTree>
    <p:extLst>
      <p:ext uri="{BB962C8B-B14F-4D97-AF65-F5344CB8AC3E}">
        <p14:creationId xmlns:p14="http://schemas.microsoft.com/office/powerpoint/2010/main" val="364752671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PoL-Fig-44-07-3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00" y="411163"/>
            <a:ext cx="5429250" cy="644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3363" name="Rectangle 3"/>
          <p:cNvSpPr>
            <a:spLocks noGrp="1" noChangeArrowheads="1"/>
          </p:cNvSpPr>
          <p:nvPr>
            <p:ph type="title"/>
          </p:nvPr>
        </p:nvSpPr>
        <p:spPr/>
        <p:txBody>
          <a:bodyPr/>
          <a:lstStyle/>
          <a:p>
            <a:pPr eaLnBrk="1" hangingPunct="1">
              <a:defRPr/>
            </a:pPr>
            <a:r>
              <a:rPr lang="en-US" smtClean="0">
                <a:cs typeface="+mj-cs"/>
              </a:rPr>
              <a:t>Figure 44.7  Finch Morphology Evolves in Response to Competition with Carpenter Bees (Part 3)</a:t>
            </a:r>
          </a:p>
        </p:txBody>
      </p:sp>
    </p:spTree>
    <p:extLst>
      <p:ext uri="{BB962C8B-B14F-4D97-AF65-F5344CB8AC3E}">
        <p14:creationId xmlns:p14="http://schemas.microsoft.com/office/powerpoint/2010/main" val="61390440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PoL-Fig-44-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411163"/>
            <a:ext cx="8135938" cy="644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4387" name="Rectangle 3"/>
          <p:cNvSpPr>
            <a:spLocks noGrp="1" noChangeArrowheads="1"/>
          </p:cNvSpPr>
          <p:nvPr>
            <p:ph type="title"/>
          </p:nvPr>
        </p:nvSpPr>
        <p:spPr/>
        <p:txBody>
          <a:bodyPr/>
          <a:lstStyle/>
          <a:p>
            <a:pPr eaLnBrk="1" hangingPunct="1">
              <a:defRPr/>
            </a:pPr>
            <a:r>
              <a:rPr lang="en-US" smtClean="0">
                <a:cs typeface="+mj-cs"/>
              </a:rPr>
              <a:t>Figure 44.8  Defense Mechanisms and </a:t>
            </a:r>
            <a:r>
              <a:rPr lang="ja-JP" altLang="en-US" smtClean="0">
                <a:cs typeface="+mj-cs"/>
              </a:rPr>
              <a:t>“</a:t>
            </a:r>
            <a:r>
              <a:rPr lang="en-US" smtClean="0">
                <a:cs typeface="+mj-cs"/>
              </a:rPr>
              <a:t>Arms Races</a:t>
            </a:r>
            <a:r>
              <a:rPr lang="ja-JP" altLang="en-US" smtClean="0">
                <a:cs typeface="+mj-cs"/>
              </a:rPr>
              <a:t>”</a:t>
            </a:r>
            <a:endParaRPr lang="en-US" smtClean="0">
              <a:cs typeface="+mj-cs"/>
            </a:endParaRPr>
          </a:p>
        </p:txBody>
      </p:sp>
    </p:spTree>
    <p:extLst>
      <p:ext uri="{BB962C8B-B14F-4D97-AF65-F5344CB8AC3E}">
        <p14:creationId xmlns:p14="http://schemas.microsoft.com/office/powerpoint/2010/main" val="331903031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PoL-Fig-44-08-1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700" y="411163"/>
            <a:ext cx="3533775" cy="644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5411" name="Rectangle 3"/>
          <p:cNvSpPr>
            <a:spLocks noGrp="1" noChangeArrowheads="1"/>
          </p:cNvSpPr>
          <p:nvPr>
            <p:ph type="title"/>
          </p:nvPr>
        </p:nvSpPr>
        <p:spPr/>
        <p:txBody>
          <a:bodyPr/>
          <a:lstStyle/>
          <a:p>
            <a:pPr eaLnBrk="1" hangingPunct="1">
              <a:defRPr/>
            </a:pPr>
            <a:r>
              <a:rPr lang="en-US" smtClean="0">
                <a:cs typeface="+mj-cs"/>
              </a:rPr>
              <a:t>Figure 44.8  Defense Mechanisms and </a:t>
            </a:r>
            <a:r>
              <a:rPr lang="ja-JP" altLang="en-US" smtClean="0">
                <a:cs typeface="+mj-cs"/>
              </a:rPr>
              <a:t>“</a:t>
            </a:r>
            <a:r>
              <a:rPr lang="en-US" smtClean="0">
                <a:cs typeface="+mj-cs"/>
              </a:rPr>
              <a:t>Arms Races</a:t>
            </a:r>
            <a:r>
              <a:rPr lang="ja-JP" altLang="en-US" smtClean="0">
                <a:cs typeface="+mj-cs"/>
              </a:rPr>
              <a:t>”</a:t>
            </a:r>
            <a:r>
              <a:rPr lang="en-US" smtClean="0">
                <a:cs typeface="+mj-cs"/>
              </a:rPr>
              <a:t> (Part 1)</a:t>
            </a:r>
          </a:p>
        </p:txBody>
      </p:sp>
    </p:spTree>
    <p:extLst>
      <p:ext uri="{BB962C8B-B14F-4D97-AF65-F5344CB8AC3E}">
        <p14:creationId xmlns:p14="http://schemas.microsoft.com/office/powerpoint/2010/main" val="77510254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PoL-Fig-44-08-2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411163"/>
            <a:ext cx="7129463" cy="644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6435" name="Rectangle 3"/>
          <p:cNvSpPr>
            <a:spLocks noGrp="1" noChangeArrowheads="1"/>
          </p:cNvSpPr>
          <p:nvPr>
            <p:ph type="title"/>
          </p:nvPr>
        </p:nvSpPr>
        <p:spPr/>
        <p:txBody>
          <a:bodyPr/>
          <a:lstStyle/>
          <a:p>
            <a:pPr eaLnBrk="1" hangingPunct="1">
              <a:defRPr/>
            </a:pPr>
            <a:r>
              <a:rPr lang="en-US" smtClean="0">
                <a:cs typeface="+mj-cs"/>
              </a:rPr>
              <a:t>Figure 44.8  Defense Mechanisms and </a:t>
            </a:r>
            <a:r>
              <a:rPr lang="ja-JP" altLang="en-US" smtClean="0">
                <a:cs typeface="+mj-cs"/>
              </a:rPr>
              <a:t>“</a:t>
            </a:r>
            <a:r>
              <a:rPr lang="en-US" smtClean="0">
                <a:cs typeface="+mj-cs"/>
              </a:rPr>
              <a:t>Arms Races</a:t>
            </a:r>
            <a:r>
              <a:rPr lang="ja-JP" altLang="en-US" smtClean="0">
                <a:cs typeface="+mj-cs"/>
              </a:rPr>
              <a:t>”</a:t>
            </a:r>
            <a:r>
              <a:rPr lang="en-US" smtClean="0">
                <a:cs typeface="+mj-cs"/>
              </a:rPr>
              <a:t> (Part 2)</a:t>
            </a:r>
          </a:p>
        </p:txBody>
      </p:sp>
    </p:spTree>
    <p:extLst>
      <p:ext uri="{BB962C8B-B14F-4D97-AF65-F5344CB8AC3E}">
        <p14:creationId xmlns:p14="http://schemas.microsoft.com/office/powerpoint/2010/main" val="71698804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PoL-Fig-44-0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100" y="411163"/>
            <a:ext cx="7307263" cy="644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7459" name="Rectangle 3"/>
          <p:cNvSpPr>
            <a:spLocks noGrp="1" noChangeArrowheads="1"/>
          </p:cNvSpPr>
          <p:nvPr>
            <p:ph type="title"/>
          </p:nvPr>
        </p:nvSpPr>
        <p:spPr/>
        <p:txBody>
          <a:bodyPr/>
          <a:lstStyle/>
          <a:p>
            <a:pPr eaLnBrk="1" hangingPunct="1">
              <a:defRPr/>
            </a:pPr>
            <a:r>
              <a:rPr lang="en-US" smtClean="0">
                <a:cs typeface="+mj-cs"/>
              </a:rPr>
              <a:t>Figure 44.9  Using Mimicry to Avoid Being Eaten</a:t>
            </a:r>
          </a:p>
        </p:txBody>
      </p:sp>
    </p:spTree>
    <p:extLst>
      <p:ext uri="{BB962C8B-B14F-4D97-AF65-F5344CB8AC3E}">
        <p14:creationId xmlns:p14="http://schemas.microsoft.com/office/powerpoint/2010/main" val="108270078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53.7  Batesian mimicry</a:t>
            </a:r>
            <a:br>
              <a:rPr lang="en-US" sz="1400">
                <a:solidFill>
                  <a:schemeClr val="tx1"/>
                </a:solidFill>
                <a:latin typeface="Arial" charset="0"/>
              </a:rPr>
            </a:br>
            <a:endParaRPr lang="en-US">
              <a:solidFill>
                <a:schemeClr val="tx1"/>
              </a:solidFill>
              <a:latin typeface="Arial" charset="0"/>
            </a:endParaRPr>
          </a:p>
        </p:txBody>
      </p:sp>
      <p:sp>
        <p:nvSpPr>
          <p:cNvPr id="124931"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249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924050"/>
            <a:ext cx="87122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24987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53.8  Müllerian mimicry: Cuckoo bee (left), yellow jacket (right)</a:t>
            </a:r>
            <a:br>
              <a:rPr lang="en-US" sz="1400">
                <a:solidFill>
                  <a:schemeClr val="tx1"/>
                </a:solidFill>
                <a:latin typeface="Arial" charset="0"/>
              </a:rPr>
            </a:br>
            <a:endParaRPr lang="en-US">
              <a:solidFill>
                <a:schemeClr val="tx1"/>
              </a:solidFill>
              <a:latin typeface="Arial" charset="0"/>
            </a:endParaRPr>
          </a:p>
        </p:txBody>
      </p:sp>
      <p:sp>
        <p:nvSpPr>
          <p:cNvPr id="125955"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259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2028825"/>
            <a:ext cx="88519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692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p:txBody>
          <a:bodyPr/>
          <a:lstStyle/>
          <a:p>
            <a:pPr eaLnBrk="1" hangingPunct="1">
              <a:defRPr/>
            </a:pPr>
            <a:r>
              <a:rPr lang="en-US" smtClean="0">
                <a:latin typeface="Arial" charset="0"/>
                <a:ea typeface="ＭＳ Ｐゴシック" charset="0"/>
              </a:rPr>
              <a:t>Answer to Opening Question</a:t>
            </a:r>
          </a:p>
        </p:txBody>
      </p:sp>
      <p:sp>
        <p:nvSpPr>
          <p:cNvPr id="12290" name="Rectangle 3"/>
          <p:cNvSpPr>
            <a:spLocks noGrp="1" noChangeArrowheads="1"/>
          </p:cNvSpPr>
          <p:nvPr>
            <p:ph type="body" idx="4294967295"/>
          </p:nvPr>
        </p:nvSpPr>
        <p:spPr bwMode="auto">
          <a:xfrm>
            <a:off x="685800" y="1143000"/>
            <a:ext cx="7848600" cy="548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rPr>
              <a:t>Fungi that provided ants with more nutrients were more likely to be propagated by ants.</a:t>
            </a:r>
          </a:p>
          <a:p>
            <a:pPr eaLnBrk="1" hangingPunct="1"/>
            <a:r>
              <a:rPr lang="en-US">
                <a:latin typeface="Arial" charset="0"/>
                <a:ea typeface="ＭＳ Ｐゴシック" charset="0"/>
              </a:rPr>
              <a:t>The ants expanded their food base by feeding leaves to the fungi (ants can</a:t>
            </a:r>
            <a:r>
              <a:rPr lang="ja-JP" altLang="en-US">
                <a:latin typeface="Arial" charset="0"/>
                <a:ea typeface="ＭＳ Ｐゴシック" charset="0"/>
              </a:rPr>
              <a:t>’</a:t>
            </a:r>
            <a:r>
              <a:rPr lang="en-US" altLang="ja-JP">
                <a:latin typeface="Arial" charset="0"/>
                <a:ea typeface="ＭＳ Ｐゴシック" charset="0"/>
              </a:rPr>
              <a:t>t digest the leaves).</a:t>
            </a:r>
          </a:p>
          <a:p>
            <a:pPr eaLnBrk="1" hangingPunct="1"/>
            <a:r>
              <a:rPr lang="en-US">
                <a:latin typeface="Arial" charset="0"/>
                <a:ea typeface="ＭＳ Ｐゴシック" charset="0"/>
              </a:rPr>
              <a:t>The fungi then had access to food they would not be able to use if ants did not chop it up for them.</a:t>
            </a:r>
          </a:p>
        </p:txBody>
      </p:sp>
    </p:spTree>
    <p:extLst>
      <p:ext uri="{BB962C8B-B14F-4D97-AF65-F5344CB8AC3E}">
        <p14:creationId xmlns:p14="http://schemas.microsoft.com/office/powerpoint/2010/main" val="13441845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53.x1  Deceptive coloration: moth with "eyeballs"</a:t>
            </a:r>
            <a:br>
              <a:rPr lang="en-US" sz="1400">
                <a:solidFill>
                  <a:schemeClr val="tx1"/>
                </a:solidFill>
                <a:latin typeface="Arial" charset="0"/>
              </a:rPr>
            </a:br>
            <a:endParaRPr lang="en-US">
              <a:solidFill>
                <a:schemeClr val="tx1"/>
              </a:solidFill>
              <a:latin typeface="Arial" charset="0"/>
            </a:endParaRPr>
          </a:p>
        </p:txBody>
      </p:sp>
      <p:sp>
        <p:nvSpPr>
          <p:cNvPr id="123907"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239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655638"/>
            <a:ext cx="8788400" cy="582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19519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53.6  Aposematic (warning) coloration in a poisonous blue frog</a:t>
            </a:r>
            <a:br>
              <a:rPr lang="en-US" sz="1400">
                <a:solidFill>
                  <a:schemeClr val="tx1"/>
                </a:solidFill>
                <a:latin typeface="Arial" charset="0"/>
              </a:rPr>
            </a:br>
            <a:endParaRPr lang="en-US">
              <a:solidFill>
                <a:schemeClr val="tx1"/>
              </a:solidFill>
              <a:latin typeface="Arial" charset="0"/>
            </a:endParaRPr>
          </a:p>
        </p:txBody>
      </p:sp>
      <p:sp>
        <p:nvSpPr>
          <p:cNvPr id="122883"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228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671513"/>
            <a:ext cx="8763000"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27470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53.5  Camouflage: Poor-will (left), lizard (right)</a:t>
            </a:r>
            <a:br>
              <a:rPr lang="en-US" sz="1400">
                <a:solidFill>
                  <a:schemeClr val="tx1"/>
                </a:solidFill>
                <a:latin typeface="Arial" charset="0"/>
              </a:rPr>
            </a:br>
            <a:endParaRPr lang="en-US">
              <a:solidFill>
                <a:schemeClr val="tx1"/>
              </a:solidFill>
              <a:latin typeface="Arial" charset="0"/>
            </a:endParaRPr>
          </a:p>
        </p:txBody>
      </p:sp>
      <p:sp>
        <p:nvSpPr>
          <p:cNvPr id="121859"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218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31975"/>
            <a:ext cx="43434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838325"/>
            <a:ext cx="42672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542305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the concept p.868</a:t>
            </a:r>
            <a:endParaRPr lang="en-US" dirty="0"/>
          </a:p>
        </p:txBody>
      </p:sp>
      <p:sp>
        <p:nvSpPr>
          <p:cNvPr id="3" name="Content Placeholder 2"/>
          <p:cNvSpPr>
            <a:spLocks noGrp="1"/>
          </p:cNvSpPr>
          <p:nvPr>
            <p:ph idx="1"/>
          </p:nvPr>
        </p:nvSpPr>
        <p:spPr>
          <a:xfrm>
            <a:off x="304800" y="609600"/>
            <a:ext cx="8534400" cy="5791200"/>
          </a:xfrm>
        </p:spPr>
        <p:txBody>
          <a:bodyPr/>
          <a:lstStyle/>
          <a:p>
            <a:r>
              <a:rPr lang="en-US" dirty="0" smtClean="0"/>
              <a:t>Interactions affect individual fitness and can result in evolution</a:t>
            </a:r>
          </a:p>
          <a:p>
            <a:r>
              <a:rPr lang="en-US" sz="2000" dirty="0" smtClean="0"/>
              <a:t>Crabs feed on mussels, and individual mussels can respond to the presence of crabs in their environment by thickening their shells if they can perceive the threat. On the east coast of North America, blue mussels (</a:t>
            </a:r>
            <a:r>
              <a:rPr lang="en-US" sz="2000" i="1" dirty="0" err="1" smtClean="0"/>
              <a:t>Mytilus</a:t>
            </a:r>
            <a:r>
              <a:rPr lang="en-US" sz="2000" i="1" dirty="0" smtClean="0"/>
              <a:t> </a:t>
            </a:r>
            <a:r>
              <a:rPr lang="en-US" sz="2000" i="1" dirty="0" err="1" smtClean="0"/>
              <a:t>edulis</a:t>
            </a:r>
            <a:r>
              <a:rPr lang="en-US" sz="2000" dirty="0" smtClean="0"/>
              <a:t>) face two non-native predators. The European green crab (</a:t>
            </a:r>
            <a:r>
              <a:rPr lang="en-US" sz="2000" i="1" dirty="0" err="1" smtClean="0"/>
              <a:t>Carcinus</a:t>
            </a:r>
            <a:r>
              <a:rPr lang="en-US" sz="2000" i="1" dirty="0" smtClean="0"/>
              <a:t> </a:t>
            </a:r>
            <a:r>
              <a:rPr lang="en-US" sz="2000" i="1" dirty="0" err="1" smtClean="0"/>
              <a:t>maenas</a:t>
            </a:r>
            <a:r>
              <a:rPr lang="en-US" sz="2000" dirty="0" smtClean="0"/>
              <a:t>) was introduced to the US almost 200 years ago and the Asian shore crab ( </a:t>
            </a:r>
            <a:r>
              <a:rPr lang="en-US" sz="2000" i="1" dirty="0" err="1" smtClean="0"/>
              <a:t>Hemigrapsus</a:t>
            </a:r>
            <a:r>
              <a:rPr lang="en-US" sz="2000" i="1" dirty="0" smtClean="0"/>
              <a:t> </a:t>
            </a:r>
            <a:r>
              <a:rPr lang="en-US" sz="2000" i="1" dirty="0" err="1" smtClean="0"/>
              <a:t>sanguineus</a:t>
            </a:r>
            <a:r>
              <a:rPr lang="en-US" sz="2000" dirty="0" smtClean="0"/>
              <a:t>) arrived only 20 years ago. </a:t>
            </a:r>
            <a:r>
              <a:rPr lang="en-US" sz="2000" i="1" dirty="0" smtClean="0"/>
              <a:t>C. </a:t>
            </a:r>
            <a:r>
              <a:rPr lang="en-US" sz="2000" i="1" dirty="0" err="1" smtClean="0"/>
              <a:t>maenas</a:t>
            </a:r>
            <a:r>
              <a:rPr lang="en-US" sz="2000" i="1" dirty="0" smtClean="0"/>
              <a:t> </a:t>
            </a:r>
            <a:r>
              <a:rPr lang="en-US" sz="2000" dirty="0" smtClean="0"/>
              <a:t>has spread all along the Atlantic coast whereas </a:t>
            </a:r>
            <a:r>
              <a:rPr lang="en-US" sz="2000" i="1" dirty="0" smtClean="0"/>
              <a:t>H. </a:t>
            </a:r>
            <a:r>
              <a:rPr lang="en-US" sz="2000" i="1" dirty="0" err="1" smtClean="0"/>
              <a:t>sanguineus</a:t>
            </a:r>
            <a:r>
              <a:rPr lang="en-US" sz="2000" i="1" dirty="0" smtClean="0"/>
              <a:t> </a:t>
            </a:r>
            <a:r>
              <a:rPr lang="en-US" sz="2000" dirty="0" smtClean="0"/>
              <a:t>has not yet reached northern Maine. Have mussels evolved the ability to detect this new enemy and respond to it?</a:t>
            </a:r>
          </a:p>
          <a:p>
            <a:r>
              <a:rPr lang="en-US" sz="2000" dirty="0" smtClean="0"/>
              <a:t>Researchers collected very young </a:t>
            </a:r>
            <a:r>
              <a:rPr lang="en-US" sz="2000" i="1" dirty="0" smtClean="0"/>
              <a:t>M. </a:t>
            </a:r>
            <a:r>
              <a:rPr lang="en-US" sz="2000" i="1" dirty="0" err="1" smtClean="0"/>
              <a:t>edulis</a:t>
            </a:r>
            <a:r>
              <a:rPr lang="en-US" sz="2000" i="1" dirty="0" smtClean="0"/>
              <a:t> </a:t>
            </a:r>
            <a:r>
              <a:rPr lang="en-US" sz="2000" dirty="0" smtClean="0"/>
              <a:t>from northern populations that have experienced </a:t>
            </a:r>
            <a:r>
              <a:rPr lang="en-US" sz="2000" i="1" dirty="0" smtClean="0"/>
              <a:t>C. </a:t>
            </a:r>
            <a:r>
              <a:rPr lang="en-US" sz="2000" i="1" dirty="0" err="1" smtClean="0"/>
              <a:t>maenas</a:t>
            </a:r>
            <a:r>
              <a:rPr lang="en-US" sz="2000" i="1" dirty="0" smtClean="0"/>
              <a:t> </a:t>
            </a:r>
            <a:r>
              <a:rPr lang="en-US" sz="2000" dirty="0" smtClean="0"/>
              <a:t>but not </a:t>
            </a:r>
            <a:r>
              <a:rPr lang="en-US" sz="2000" i="1" dirty="0" smtClean="0"/>
              <a:t>H. </a:t>
            </a:r>
            <a:r>
              <a:rPr lang="en-US" sz="2000" i="1" dirty="0" err="1" smtClean="0"/>
              <a:t>sanguineus</a:t>
            </a:r>
            <a:r>
              <a:rPr lang="en-US" sz="2000" i="1" dirty="0" smtClean="0"/>
              <a:t> </a:t>
            </a:r>
            <a:r>
              <a:rPr lang="en-US" sz="2000" dirty="0" smtClean="0"/>
              <a:t>and from southern populations that have experienced both predator species. They grew mussels from each population on floating docks under three different conditions: no crab nearby (controls); a hungry </a:t>
            </a:r>
            <a:r>
              <a:rPr lang="en-US" sz="2000" i="1" dirty="0" smtClean="0"/>
              <a:t>C. </a:t>
            </a:r>
            <a:r>
              <a:rPr lang="en-US" sz="2000" i="1" dirty="0" err="1" smtClean="0"/>
              <a:t>maenas</a:t>
            </a:r>
            <a:r>
              <a:rPr lang="en-US" sz="2000" i="1" dirty="0" smtClean="0"/>
              <a:t> </a:t>
            </a:r>
            <a:r>
              <a:rPr lang="en-US" sz="2000" dirty="0" smtClean="0"/>
              <a:t>caged nearby; and a hungry </a:t>
            </a:r>
            <a:r>
              <a:rPr lang="en-US" sz="2000" i="1" dirty="0" smtClean="0"/>
              <a:t>H. </a:t>
            </a:r>
            <a:r>
              <a:rPr lang="en-US" sz="2000" i="1" dirty="0" err="1" smtClean="0"/>
              <a:t>sanguineus</a:t>
            </a:r>
            <a:r>
              <a:rPr lang="en-US" sz="2000" i="1" dirty="0" smtClean="0"/>
              <a:t> </a:t>
            </a:r>
            <a:r>
              <a:rPr lang="en-US" sz="2000" dirty="0" smtClean="0"/>
              <a:t>caged nearby. After 3 months researchers measured mussel shell thickens.</a:t>
            </a:r>
            <a:endParaRPr lang="en-US" sz="2000" dirty="0"/>
          </a:p>
        </p:txBody>
      </p:sp>
    </p:spTree>
    <p:extLst>
      <p:ext uri="{BB962C8B-B14F-4D97-AF65-F5344CB8AC3E}">
        <p14:creationId xmlns:p14="http://schemas.microsoft.com/office/powerpoint/2010/main" val="1374299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364163"/>
          </a:xfrm>
        </p:spPr>
        <p:txBody>
          <a:bodyPr/>
          <a:lstStyle/>
          <a:p>
            <a:r>
              <a:rPr lang="en-US" sz="2000" dirty="0" smtClean="0"/>
              <a:t>Use the graph to answer the following questions. Error bars indicate 95% confidence intervals; bars with different letters are statistically different from one another (P&lt;0.05)</a:t>
            </a:r>
          </a:p>
          <a:p>
            <a:endParaRPr lang="en-US" sz="2000" dirty="0"/>
          </a:p>
          <a:p>
            <a:pPr marL="457200" indent="-457200">
              <a:buAutoNum type="arabicPeriod"/>
            </a:pPr>
            <a:r>
              <a:rPr lang="en-US" sz="2000" dirty="0" smtClean="0"/>
              <a:t>Have mussel populations exposed to predation by non-native crabs evolved the ability to detect and respond to them by thickening their shells?</a:t>
            </a:r>
          </a:p>
          <a:p>
            <a:pPr marL="457200" indent="-457200">
              <a:buAutoNum type="arabicPeriod"/>
            </a:pPr>
            <a:r>
              <a:rPr lang="en-US" sz="2000" dirty="0" smtClean="0"/>
              <a:t>Which comparison is critical to your conclusion?</a:t>
            </a:r>
          </a:p>
          <a:p>
            <a:pPr marL="457200" indent="-457200">
              <a:buAutoNum type="arabicPeriod"/>
            </a:pPr>
            <a:r>
              <a:rPr lang="en-US" sz="2000" dirty="0" smtClean="0"/>
              <a:t>Do mussels in southern populations have thinner shells than in northern populations? Would a difference in average shell thickness between the two populations invalidate your conclusion?</a:t>
            </a:r>
          </a:p>
          <a:p>
            <a:pPr marL="457200" indent="-457200">
              <a:buAutoNum type="arabicPeriod"/>
            </a:pPr>
            <a:r>
              <a:rPr lang="en-US" sz="2000" dirty="0" smtClean="0"/>
              <a:t>What do these data suggest about how quickly evolution can take place?</a:t>
            </a:r>
          </a:p>
          <a:p>
            <a:endParaRPr lang="en-US" sz="2000" dirty="0"/>
          </a:p>
        </p:txBody>
      </p:sp>
    </p:spTree>
    <p:extLst>
      <p:ext uri="{BB962C8B-B14F-4D97-AF65-F5344CB8AC3E}">
        <p14:creationId xmlns:p14="http://schemas.microsoft.com/office/powerpoint/2010/main" val="10807927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PoL-ATC-Ch44-p868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411163"/>
            <a:ext cx="6757988" cy="644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9811" name="Rectangle 3"/>
          <p:cNvSpPr>
            <a:spLocks noGrp="1" noChangeArrowheads="1"/>
          </p:cNvSpPr>
          <p:nvPr>
            <p:ph type="title"/>
          </p:nvPr>
        </p:nvSpPr>
        <p:spPr/>
        <p:txBody>
          <a:bodyPr/>
          <a:lstStyle/>
          <a:p>
            <a:pPr eaLnBrk="1" hangingPunct="1">
              <a:defRPr/>
            </a:pPr>
            <a:r>
              <a:rPr lang="en-US" smtClean="0">
                <a:cs typeface="+mj-cs"/>
              </a:rPr>
              <a:t>Apply the Concept, Ch. 44, p. 868</a:t>
            </a:r>
          </a:p>
        </p:txBody>
      </p:sp>
    </p:spTree>
    <p:extLst>
      <p:ext uri="{BB962C8B-B14F-4D97-AF65-F5344CB8AC3E}">
        <p14:creationId xmlns:p14="http://schemas.microsoft.com/office/powerpoint/2010/main" val="175868800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title"/>
          </p:nvPr>
        </p:nvSpPr>
        <p:spPr/>
        <p:txBody>
          <a:bodyPr/>
          <a:lstStyle/>
          <a:p>
            <a:pPr eaLnBrk="1" hangingPunct="1">
              <a:defRPr/>
            </a:pPr>
            <a:r>
              <a:rPr lang="en-US" smtClean="0">
                <a:cs typeface="+mj-cs"/>
              </a:rPr>
              <a:t>Apply the Concept, Ch. 44, p. 868</a:t>
            </a:r>
          </a:p>
        </p:txBody>
      </p:sp>
      <p:pic>
        <p:nvPicPr>
          <p:cNvPr id="96258" name="Picture 4" descr="PoL-ATC-Ch44-p8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475" y="406400"/>
            <a:ext cx="5859463"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95001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PoL-Fig-44-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27063"/>
            <a:ext cx="8531225" cy="600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9507" name="Rectangle 3"/>
          <p:cNvSpPr>
            <a:spLocks noGrp="1" noChangeArrowheads="1"/>
          </p:cNvSpPr>
          <p:nvPr>
            <p:ph type="title"/>
          </p:nvPr>
        </p:nvSpPr>
        <p:spPr/>
        <p:txBody>
          <a:bodyPr/>
          <a:lstStyle/>
          <a:p>
            <a:pPr eaLnBrk="1" hangingPunct="1">
              <a:defRPr/>
            </a:pPr>
            <a:r>
              <a:rPr lang="en-US" smtClean="0">
                <a:cs typeface="+mj-cs"/>
              </a:rPr>
              <a:t>Figure 44.10  An Invasive Species</a:t>
            </a:r>
          </a:p>
        </p:txBody>
      </p:sp>
    </p:spTree>
    <p:extLst>
      <p:ext uri="{BB962C8B-B14F-4D97-AF65-F5344CB8AC3E}">
        <p14:creationId xmlns:p14="http://schemas.microsoft.com/office/powerpoint/2010/main" val="3591797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5588" cy="685800"/>
          </a:xfrm>
        </p:spPr>
        <p:txBody>
          <a:bodyPr/>
          <a:lstStyle/>
          <a:p>
            <a:pPr eaLnBrk="1" hangingPunct="1">
              <a:defRPr/>
            </a:pPr>
            <a:r>
              <a:rPr lang="en-US" smtClean="0">
                <a:latin typeface="Arial" charset="0"/>
                <a:ea typeface="ＭＳ Ｐゴシック" charset="0"/>
              </a:rPr>
              <a:t>Concept 44.3  Interactions Affect Individual Fitness and Can Result in Evolution</a:t>
            </a:r>
          </a:p>
        </p:txBody>
      </p:sp>
      <p:sp>
        <p:nvSpPr>
          <p:cNvPr id="102402" name="Rectangle 3"/>
          <p:cNvSpPr>
            <a:spLocks noGrp="1" noChangeArrowheads="1"/>
          </p:cNvSpPr>
          <p:nvPr>
            <p:ph type="body" idx="1"/>
          </p:nvPr>
        </p:nvSpPr>
        <p:spPr bwMode="auto">
          <a:xfrm>
            <a:off x="455613" y="1004888"/>
            <a:ext cx="8226425" cy="548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292100" indent="-292100" eaLnBrk="1" hangingPunct="1"/>
            <a:r>
              <a:rPr lang="en-US" sz="2000">
                <a:latin typeface="Arial" charset="0"/>
                <a:ea typeface="ＭＳ Ｐゴシック" charset="0"/>
              </a:rPr>
              <a:t>Antibiotics, also known as antimicrobials, are drugs used for treating infections caused by bacteria and have saved countless lives. Antibiotics are produced naturally by many organisms.</a:t>
            </a:r>
          </a:p>
          <a:p>
            <a:pPr marL="292100" indent="-292100" eaLnBrk="1" hangingPunct="1"/>
            <a:r>
              <a:rPr lang="en-US" sz="2000">
                <a:latin typeface="Arial" charset="0"/>
                <a:ea typeface="ＭＳ Ｐゴシック" charset="0"/>
              </a:rPr>
              <a:t>Antibiotic resistance in bacteria is a growing global concern because when a person or animal is infected with an antibiotic-resistant bacterium, standard antibiotic treatment therapies are less effective or may not work at all. It is estimated that more Americans die each year from drug-resistant </a:t>
            </a:r>
            <a:r>
              <a:rPr lang="en-US" sz="2000" i="1">
                <a:latin typeface="Arial" charset="0"/>
                <a:ea typeface="ＭＳ Ｐゴシック" charset="0"/>
              </a:rPr>
              <a:t>Staphylococcus aureus </a:t>
            </a:r>
            <a:r>
              <a:rPr lang="en-US" sz="2000">
                <a:latin typeface="Arial" charset="0"/>
                <a:ea typeface="ＭＳ Ｐゴシック" charset="0"/>
              </a:rPr>
              <a:t>infections than die from HIV/AIDS. </a:t>
            </a:r>
          </a:p>
          <a:p>
            <a:pPr marL="292100" indent="-292100" eaLnBrk="1" hangingPunct="1"/>
            <a:r>
              <a:rPr lang="en-US" sz="2000">
                <a:latin typeface="Arial" charset="0"/>
                <a:ea typeface="ＭＳ Ｐゴシック" charset="0"/>
              </a:rPr>
              <a:t>Antibiotics work by killing the bacteria that an organism is infected with. Bacteria can reproduce asexually, so if for example a dose of antibiotics kills 99% of the bacteria causing the infection, the remaining 1% can still reproduce. That 1% remaining are said to be </a:t>
            </a:r>
            <a:r>
              <a:rPr lang="ja-JP" altLang="en-US" sz="2000">
                <a:latin typeface="Arial" charset="0"/>
                <a:ea typeface="ＭＳ Ｐゴシック" charset="0"/>
              </a:rPr>
              <a:t>“</a:t>
            </a:r>
            <a:r>
              <a:rPr lang="en-US" altLang="ja-JP" sz="2000">
                <a:latin typeface="Arial" charset="0"/>
                <a:ea typeface="ＭＳ Ｐゴシック" charset="0"/>
              </a:rPr>
              <a:t>antibiotic resistant.</a:t>
            </a:r>
            <a:r>
              <a:rPr lang="ja-JP" altLang="en-US" sz="2000">
                <a:latin typeface="Arial" charset="0"/>
                <a:ea typeface="ＭＳ Ｐゴシック" charset="0"/>
              </a:rPr>
              <a:t>”</a:t>
            </a:r>
            <a:r>
              <a:rPr lang="en-US" altLang="ja-JP" sz="2000">
                <a:latin typeface="Arial" charset="0"/>
                <a:ea typeface="ＭＳ Ｐゴシック" charset="0"/>
              </a:rPr>
              <a:t> The offspring of these antibiotic resistant bacteria will also have antibiotic resistant genotypes.</a:t>
            </a:r>
            <a:endParaRPr lang="en-US" sz="2000" b="1">
              <a:latin typeface="Arial" charset="0"/>
              <a:ea typeface="ＭＳ Ｐゴシック" charset="0"/>
            </a:endParaRPr>
          </a:p>
        </p:txBody>
      </p:sp>
    </p:spTree>
    <p:extLst>
      <p:ext uri="{BB962C8B-B14F-4D97-AF65-F5344CB8AC3E}">
        <p14:creationId xmlns:p14="http://schemas.microsoft.com/office/powerpoint/2010/main" val="1038889976"/>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3"/>
          <p:cNvSpPr>
            <a:spLocks noGrp="1" noChangeArrowheads="1"/>
          </p:cNvSpPr>
          <p:nvPr>
            <p:ph type="body" idx="1"/>
          </p:nvPr>
        </p:nvSpPr>
        <p:spPr bwMode="auto">
          <a:xfrm>
            <a:off x="455613" y="1004888"/>
            <a:ext cx="8226425" cy="548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292100" indent="-292100" eaLnBrk="1" hangingPunct="1">
              <a:spcAft>
                <a:spcPct val="20000"/>
              </a:spcAft>
            </a:pPr>
            <a:r>
              <a:rPr lang="en-US" sz="2000">
                <a:latin typeface="Arial" charset="0"/>
                <a:ea typeface="ＭＳ Ｐゴシック" charset="0"/>
              </a:rPr>
              <a:t>Which of the following statements correctly describe the phenomenon of antibiotic resistance?</a:t>
            </a:r>
          </a:p>
          <a:p>
            <a:pPr marL="292100" indent="-292100" eaLnBrk="1" hangingPunct="1">
              <a:spcBef>
                <a:spcPct val="40000"/>
              </a:spcBef>
            </a:pPr>
            <a:r>
              <a:rPr lang="en-US" sz="2000">
                <a:latin typeface="Arial" charset="0"/>
                <a:ea typeface="ＭＳ Ｐゴシック" charset="0"/>
              </a:rPr>
              <a:t>	a. Resistant bacteria have a higher fitness in the presence of the antibiotic than the bacteria that are killed by the drug.</a:t>
            </a:r>
          </a:p>
          <a:p>
            <a:pPr marL="292100" indent="-292100" eaLnBrk="1" hangingPunct="1">
              <a:spcBef>
                <a:spcPct val="40000"/>
              </a:spcBef>
            </a:pPr>
            <a:r>
              <a:rPr lang="en-US" sz="2000">
                <a:latin typeface="Arial" charset="0"/>
                <a:ea typeface="ＭＳ Ｐゴシック" charset="0"/>
              </a:rPr>
              <a:t>	b. Antibiotic resistance is an example of differences in individual fitness leading to evolution.</a:t>
            </a:r>
          </a:p>
          <a:p>
            <a:pPr marL="292100" indent="-292100" eaLnBrk="1" hangingPunct="1">
              <a:spcBef>
                <a:spcPct val="40000"/>
              </a:spcBef>
            </a:pPr>
            <a:r>
              <a:rPr lang="en-US" sz="2000">
                <a:latin typeface="Arial" charset="0"/>
                <a:ea typeface="ＭＳ Ｐゴシック" charset="0"/>
              </a:rPr>
              <a:t>	c. Widespread use of manufactured antibiotics is inadvertently resulting in selection for resistant bacteria, making the drugs less and less effective over time. Overuse of antibiotics is likely to accelerate the spread of drug-resistant bacteria.</a:t>
            </a:r>
          </a:p>
          <a:p>
            <a:pPr marL="292100" indent="-292100" eaLnBrk="1" hangingPunct="1">
              <a:spcBef>
                <a:spcPct val="40000"/>
              </a:spcBef>
            </a:pPr>
            <a:r>
              <a:rPr lang="en-US" sz="2000">
                <a:latin typeface="Arial" charset="0"/>
                <a:ea typeface="ＭＳ Ｐゴシック" charset="0"/>
              </a:rPr>
              <a:t>	d. This is an example of an evolutionary arms race between humans (drug producers) and microorganisms.</a:t>
            </a:r>
          </a:p>
          <a:p>
            <a:pPr marL="292100" indent="-292100" eaLnBrk="1" hangingPunct="1">
              <a:spcBef>
                <a:spcPct val="40000"/>
              </a:spcBef>
            </a:pPr>
            <a:r>
              <a:rPr lang="en-US" sz="2000">
                <a:latin typeface="Arial" charset="0"/>
                <a:ea typeface="ＭＳ Ｐゴシック" charset="0"/>
              </a:rPr>
              <a:t>	e. All of the above</a:t>
            </a:r>
            <a:endParaRPr lang="en-US" sz="2000" b="1">
              <a:latin typeface="Arial" charset="0"/>
              <a:ea typeface="ＭＳ Ｐゴシック" charset="0"/>
            </a:endParaRPr>
          </a:p>
        </p:txBody>
      </p:sp>
      <p:sp>
        <p:nvSpPr>
          <p:cNvPr id="104450" name="Rectangle 2"/>
          <p:cNvSpPr>
            <a:spLocks noChangeArrowheads="1"/>
          </p:cNvSpPr>
          <p:nvPr/>
        </p:nvSpPr>
        <p:spPr bwMode="auto">
          <a:xfrm>
            <a:off x="0" y="0"/>
            <a:ext cx="9144000" cy="685800"/>
          </a:xfrm>
          <a:prstGeom prst="rect">
            <a:avLst/>
          </a:prstGeom>
          <a:solidFill>
            <a:srgbClr val="683E2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r>
              <a:rPr lang="en-US" sz="1800">
                <a:solidFill>
                  <a:schemeClr val="bg1"/>
                </a:solidFill>
              </a:rPr>
              <a:t>Concept 44.3  Interactions Affect Individual Fitness and Can Result in Evolution</a:t>
            </a:r>
          </a:p>
        </p:txBody>
      </p:sp>
      <p:pic>
        <p:nvPicPr>
          <p:cNvPr id="573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5084763"/>
            <a:ext cx="201612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318221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PoL-Fig-44-1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700" y="411163"/>
            <a:ext cx="6588125" cy="644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p:cNvSpPr>
            <a:spLocks noGrp="1" noChangeArrowheads="1"/>
          </p:cNvSpPr>
          <p:nvPr>
            <p:ph type="title"/>
          </p:nvPr>
        </p:nvSpPr>
        <p:spPr/>
        <p:txBody>
          <a:bodyPr/>
          <a:lstStyle/>
          <a:p>
            <a:pPr eaLnBrk="1" hangingPunct="1">
              <a:defRPr/>
            </a:pPr>
            <a:r>
              <a:rPr lang="en-US" smtClean="0">
                <a:latin typeface="Arial" charset="0"/>
                <a:ea typeface="ＭＳ Ｐゴシック" charset="0"/>
              </a:rPr>
              <a:t>Figure 44.11  A Fungal Garden</a:t>
            </a:r>
          </a:p>
        </p:txBody>
      </p:sp>
    </p:spTree>
    <p:extLst>
      <p:ext uri="{BB962C8B-B14F-4D97-AF65-F5344CB8AC3E}">
        <p14:creationId xmlns:p14="http://schemas.microsoft.com/office/powerpoint/2010/main" val="225718951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smtClean="0">
                <a:latin typeface="Arial" charset="0"/>
                <a:ea typeface="ＭＳ Ｐゴシック" charset="0"/>
              </a:rPr>
              <a:t>Concept 44.4  Introduced Species Alter Interspecific Interactions</a:t>
            </a:r>
          </a:p>
        </p:txBody>
      </p:sp>
      <p:sp>
        <p:nvSpPr>
          <p:cNvPr id="106498" name="Rectangle 4"/>
          <p:cNvSpPr>
            <a:spLocks noChangeArrowheads="1"/>
          </p:cNvSpPr>
          <p:nvPr/>
        </p:nvSpPr>
        <p:spPr bwMode="auto">
          <a:xfrm>
            <a:off x="455613" y="1004888"/>
            <a:ext cx="8226425"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92100" indent="-292100">
              <a:spcBef>
                <a:spcPct val="60000"/>
              </a:spcBef>
            </a:pPr>
            <a:r>
              <a:rPr lang="en-US" sz="1800"/>
              <a:t>Let</a:t>
            </a:r>
            <a:r>
              <a:rPr lang="ja-JP" altLang="en-US" sz="1800"/>
              <a:t>’</a:t>
            </a:r>
            <a:r>
              <a:rPr lang="en-US" altLang="ja-JP" sz="1800"/>
              <a:t>s return to the native New Zealand shrub </a:t>
            </a:r>
            <a:r>
              <a:rPr lang="en-US" altLang="ja-JP" sz="1800" i="1"/>
              <a:t>Rhabdothamnus solandri. </a:t>
            </a:r>
            <a:r>
              <a:rPr lang="en-US" altLang="ja-JP" sz="1800"/>
              <a:t>Recall that its flowers are pollinated by native birds that are common on island nature reserves but not on the mainland. Why? New Zealand has no native terrestrial mammals. Around 1870, ship rats and other mammals were introduced to New Zealand, where they rapidly decimated populations of native birds by eating their eggs. But the rats and other introduced mammal populations have never reached the offshore islands.</a:t>
            </a:r>
          </a:p>
          <a:p>
            <a:pPr marL="292100" indent="-292100">
              <a:spcBef>
                <a:spcPct val="60000"/>
              </a:spcBef>
            </a:pPr>
            <a:r>
              <a:rPr lang="en-US" sz="1800"/>
              <a:t>Sandra Anderson and her colleagues explored how this alters plant–pollinator interactions. They conducted an experiment to compare the pollination success of plants in mainland versus island populations of </a:t>
            </a:r>
            <a:r>
              <a:rPr lang="en-US" sz="1800" i="1"/>
              <a:t>R. solandri. </a:t>
            </a:r>
            <a:r>
              <a:rPr lang="en-US" sz="1800"/>
              <a:t>They covered some </a:t>
            </a:r>
            <a:r>
              <a:rPr lang="en-US" sz="1800" i="1"/>
              <a:t>R. solandri</a:t>
            </a:r>
            <a:r>
              <a:rPr lang="en-US" sz="1800"/>
              <a:t> flowers with bags to see if they would self-pollinate when pollinators could not reach them. Other flowers were left alone and received natural pollination by birds (controls). Pollen was added by hand to a third set of flowers that also received natural pollination.  Researchers then looked at the percentage of flowers of each type that produced a fruit (</a:t>
            </a:r>
            <a:r>
              <a:rPr lang="ja-JP" altLang="en-US" sz="1800"/>
              <a:t>“</a:t>
            </a:r>
            <a:r>
              <a:rPr lang="en-US" altLang="ja-JP" sz="1800"/>
              <a:t>% fruit set</a:t>
            </a:r>
            <a:r>
              <a:rPr lang="ja-JP" altLang="en-US" sz="1800"/>
              <a:t>”</a:t>
            </a:r>
            <a:r>
              <a:rPr lang="en-US" altLang="ja-JP" sz="1800"/>
              <a:t>), a sign indicating successful pollination and fertilization.</a:t>
            </a:r>
            <a:endParaRPr lang="en-US" sz="1800"/>
          </a:p>
        </p:txBody>
      </p:sp>
    </p:spTree>
    <p:extLst>
      <p:ext uri="{BB962C8B-B14F-4D97-AF65-F5344CB8AC3E}">
        <p14:creationId xmlns:p14="http://schemas.microsoft.com/office/powerpoint/2010/main" val="138541568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455613" y="1004888"/>
            <a:ext cx="8226425"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CA">
                <a:solidFill>
                  <a:srgbClr val="000000"/>
                </a:solidFill>
              </a:rPr>
              <a:t>For class discussion: What do these comparisons suggest regarding pollination success?</a:t>
            </a:r>
          </a:p>
        </p:txBody>
      </p:sp>
      <p:sp>
        <p:nvSpPr>
          <p:cNvPr id="108546" name="Rectangle 2"/>
          <p:cNvSpPr>
            <a:spLocks noChangeArrowheads="1"/>
          </p:cNvSpPr>
          <p:nvPr/>
        </p:nvSpPr>
        <p:spPr bwMode="auto">
          <a:xfrm>
            <a:off x="0" y="0"/>
            <a:ext cx="9144000" cy="685800"/>
          </a:xfrm>
          <a:prstGeom prst="rect">
            <a:avLst/>
          </a:prstGeom>
          <a:solidFill>
            <a:srgbClr val="683E2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r>
              <a:rPr lang="en-US" sz="1800">
                <a:solidFill>
                  <a:schemeClr val="bg1"/>
                </a:solidFill>
              </a:rPr>
              <a:t>Concept 44.4  Introduced Species Alter Interspecific Interactions</a:t>
            </a:r>
          </a:p>
        </p:txBody>
      </p:sp>
      <p:pic>
        <p:nvPicPr>
          <p:cNvPr id="108547" name="Picture 7" descr="PoLALE_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133600"/>
            <a:ext cx="4608512"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71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ChangeArrowheads="1"/>
          </p:cNvSpPr>
          <p:nvPr/>
        </p:nvSpPr>
        <p:spPr bwMode="auto">
          <a:xfrm>
            <a:off x="455613" y="1004888"/>
            <a:ext cx="8226425"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92100" indent="-292100">
              <a:spcBef>
                <a:spcPct val="60000"/>
              </a:spcBef>
              <a:spcAft>
                <a:spcPct val="20000"/>
              </a:spcAft>
            </a:pPr>
            <a:r>
              <a:rPr lang="en-CA">
                <a:solidFill>
                  <a:srgbClr val="000000"/>
                </a:solidFill>
              </a:rPr>
              <a:t>What might we conclude from this study of pollination success and what we know of the natural history of this system?</a:t>
            </a:r>
          </a:p>
          <a:p>
            <a:pPr marL="292100" indent="-292100">
              <a:spcBef>
                <a:spcPct val="40000"/>
              </a:spcBef>
            </a:pPr>
            <a:r>
              <a:rPr lang="en-US"/>
              <a:t>	a. Fruit set was reduced on the mainland because of inadequate bird visitation to pollinate the flowers. </a:t>
            </a:r>
          </a:p>
          <a:p>
            <a:pPr marL="292100" indent="-292100">
              <a:spcBef>
                <a:spcPct val="40000"/>
              </a:spcBef>
            </a:pPr>
            <a:r>
              <a:rPr lang="en-US"/>
              <a:t>	b. Hand pollination is not effective at increasing pollination success.</a:t>
            </a:r>
          </a:p>
          <a:p>
            <a:pPr marL="292100" indent="-292100">
              <a:spcBef>
                <a:spcPct val="40000"/>
              </a:spcBef>
            </a:pPr>
            <a:r>
              <a:rPr lang="en-US"/>
              <a:t>	c. Without intensive hand pollination, conservation of </a:t>
            </a:r>
            <a:r>
              <a:rPr lang="en-US" i="1"/>
              <a:t>R. solandri </a:t>
            </a:r>
            <a:r>
              <a:rPr lang="en-US"/>
              <a:t>requires conservation of their mutualistic pollinators, the native bird species.</a:t>
            </a:r>
          </a:p>
          <a:p>
            <a:pPr marL="292100" indent="-292100">
              <a:spcBef>
                <a:spcPct val="40000"/>
              </a:spcBef>
            </a:pPr>
            <a:r>
              <a:rPr lang="en-US"/>
              <a:t>	d. Introduced mammals have disrupted the mutualism between New Zealand</a:t>
            </a:r>
            <a:r>
              <a:rPr lang="ja-JP" altLang="en-US"/>
              <a:t>’</a:t>
            </a:r>
            <a:r>
              <a:rPr lang="en-US" altLang="ja-JP"/>
              <a:t>s native birds and </a:t>
            </a:r>
            <a:r>
              <a:rPr lang="en-US" altLang="ja-JP" i="1"/>
              <a:t>R. solandri. </a:t>
            </a:r>
          </a:p>
          <a:p>
            <a:pPr marL="292100" indent="-292100">
              <a:spcBef>
                <a:spcPct val="40000"/>
              </a:spcBef>
            </a:pPr>
            <a:r>
              <a:rPr lang="en-US"/>
              <a:t>	e. a, c, and d</a:t>
            </a:r>
          </a:p>
        </p:txBody>
      </p:sp>
      <p:sp>
        <p:nvSpPr>
          <p:cNvPr id="110594" name="Rectangle 2"/>
          <p:cNvSpPr>
            <a:spLocks noChangeArrowheads="1"/>
          </p:cNvSpPr>
          <p:nvPr/>
        </p:nvSpPr>
        <p:spPr bwMode="auto">
          <a:xfrm>
            <a:off x="0" y="0"/>
            <a:ext cx="9144000" cy="685800"/>
          </a:xfrm>
          <a:prstGeom prst="rect">
            <a:avLst/>
          </a:prstGeom>
          <a:solidFill>
            <a:srgbClr val="683E2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r>
              <a:rPr lang="en-US" sz="1800">
                <a:solidFill>
                  <a:schemeClr val="bg1"/>
                </a:solidFill>
              </a:rPr>
              <a:t>Concept 44.4  Introduced Species Alter Interspecific Interactions</a:t>
            </a:r>
          </a:p>
        </p:txBody>
      </p:sp>
    </p:spTree>
    <p:extLst>
      <p:ext uri="{BB962C8B-B14F-4D97-AF65-F5344CB8AC3E}">
        <p14:creationId xmlns:p14="http://schemas.microsoft.com/office/powerpoint/2010/main" val="20175331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pPr eaLnBrk="1" hangingPunct="1">
              <a:defRPr/>
            </a:pPr>
            <a:r>
              <a:rPr lang="en-US" smtClean="0">
                <a:latin typeface="Arial" charset="0"/>
                <a:ea typeface="ＭＳ Ｐゴシック" charset="0"/>
              </a:rPr>
              <a:t>Answer to Opening Question</a:t>
            </a:r>
          </a:p>
        </p:txBody>
      </p:sp>
      <p:sp>
        <p:nvSpPr>
          <p:cNvPr id="15362" name="Rectangle 3"/>
          <p:cNvSpPr>
            <a:spLocks noGrp="1" noChangeArrowheads="1"/>
          </p:cNvSpPr>
          <p:nvPr>
            <p:ph type="body" idx="4294967295"/>
          </p:nvPr>
        </p:nvSpPr>
        <p:spPr bwMode="auto">
          <a:xfrm>
            <a:off x="685800" y="1143000"/>
            <a:ext cx="7848600" cy="548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rPr>
              <a:t>Leaf-cutter ants and their fungi have been very successful: </a:t>
            </a:r>
          </a:p>
          <a:p>
            <a:pPr eaLnBrk="1" hangingPunct="1"/>
            <a:r>
              <a:rPr lang="en-US">
                <a:latin typeface="Arial" charset="0"/>
                <a:ea typeface="ＭＳ Ｐゴシック" charset="0"/>
              </a:rPr>
              <a:t>They are major herbivores in the Neotropics, and have expanded into dry environments that are normally hostile to fungi.</a:t>
            </a:r>
          </a:p>
        </p:txBody>
      </p:sp>
    </p:spTree>
    <p:extLst>
      <p:ext uri="{BB962C8B-B14F-4D97-AF65-F5344CB8AC3E}">
        <p14:creationId xmlns:p14="http://schemas.microsoft.com/office/powerpoint/2010/main" val="10740393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PoL-Fig-44-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1163"/>
            <a:ext cx="8239125" cy="644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1859" name="Rectangle 3"/>
          <p:cNvSpPr>
            <a:spLocks noGrp="1" noChangeArrowheads="1"/>
          </p:cNvSpPr>
          <p:nvPr>
            <p:ph type="title"/>
          </p:nvPr>
        </p:nvSpPr>
        <p:spPr/>
        <p:txBody>
          <a:bodyPr>
            <a:normAutofit fontScale="90000"/>
          </a:bodyPr>
          <a:lstStyle/>
          <a:p>
            <a:pPr eaLnBrk="1" hangingPunct="1">
              <a:defRPr/>
            </a:pPr>
            <a:r>
              <a:rPr lang="en-US" smtClean="0">
                <a:cs typeface="+mj-cs"/>
              </a:rPr>
              <a:t>Figure 44.1  Types of Interspecific Interactions</a:t>
            </a:r>
          </a:p>
        </p:txBody>
      </p:sp>
    </p:spTree>
    <p:extLst>
      <p:ext uri="{BB962C8B-B14F-4D97-AF65-F5344CB8AC3E}">
        <p14:creationId xmlns:p14="http://schemas.microsoft.com/office/powerpoint/2010/main" val="29718220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4016</Words>
  <Application>Microsoft Macintosh PowerPoint</Application>
  <PresentationFormat>On-screen Show (4:3)</PresentationFormat>
  <Paragraphs>346</Paragraphs>
  <Slides>72</Slides>
  <Notes>61</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Ecological and Evolutionary Consequences of Species Interactions</vt:lpstr>
      <vt:lpstr>Chapter 44 Opener</vt:lpstr>
      <vt:lpstr>Chapter 44 Ecological and Evolutionary Consequences  of Species Interactions</vt:lpstr>
      <vt:lpstr>Chapter 44 Opening Question</vt:lpstr>
      <vt:lpstr>Answer to Opening Question</vt:lpstr>
      <vt:lpstr>Answer to Opening Question</vt:lpstr>
      <vt:lpstr>Figure 44.11  A Fungal Garden</vt:lpstr>
      <vt:lpstr>Answer to Opening Question</vt:lpstr>
      <vt:lpstr>Figure 44.1  Types of Interspecific Interactions</vt:lpstr>
      <vt:lpstr>Figure 44.1  Types of Interspecific Interactions (Part 1)</vt:lpstr>
      <vt:lpstr>Figure 44.1  Types of Interspecific Interactions (Part 2)</vt:lpstr>
      <vt:lpstr>Figure 44.1  Types of Interspecific Interactions (Part 3)</vt:lpstr>
      <vt:lpstr>Figure 44.1  Types of Interspecific Interactions (Part 4)</vt:lpstr>
      <vt:lpstr>Figure 53.x2  Parasitic behavior: A female Nasonia vitripennis laying a clutch of eggs into the pupa of a blowfly (Phormia regina) </vt:lpstr>
      <vt:lpstr>Figure 53.x3  Commensalism between a bird and mammal </vt:lpstr>
      <vt:lpstr>Figure 53.9  Mutualism between acacia trees and ants </vt:lpstr>
      <vt:lpstr>Apply the Concept p. 862</vt:lpstr>
      <vt:lpstr>Apply the Concept, Ch. 44, p. 862</vt:lpstr>
      <vt:lpstr>PowerPoint Presentation</vt:lpstr>
      <vt:lpstr>Figure 44.2  Interactions between Species Are Not Always Clear-Cut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Concept 44.2 Interspecific Interactions Affect Population Dynamics and Species Distributions</vt:lpstr>
      <vt:lpstr>Concept 44.2 Interspecific Interactions Affect Population Dynamics and Species Distributions</vt:lpstr>
      <vt:lpstr>Figure 44.3  Interspecific Competition Affects Population Growth</vt:lpstr>
      <vt:lpstr>Figure 44.3  Interspecific Competition Affects Population Growth (Part 1)</vt:lpstr>
      <vt:lpstr>Figure 44.3  Interspecific Competition Affects Population Growth (Part 2)</vt:lpstr>
      <vt:lpstr>PowerPoint Presentation</vt:lpstr>
      <vt:lpstr>Lotka-Volterra equation</vt:lpstr>
      <vt:lpstr>Figure 44.4  Interspecific Competition Can Restrict Distributions</vt:lpstr>
      <vt:lpstr>Figure 44.4  Interspecific Competition Can Restrict Distributions</vt:lpstr>
      <vt:lpstr>Figure 44.5  Resource Partitioning Can Result in Intraspecific Competition Being Greater than Interspecific Competition</vt:lpstr>
      <vt:lpstr>Figure 53.3a  Resource partitioning in a group of lizards </vt:lpstr>
      <vt:lpstr>Figure 53.3bc  Anolis distichus (left) and Anolis insolitus (right) </vt:lpstr>
      <vt:lpstr>Figure 53.4  Character displacement: circumstantial evidence for competition in nature </vt:lpstr>
      <vt:lpstr>PowerPoint Presentation</vt:lpstr>
      <vt:lpstr>PowerPoint Presentation</vt:lpstr>
      <vt:lpstr>PowerPoint Presentation</vt:lpstr>
      <vt:lpstr>Figure 44.6  Resource Paritioning Allows Competitors to Coexist</vt:lpstr>
      <vt:lpstr>Figure 44.6  Resource Paritioning Allows Competitors to Coexist (Part 1)</vt:lpstr>
      <vt:lpstr>Figure 44.6  Resource Paritioning Allows Competitors to Coexist (Part 2)</vt:lpstr>
      <vt:lpstr>Figure 44.6  Resource Paritioning Allows Competitors to Coexist (Part 3)</vt:lpstr>
      <vt:lpstr>Figure 44.7  Finch Morphology Evolves in Response to Competition with Carpenter Bees</vt:lpstr>
      <vt:lpstr>Figure 44.7  Finch Morphology Evolves in Response to Competition with Carpenter Bees (Part 1)</vt:lpstr>
      <vt:lpstr>Figure 44.7  Finch Morphology Evolves in Response to Competition with Carpenter Bees (Part 2)</vt:lpstr>
      <vt:lpstr>Figure 44.7  Finch Morphology Evolves in Response to Competition with Carpenter Bees (Part 3)</vt:lpstr>
      <vt:lpstr>Figure 44.8  Defense Mechanisms and “Arms Races”</vt:lpstr>
      <vt:lpstr>Figure 44.8  Defense Mechanisms and “Arms Races” (Part 1)</vt:lpstr>
      <vt:lpstr>Figure 44.8  Defense Mechanisms and “Arms Races” (Part 2)</vt:lpstr>
      <vt:lpstr>Figure 44.9  Using Mimicry to Avoid Being Eaten</vt:lpstr>
      <vt:lpstr>Figure 53.7  Batesian mimicry </vt:lpstr>
      <vt:lpstr>Figure 53.8  Müllerian mimicry: Cuckoo bee (left), yellow jacket (right) </vt:lpstr>
      <vt:lpstr>Figure 53.x1  Deceptive coloration: moth with "eyeballs" </vt:lpstr>
      <vt:lpstr>Figure 53.6  Aposematic (warning) coloration in a poisonous blue frog </vt:lpstr>
      <vt:lpstr>Figure 53.5  Camouflage: Poor-will (left), lizard (right) </vt:lpstr>
      <vt:lpstr>Apply the concept p.868</vt:lpstr>
      <vt:lpstr>PowerPoint Presentation</vt:lpstr>
      <vt:lpstr>Apply the Concept, Ch. 44, p. 868</vt:lpstr>
      <vt:lpstr>Apply the Concept, Ch. 44, p. 868</vt:lpstr>
      <vt:lpstr>Figure 44.10  An Invasive Species</vt:lpstr>
      <vt:lpstr>Concept 44.3  Interactions Affect Individual Fitness and Can Result in Evolution</vt:lpstr>
      <vt:lpstr>PowerPoint Presentation</vt:lpstr>
      <vt:lpstr>Concept 44.4  Introduced Species Alter Interspecific Interactions</vt:lpstr>
      <vt:lpstr>PowerPoint Presentation</vt:lpstr>
      <vt:lpstr>PowerPoint Presentation</vt:lpstr>
    </vt:vector>
  </TitlesOfParts>
  <Company>Sharon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Ecological and Evolutionary Consequences of Species Interactions</dc:title>
  <dc:creator>James Dixon</dc:creator>
  <cp:lastModifiedBy>James Dixon</cp:lastModifiedBy>
  <cp:revision>1</cp:revision>
  <dcterms:created xsi:type="dcterms:W3CDTF">2013-09-05T20:30:09Z</dcterms:created>
  <dcterms:modified xsi:type="dcterms:W3CDTF">2013-09-05T20:32:01Z</dcterms:modified>
</cp:coreProperties>
</file>