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9" r:id="rId2"/>
    <p:sldId id="296" r:id="rId3"/>
    <p:sldId id="261" r:id="rId4"/>
    <p:sldId id="367" r:id="rId5"/>
    <p:sldId id="358" r:id="rId6"/>
    <p:sldId id="360" r:id="rId7"/>
    <p:sldId id="361" r:id="rId8"/>
    <p:sldId id="363" r:id="rId9"/>
    <p:sldId id="364" r:id="rId10"/>
    <p:sldId id="365" r:id="rId11"/>
    <p:sldId id="355" r:id="rId12"/>
    <p:sldId id="368" r:id="rId13"/>
    <p:sldId id="369" r:id="rId14"/>
    <p:sldId id="370" r:id="rId15"/>
    <p:sldId id="371" r:id="rId16"/>
    <p:sldId id="372" r:id="rId17"/>
    <p:sldId id="352" r:id="rId18"/>
    <p:sldId id="373" r:id="rId19"/>
    <p:sldId id="374" r:id="rId20"/>
    <p:sldId id="375" r:id="rId21"/>
    <p:sldId id="329" r:id="rId22"/>
    <p:sldId id="336" r:id="rId23"/>
    <p:sldId id="353" r:id="rId24"/>
    <p:sldId id="339" r:id="rId25"/>
    <p:sldId id="347" r:id="rId26"/>
    <p:sldId id="295" r:id="rId27"/>
    <p:sldId id="366" r:id="rId28"/>
    <p:sldId id="277" r:id="rId29"/>
    <p:sldId id="376" r:id="rId30"/>
    <p:sldId id="33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D26310"/>
    <a:srgbClr val="FFFF99"/>
    <a:srgbClr val="0F7F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271" autoAdjust="0"/>
    <p:restoredTop sz="94660"/>
  </p:normalViewPr>
  <p:slideViewPr>
    <p:cSldViewPr>
      <p:cViewPr>
        <p:scale>
          <a:sx n="70" d="100"/>
          <a:sy n="70" d="100"/>
        </p:scale>
        <p:origin x="-106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2D4820-F667-4682-9250-AE8CAFF56D3D}" type="datetimeFigureOut">
              <a:rPr lang="en-US"/>
              <a:pPr>
                <a:defRPr/>
              </a:pPr>
              <a:t>7/31/2009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0D9261-4F02-4401-881A-2EA354BA72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3C8DDF-FEB9-43CA-8193-5835B299709B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F241C3-FEE6-4FA5-B873-4120908E4C1A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87C73-508E-4BC2-AFED-EE96EEB2D3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928D-0B2C-46AF-B25E-2FAD78C6916A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11D38-E0AB-4692-9D56-5C474077BE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24F0-AF32-443F-BE00-D9DC5D885ABD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0A32-4CC4-49C4-B4CF-B0912EA51D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F33A7-A40F-437A-A916-9A95A21A06CA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76DD-EC25-426D-87FB-DB4B4D6DF7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99DD-F54B-4BAC-A76B-07AF5151A87E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791C-B3E4-4826-B419-AB5AD59507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380C5B-3F57-430D-8D3D-636C3A4DAC65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9B94C5-2F99-45E2-9F7B-F01886ABA2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DB40D-34A8-4501-BED8-050A310891D6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3DFA-6DF6-4F38-B9C4-0BAC0ECBCE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BD1E45-0567-4E27-BB0E-F4447F90C889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18C8DF-520E-47C9-A06C-2156BC863E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01BB2-6B14-45A6-8F50-FA929F98AA6C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F429-BAD0-4939-9136-E153DAF5E10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DD538-78EC-4F2B-BFCE-F70B5C83DD33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731DEB-35CD-424E-A8DD-20F135E7D5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0556F9-FAD2-4F5B-88D1-0145D822B418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D067A-EC0B-4F70-AE7E-51D24F8589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FF388C"/>
              </a:buClr>
              <a:buSzPct val="80000"/>
              <a:buFont typeface="Wingdings 2"/>
              <a:buNone/>
              <a:defRPr/>
            </a:pPr>
            <a:endParaRPr lang="en-US" sz="3200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54B54D-3F50-4A57-9722-5D1C6018ECDA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F9F8C4-E1FF-4002-9639-D8094BA42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rgbClr val="D2D2D2">
                    <a:shade val="50000"/>
                    <a:satMod val="200000"/>
                  </a:srgbClr>
                </a:solidFill>
                <a:latin typeface="Gill Sans MT"/>
                <a:cs typeface="+mn-cs"/>
              </a:defRPr>
            </a:lvl1pPr>
            <a:extLst/>
          </a:lstStyle>
          <a:p>
            <a:pPr>
              <a:defRPr/>
            </a:pPr>
            <a:fld id="{FAC7419D-5380-4A42-B142-DB59AFB61DF2}" type="datetimeFigureOut">
              <a:rPr lang="en-US"/>
              <a:pPr>
                <a:defRPr/>
              </a:pPr>
              <a:t>7/31/2009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rgbClr val="D2D2D2">
                    <a:shade val="50000"/>
                    <a:satMod val="200000"/>
                  </a:srgbClr>
                </a:solidFill>
                <a:effectLst/>
                <a:latin typeface="Gill Sans M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rgbClr val="D2D2D2">
                    <a:shade val="50000"/>
                    <a:satMod val="200000"/>
                  </a:srgbClr>
                </a:solidFill>
                <a:effectLst/>
                <a:latin typeface="Gill Sans MT"/>
                <a:cs typeface="+mn-cs"/>
              </a:defRPr>
            </a:lvl1pPr>
            <a:extLst/>
          </a:lstStyle>
          <a:p>
            <a:pPr>
              <a:defRPr/>
            </a:pPr>
            <a:fld id="{5D2BA241-C8D8-4637-8555-D006047992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68" r:id="rId11"/>
    <p:sldLayoutId id="21474836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6666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hyperlink" Target="http://openwetware.org/images/8/88/Timer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wetware.org/wiki/Image:Double_Inverter.JP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?_ob=ArticleURL&amp;_udi=B6T2W-3W4XH5W-C&amp;_user=217827&amp;_coverDate=04/15/1999&amp;_fmt=full&amp;_orig=search&amp;_cdi=4929&amp;view=c&amp;_acct=C000011279&amp;_version=1&amp;_urlVersion=0&amp;_userid=217827&amp;md5=ef79bddd349e6d613f44313e90db918b&amp;ref=full#fn1" TargetMode="External"/><Relationship Id="rId2" Type="http://schemas.openxmlformats.org/officeDocument/2006/relationships/hyperlink" Target="http://www.sciencedirect.com/science?_ob=ArticleURL&amp;_udi=B6T2W-3W4XH5W-C&amp;_user=217827&amp;_coverDate=04/15/1999&amp;_fmt=full&amp;_orig=search&amp;_cdi=4929&amp;view=c&amp;_acct=C000011279&amp;_version=1&amp;_urlVersion=0&amp;_userid=217827&amp;md5=ef79bddd349e6d613f44313e90db918b&amp;ref=full#cor*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hyperlink" Target="http://openwetware.org/wiki/Image:II09_CloningDraft1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285875"/>
            <a:ext cx="7429500" cy="14716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400" i="1" dirty="0" smtClean="0">
                <a:solidFill>
                  <a:schemeClr val="tx2">
                    <a:satMod val="130000"/>
                  </a:schemeClr>
                </a:solidFill>
              </a:rPr>
              <a:t> Encapsulation for </a:t>
            </a:r>
            <a:br>
              <a:rPr lang="en-GB" sz="6400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6400" i="1" dirty="0" smtClean="0">
                <a:solidFill>
                  <a:schemeClr val="tx2">
                    <a:satMod val="130000"/>
                  </a:schemeClr>
                </a:solidFill>
              </a:rPr>
              <a:t> Drug Delivery</a:t>
            </a:r>
            <a:endParaRPr lang="en-GB" sz="64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428750" y="3071813"/>
            <a:ext cx="3211513" cy="1071562"/>
          </a:xfrm>
        </p:spPr>
        <p:txBody>
          <a:bodyPr/>
          <a:lstStyle/>
          <a:p>
            <a:pPr marL="26988" eaLnBrk="1" hangingPunct="1"/>
            <a:r>
              <a:rPr lang="en-GB" sz="2800" smtClean="0">
                <a:solidFill>
                  <a:srgbClr val="383838"/>
                </a:solidFill>
              </a:rPr>
              <a:t>31</a:t>
            </a:r>
            <a:r>
              <a:rPr lang="en-GB" sz="2800" baseline="30000" smtClean="0">
                <a:solidFill>
                  <a:srgbClr val="383838"/>
                </a:solidFill>
              </a:rPr>
              <a:t>st</a:t>
            </a:r>
            <a:r>
              <a:rPr lang="en-GB" sz="2800" smtClean="0">
                <a:solidFill>
                  <a:srgbClr val="383838"/>
                </a:solidFill>
              </a:rPr>
              <a:t>  July</a:t>
            </a:r>
          </a:p>
          <a:p>
            <a:pPr marL="26988" eaLnBrk="1" hangingPunct="1"/>
            <a:r>
              <a:rPr lang="en-GB" sz="2800" smtClean="0">
                <a:solidFill>
                  <a:srgbClr val="383838"/>
                </a:solidFill>
              </a:rPr>
              <a:t>iGEM Team 2009</a:t>
            </a:r>
          </a:p>
          <a:p>
            <a:pPr marL="26988" eaLnBrk="1" hangingPunct="1"/>
            <a:endParaRPr lang="en-GB" smtClean="0">
              <a:solidFill>
                <a:srgbClr val="383838"/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28750" y="714375"/>
            <a:ext cx="7429500" cy="147161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15366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1571625" y="4300538"/>
            <a:ext cx="1071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Charles</a:t>
            </a:r>
          </a:p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Dave</a:t>
            </a:r>
          </a:p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Dineka</a:t>
            </a:r>
          </a:p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James</a:t>
            </a:r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2857500" y="4286250"/>
            <a:ext cx="13573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Kun</a:t>
            </a:r>
          </a:p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Nuri</a:t>
            </a:r>
          </a:p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Royah</a:t>
            </a:r>
          </a:p>
          <a:p>
            <a:r>
              <a:rPr lang="en-GB" sz="2000">
                <a:solidFill>
                  <a:srgbClr val="0F7F2A"/>
                </a:solidFill>
                <a:latin typeface="Gill Sans MT" pitchFamily="34" charset="0"/>
              </a:rPr>
              <a:t>Tianyi</a:t>
            </a:r>
          </a:p>
          <a:p>
            <a:endParaRPr lang="en-GB" sz="2000">
              <a:solidFill>
                <a:srgbClr val="0F7F2A"/>
              </a:solidFill>
              <a:latin typeface="Gill Sans MT" pitchFamily="34" charset="0"/>
            </a:endParaRPr>
          </a:p>
        </p:txBody>
      </p:sp>
      <p:pic>
        <p:nvPicPr>
          <p:cNvPr id="15370" name="Picture 2" descr="http://www.lmsalpha.co.uk/polypill/images/superpi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3143250"/>
            <a:ext cx="232568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0"/>
            <a:ext cx="81438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800" dirty="0" smtClean="0"/>
              <a:t>Module Integration</a:t>
            </a:r>
            <a:endParaRPr lang="en-GB" sz="4800" dirty="0"/>
          </a:p>
        </p:txBody>
      </p:sp>
      <p:sp>
        <p:nvSpPr>
          <p:cNvPr id="24578" name="Rectangle 72"/>
          <p:cNvSpPr>
            <a:spLocks noChangeArrowheads="1"/>
          </p:cNvSpPr>
          <p:nvPr/>
        </p:nvSpPr>
        <p:spPr bwMode="auto">
          <a:xfrm>
            <a:off x="1285875" y="4714875"/>
            <a:ext cx="7215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3200">
                <a:latin typeface="Gill Sans MT" pitchFamily="34" charset="0"/>
              </a:rPr>
              <a:t> Testing </a:t>
            </a:r>
          </a:p>
          <a:p>
            <a:endParaRPr lang="en-GB" sz="3200">
              <a:latin typeface="Gill Sans MT" pitchFamily="34" charset="0"/>
            </a:endParaRPr>
          </a:p>
        </p:txBody>
      </p:sp>
      <p:sp>
        <p:nvSpPr>
          <p:cNvPr id="74" name="Snip Same Side Corner Rectangle 73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6" name="Snip Same Side Corner Rectangle 75"/>
          <p:cNvSpPr/>
          <p:nvPr/>
        </p:nvSpPr>
        <p:spPr>
          <a:xfrm>
            <a:off x="1152525" y="61166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7" name="Snip Same Side Corner Rectangle 76"/>
          <p:cNvSpPr/>
          <p:nvPr/>
        </p:nvSpPr>
        <p:spPr>
          <a:xfrm>
            <a:off x="7143750" y="6126163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78" name="Snip Same Side Corner Rectangle 77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099762" y="6072206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437872" y="6053918"/>
            <a:ext cx="12161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3" name="Snip Same Side Corner Rectangle 82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4" name="Snip Same Side Corner Rectangle 83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5" name="Snip Same Side Corner Rectangle 84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90" name="Snip Same Side Corner Rectangle 89"/>
          <p:cNvSpPr/>
          <p:nvPr/>
        </p:nvSpPr>
        <p:spPr>
          <a:xfrm>
            <a:off x="5162550" y="613568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090354" y="6090494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24595" name="Picture 4" descr="Image:Timer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7538" y="3819525"/>
            <a:ext cx="57721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" descr="Image:Double_Inverter.JPG">
            <a:hlinkClick r:id="rId6" tooltip="Image:Double_Inverter.JPG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2038" y="1285875"/>
            <a:ext cx="78676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99" name="Group 26"/>
          <p:cNvGrpSpPr>
            <a:grpSpLocks/>
          </p:cNvGrpSpPr>
          <p:nvPr/>
        </p:nvGrpSpPr>
        <p:grpSpPr bwMode="auto">
          <a:xfrm>
            <a:off x="7419975" y="2973388"/>
            <a:ext cx="512763" cy="812800"/>
            <a:chOff x="7420050" y="2759072"/>
            <a:chExt cx="512763" cy="812804"/>
          </a:xfrm>
        </p:grpSpPr>
        <p:cxnSp>
          <p:nvCxnSpPr>
            <p:cNvPr id="24600" name="AutoShape 22"/>
            <p:cNvCxnSpPr>
              <a:cxnSpLocks noChangeShapeType="1"/>
            </p:cNvCxnSpPr>
            <p:nvPr/>
          </p:nvCxnSpPr>
          <p:spPr bwMode="auto">
            <a:xfrm rot="5400000">
              <a:off x="7422429" y="3021011"/>
              <a:ext cx="505620" cy="793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prstDash val="sysDash"/>
              <a:round/>
              <a:headEnd/>
              <a:tailEnd/>
            </a:ln>
          </p:spPr>
        </p:cxnSp>
        <p:sp>
          <p:nvSpPr>
            <p:cNvPr id="24601" name="Text Box 23"/>
            <p:cNvSpPr txBox="1">
              <a:spLocks noChangeArrowheads="1"/>
            </p:cNvSpPr>
            <p:nvPr/>
          </p:nvSpPr>
          <p:spPr bwMode="auto">
            <a:xfrm>
              <a:off x="7420050" y="3268663"/>
              <a:ext cx="512763" cy="30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altLang="zh-CN" sz="1000">
                  <a:ea typeface="SimSun" pitchFamily="2" charset="-122"/>
                </a:rPr>
                <a:t>aTc</a:t>
              </a:r>
              <a:endParaRPr lang="en-US"/>
            </a:p>
          </p:txBody>
        </p:sp>
        <p:cxnSp>
          <p:nvCxnSpPr>
            <p:cNvPr id="24602" name="AutoShape 20"/>
            <p:cNvCxnSpPr>
              <a:cxnSpLocks noChangeShapeType="1"/>
            </p:cNvCxnSpPr>
            <p:nvPr/>
          </p:nvCxnSpPr>
          <p:spPr bwMode="auto">
            <a:xfrm flipH="1">
              <a:off x="7562924" y="2759072"/>
              <a:ext cx="207963" cy="0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prstDash val="sysDash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0" y="1357313"/>
            <a:ext cx="5000625" cy="3000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7200" i="1" dirty="0" smtClean="0">
                <a:solidFill>
                  <a:srgbClr val="7030A0"/>
                </a:solidFill>
              </a:rPr>
              <a:t>Module 3:</a:t>
            </a:r>
            <a:br>
              <a:rPr lang="en-GB" sz="7200" i="1" dirty="0" smtClean="0">
                <a:solidFill>
                  <a:srgbClr val="7030A0"/>
                </a:solidFill>
              </a:rPr>
            </a:br>
            <a:r>
              <a:rPr lang="en-GB" sz="7200" i="1" dirty="0" smtClean="0">
                <a:solidFill>
                  <a:schemeClr val="tx2">
                    <a:satMod val="130000"/>
                  </a:schemeClr>
                </a:solidFill>
              </a:rPr>
              <a:t>Genomic Neutralisation</a:t>
            </a:r>
            <a:endParaRPr lang="en-GB" sz="72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28750" y="714375"/>
            <a:ext cx="7429500" cy="147161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4300">
              <a:solidFill>
                <a:srgbClr val="6666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  <a:cs typeface="+mn-cs"/>
            </a:endParaRPr>
          </a:p>
        </p:txBody>
      </p:sp>
      <p:sp>
        <p:nvSpPr>
          <p:cNvPr id="25605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0" descr="ENGGG.png"/>
          <p:cNvPicPr>
            <a:picLocks noChangeAspect="1"/>
          </p:cNvPicPr>
          <p:nvPr/>
        </p:nvPicPr>
        <p:blipFill>
          <a:blip r:embed="rId4">
            <a:lum bright="50000" contrast="-70000"/>
          </a:blip>
          <a:srcRect/>
          <a:stretch>
            <a:fillRect/>
          </a:stretch>
        </p:blipFill>
        <p:spPr bwMode="auto">
          <a:xfrm>
            <a:off x="1714500" y="785813"/>
            <a:ext cx="2084388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1500188" y="5143500"/>
            <a:ext cx="2500312" cy="1428750"/>
          </a:xfrm>
          <a:prstGeom prst="ellipse">
            <a:avLst/>
          </a:prstGeom>
          <a:solidFill>
            <a:schemeClr val="tx2">
              <a:lumMod val="20000"/>
              <a:lumOff val="80000"/>
              <a:alpha val="1000"/>
            </a:schemeClr>
          </a:solidFill>
          <a:ln w="412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5609" name="Picture 12" descr="ENGGG.png"/>
          <p:cNvPicPr>
            <a:picLocks noChangeAspect="1"/>
          </p:cNvPicPr>
          <p:nvPr/>
        </p:nvPicPr>
        <p:blipFill>
          <a:blip r:embed="rId4"/>
          <a:srcRect t="87015"/>
          <a:stretch>
            <a:fillRect/>
          </a:stretch>
        </p:blipFill>
        <p:spPr bwMode="auto">
          <a:xfrm>
            <a:off x="1714500" y="5357813"/>
            <a:ext cx="20843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Overall Specifications</a:t>
            </a:r>
          </a:p>
        </p:txBody>
      </p:sp>
      <p:pic>
        <p:nvPicPr>
          <p:cNvPr id="26626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Snip Same Side Corner Rectangle 38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" name="Snip Same Side Corner Rectangle 39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1" name="Snip Same Side Corner Rectangle 40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2</a:t>
            </a:r>
          </a:p>
        </p:txBody>
      </p:sp>
      <p:sp>
        <p:nvSpPr>
          <p:cNvPr id="48" name="Snip Same Side Corner Rectangle 47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9" name="Snip Same Side Corner Rectangle 48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50" name="Snip Same Side Corner Rectangle 49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</a:p>
        </p:txBody>
      </p:sp>
      <p:sp>
        <p:nvSpPr>
          <p:cNvPr id="55" name="Snip Same Side Corner Rectangle 54"/>
          <p:cNvSpPr/>
          <p:nvPr/>
        </p:nvSpPr>
        <p:spPr>
          <a:xfrm>
            <a:off x="11430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40716" y="6051659"/>
            <a:ext cx="140115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 Problem</a:t>
            </a:r>
          </a:p>
        </p:txBody>
      </p:sp>
      <p:sp>
        <p:nvSpPr>
          <p:cNvPr id="57" name="Snip Same Side Corner Rectangle 56"/>
          <p:cNvSpPr/>
          <p:nvPr/>
        </p:nvSpPr>
        <p:spPr>
          <a:xfrm>
            <a:off x="3143250" y="6127750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200" b="1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71802" y="6073292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</a:p>
        </p:txBody>
      </p:sp>
      <p:sp>
        <p:nvSpPr>
          <p:cNvPr id="26644" name="Rectangle 22"/>
          <p:cNvSpPr>
            <a:spLocks noChangeArrowheads="1"/>
          </p:cNvSpPr>
          <p:nvPr/>
        </p:nvSpPr>
        <p:spPr bwMode="auto">
          <a:xfrm>
            <a:off x="1214438" y="1143000"/>
            <a:ext cx="77152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Gill Sans MT" pitchFamily="34" charset="0"/>
              </a:rPr>
              <a:t>Module 3</a:t>
            </a:r>
          </a:p>
          <a:p>
            <a:endParaRPr lang="en-GB" sz="2400">
              <a:latin typeface="Gill Sans MT" pitchFamily="34" charset="0"/>
            </a:endParaRPr>
          </a:p>
          <a:p>
            <a:pPr>
              <a:buFontTx/>
              <a:buChar char="•"/>
            </a:pPr>
            <a:r>
              <a:rPr lang="en-GB" sz="2400">
                <a:solidFill>
                  <a:schemeClr val="accent1"/>
                </a:solidFill>
                <a:latin typeface="Gill Sans MT" pitchFamily="34" charset="0"/>
              </a:rPr>
              <a:t> </a:t>
            </a:r>
            <a:r>
              <a:rPr lang="en-GB" sz="2400">
                <a:latin typeface="Gill Sans MT" pitchFamily="34" charset="0"/>
              </a:rPr>
              <a:t>High killing rate</a:t>
            </a:r>
          </a:p>
          <a:p>
            <a:pPr>
              <a:buFontTx/>
              <a:buChar char="•"/>
            </a:pPr>
            <a:endParaRPr lang="en-GB" sz="2400">
              <a:solidFill>
                <a:schemeClr val="accent1"/>
              </a:solidFill>
              <a:latin typeface="Gill Sans MT" pitchFamily="34" charset="0"/>
            </a:endParaRPr>
          </a:p>
          <a:p>
            <a:pPr>
              <a:buFontTx/>
              <a:buChar char="•"/>
            </a:pPr>
            <a:r>
              <a:rPr lang="en-GB" sz="2400">
                <a:solidFill>
                  <a:schemeClr val="accent1"/>
                </a:solidFill>
                <a:latin typeface="Gill Sans MT" pitchFamily="34" charset="0"/>
              </a:rPr>
              <a:t> </a:t>
            </a:r>
            <a:r>
              <a:rPr lang="en-GB" sz="2400">
                <a:latin typeface="Gill Sans MT" pitchFamily="34" charset="0"/>
              </a:rPr>
              <a:t>Failsafe mechanism</a:t>
            </a:r>
          </a:p>
          <a:p>
            <a:pPr>
              <a:buFontTx/>
              <a:buChar char="•"/>
            </a:pPr>
            <a:endParaRPr lang="en-GB" sz="2400">
              <a:solidFill>
                <a:schemeClr val="accent1"/>
              </a:solidFill>
              <a:latin typeface="Gill Sans MT" pitchFamily="34" charset="0"/>
            </a:endParaRPr>
          </a:p>
          <a:p>
            <a:pPr>
              <a:buFontTx/>
              <a:buChar char="•"/>
            </a:pPr>
            <a:r>
              <a:rPr lang="en-GB" sz="2400">
                <a:solidFill>
                  <a:schemeClr val="accent1"/>
                </a:solidFill>
                <a:latin typeface="Gill Sans MT" pitchFamily="34" charset="0"/>
              </a:rPr>
              <a:t> </a:t>
            </a:r>
            <a:r>
              <a:rPr lang="en-GB" sz="2400">
                <a:latin typeface="Gill Sans MT" pitchFamily="34" charset="0"/>
              </a:rPr>
              <a:t>Neutralise genomic material</a:t>
            </a:r>
          </a:p>
          <a:p>
            <a:pPr>
              <a:buFontTx/>
              <a:buChar char="•"/>
            </a:pPr>
            <a:endParaRPr lang="en-GB" sz="2400">
              <a:solidFill>
                <a:schemeClr val="accent1"/>
              </a:solidFill>
              <a:latin typeface="Gill Sans MT" pitchFamily="34" charset="0"/>
            </a:endParaRPr>
          </a:p>
          <a:p>
            <a:pPr>
              <a:buFontTx/>
              <a:buChar char="•"/>
            </a:pPr>
            <a:r>
              <a:rPr lang="en-GB" sz="2400">
                <a:solidFill>
                  <a:schemeClr val="accent1"/>
                </a:solidFill>
                <a:latin typeface="Gill Sans MT" pitchFamily="34" charset="0"/>
              </a:rPr>
              <a:t> </a:t>
            </a:r>
            <a:r>
              <a:rPr lang="en-GB" sz="2400">
                <a:latin typeface="Gill Sans MT" pitchFamily="34" charset="0"/>
              </a:rPr>
              <a:t>Limit protease degradation of our product</a:t>
            </a:r>
            <a:endParaRPr lang="en-GB" sz="2400">
              <a:solidFill>
                <a:schemeClr val="accent1"/>
              </a:solidFill>
              <a:latin typeface="Gill Sans MT" pitchFamily="34" charset="0"/>
            </a:endParaRPr>
          </a:p>
          <a:p>
            <a:pPr>
              <a:buFontTx/>
              <a:buChar char="•"/>
            </a:pPr>
            <a:endParaRPr lang="en-GB" sz="2400">
              <a:solidFill>
                <a:schemeClr val="accent1"/>
              </a:solidFill>
              <a:latin typeface="Gill Sans MT" pitchFamily="34" charset="0"/>
            </a:endParaRPr>
          </a:p>
          <a:p>
            <a:pPr>
              <a:buFontTx/>
              <a:buChar char="•"/>
            </a:pPr>
            <a:r>
              <a:rPr lang="en-GB" sz="2400">
                <a:solidFill>
                  <a:schemeClr val="accent1"/>
                </a:solidFill>
                <a:latin typeface="Gill Sans MT" pitchFamily="34" charset="0"/>
              </a:rPr>
              <a:t> </a:t>
            </a:r>
            <a:r>
              <a:rPr lang="en-GB" sz="2400">
                <a:latin typeface="Gill Sans MT" pitchFamily="34" charset="0"/>
              </a:rPr>
              <a:t>Non-toxic</a:t>
            </a:r>
          </a:p>
          <a:p>
            <a:pPr>
              <a:buFontTx/>
              <a:buChar char="•"/>
            </a:pPr>
            <a:endParaRPr lang="en-GB" sz="2400">
              <a:solidFill>
                <a:schemeClr val="accent1"/>
              </a:solidFill>
              <a:latin typeface="Gill Sans MT" pitchFamily="34" charset="0"/>
            </a:endParaRPr>
          </a:p>
          <a:p>
            <a:pPr>
              <a:buFontTx/>
              <a:buChar char="•"/>
            </a:pPr>
            <a:r>
              <a:rPr lang="en-GB" sz="2400">
                <a:solidFill>
                  <a:schemeClr val="accent1"/>
                </a:solidFill>
                <a:latin typeface="Gill Sans MT" pitchFamily="34" charset="0"/>
              </a:rPr>
              <a:t> </a:t>
            </a:r>
            <a:r>
              <a:rPr lang="en-GB" sz="2400">
                <a:latin typeface="Gill Sans MT" pitchFamily="34" charset="0"/>
              </a:rPr>
              <a:t>Fast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588" y="2746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The system</a:t>
            </a:r>
            <a:endParaRPr lang="en-GB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Use restriction enzymes (REs) and constitutive methylation of DNA.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Encapsulation limits the induction mechanisms – chemical inducers will not be effective – place under control of a thermo-inducible system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Raise temperature to ~42°C to induce ‘killing’.</a:t>
            </a:r>
          </a:p>
          <a:p>
            <a:pPr lvl="1" eaLnBrk="1" hangingPunct="1"/>
            <a:r>
              <a:rPr lang="en-GB" sz="2400" smtClean="0"/>
              <a:t>We would have to culture our cells at ~28°C.</a:t>
            </a:r>
          </a:p>
        </p:txBody>
      </p:sp>
      <p:pic>
        <p:nvPicPr>
          <p:cNvPr id="27651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3" name="Group 21"/>
          <p:cNvGrpSpPr>
            <a:grpSpLocks/>
          </p:cNvGrpSpPr>
          <p:nvPr/>
        </p:nvGrpSpPr>
        <p:grpSpPr bwMode="auto">
          <a:xfrm>
            <a:off x="1071563" y="6051550"/>
            <a:ext cx="7929562" cy="782638"/>
            <a:chOff x="1071538" y="6051659"/>
            <a:chExt cx="7929618" cy="782906"/>
          </a:xfrm>
        </p:grpSpPr>
        <p:sp>
          <p:nvSpPr>
            <p:cNvPr id="70" name="Snip Same Side Corner Rectangle 69"/>
            <p:cNvSpPr/>
            <p:nvPr/>
          </p:nvSpPr>
          <p:spPr>
            <a:xfrm>
              <a:off x="1142976" y="6131061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1" name="Snip Same Side Corner Rectangle 70"/>
            <p:cNvSpPr/>
            <p:nvPr/>
          </p:nvSpPr>
          <p:spPr>
            <a:xfrm>
              <a:off x="5143504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2" name="Snip Same Side Corner Rectangle 71"/>
            <p:cNvSpPr/>
            <p:nvPr/>
          </p:nvSpPr>
          <p:spPr>
            <a:xfrm>
              <a:off x="7143768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3" name="Snip Same Side Corner Rectangle 72"/>
            <p:cNvSpPr/>
            <p:nvPr/>
          </p:nvSpPr>
          <p:spPr>
            <a:xfrm>
              <a:off x="1142976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200" b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4" name="Snip Same Side Corner Rectangle 73"/>
            <p:cNvSpPr/>
            <p:nvPr/>
          </p:nvSpPr>
          <p:spPr>
            <a:xfrm>
              <a:off x="3143240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71538" y="6429396"/>
              <a:ext cx="200026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3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340980" y="6051659"/>
              <a:ext cx="145270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Overview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30970" y="6064776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1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29520" y="6057891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2</a:t>
              </a:r>
            </a:p>
          </p:txBody>
        </p:sp>
        <p:sp>
          <p:nvSpPr>
            <p:cNvPr id="79" name="Snip Same Side Corner Rectangle 78"/>
            <p:cNvSpPr/>
            <p:nvPr/>
          </p:nvSpPr>
          <p:spPr>
            <a:xfrm>
              <a:off x="5143504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0" name="Snip Same Side Corner Rectangle 79"/>
            <p:cNvSpPr/>
            <p:nvPr/>
          </p:nvSpPr>
          <p:spPr>
            <a:xfrm>
              <a:off x="7143768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1" name="Snip Same Side Corner Rectangle 80"/>
            <p:cNvSpPr/>
            <p:nvPr/>
          </p:nvSpPr>
          <p:spPr>
            <a:xfrm>
              <a:off x="3143240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42976" y="6072206"/>
              <a:ext cx="1858201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Problem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14678" y="6421966"/>
              <a:ext cx="175881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4 &amp; 5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07642" y="6420252"/>
              <a:ext cx="161711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Mod. &amp; Test.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328936" y="6403678"/>
              <a:ext cx="148989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Summary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588" y="2746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The system</a:t>
            </a:r>
            <a:endParaRPr lang="en-GB" dirty="0"/>
          </a:p>
        </p:txBody>
      </p:sp>
      <p:pic>
        <p:nvPicPr>
          <p:cNvPr id="28674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6" name="Group 21"/>
          <p:cNvGrpSpPr>
            <a:grpSpLocks/>
          </p:cNvGrpSpPr>
          <p:nvPr/>
        </p:nvGrpSpPr>
        <p:grpSpPr bwMode="auto">
          <a:xfrm>
            <a:off x="1071563" y="6051550"/>
            <a:ext cx="7929562" cy="782638"/>
            <a:chOff x="1071538" y="6051659"/>
            <a:chExt cx="7929618" cy="782906"/>
          </a:xfrm>
        </p:grpSpPr>
        <p:sp>
          <p:nvSpPr>
            <p:cNvPr id="70" name="Snip Same Side Corner Rectangle 69"/>
            <p:cNvSpPr/>
            <p:nvPr/>
          </p:nvSpPr>
          <p:spPr>
            <a:xfrm>
              <a:off x="1142976" y="6131061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1" name="Snip Same Side Corner Rectangle 70"/>
            <p:cNvSpPr/>
            <p:nvPr/>
          </p:nvSpPr>
          <p:spPr>
            <a:xfrm>
              <a:off x="5143504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2" name="Snip Same Side Corner Rectangle 71"/>
            <p:cNvSpPr/>
            <p:nvPr/>
          </p:nvSpPr>
          <p:spPr>
            <a:xfrm>
              <a:off x="7143768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3" name="Snip Same Side Corner Rectangle 72"/>
            <p:cNvSpPr/>
            <p:nvPr/>
          </p:nvSpPr>
          <p:spPr>
            <a:xfrm>
              <a:off x="1142976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200" b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4" name="Snip Same Side Corner Rectangle 73"/>
            <p:cNvSpPr/>
            <p:nvPr/>
          </p:nvSpPr>
          <p:spPr>
            <a:xfrm>
              <a:off x="3143240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71538" y="6429396"/>
              <a:ext cx="200026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3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340980" y="6051659"/>
              <a:ext cx="145270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Overview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30970" y="6064776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1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29520" y="6057891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2</a:t>
              </a:r>
            </a:p>
          </p:txBody>
        </p:sp>
        <p:sp>
          <p:nvSpPr>
            <p:cNvPr id="79" name="Snip Same Side Corner Rectangle 78"/>
            <p:cNvSpPr/>
            <p:nvPr/>
          </p:nvSpPr>
          <p:spPr>
            <a:xfrm>
              <a:off x="5143504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0" name="Snip Same Side Corner Rectangle 79"/>
            <p:cNvSpPr/>
            <p:nvPr/>
          </p:nvSpPr>
          <p:spPr>
            <a:xfrm>
              <a:off x="7143768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1" name="Snip Same Side Corner Rectangle 80"/>
            <p:cNvSpPr/>
            <p:nvPr/>
          </p:nvSpPr>
          <p:spPr>
            <a:xfrm>
              <a:off x="3143240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42976" y="6072206"/>
              <a:ext cx="1858201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Problem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14678" y="6421966"/>
              <a:ext cx="175881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4 &amp; 5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07642" y="6420252"/>
              <a:ext cx="161711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Mod. &amp; Test.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328936" y="6403678"/>
              <a:ext cx="148989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Summary</a:t>
              </a:r>
            </a:p>
          </p:txBody>
        </p:sp>
      </p:grpSp>
      <p:grpSp>
        <p:nvGrpSpPr>
          <p:cNvPr id="28677" name="Group 55"/>
          <p:cNvGrpSpPr>
            <a:grpSpLocks/>
          </p:cNvGrpSpPr>
          <p:nvPr/>
        </p:nvGrpSpPr>
        <p:grpSpPr bwMode="auto">
          <a:xfrm>
            <a:off x="1063625" y="1293813"/>
            <a:ext cx="8008938" cy="4492625"/>
            <a:chOff x="23813" y="512029"/>
            <a:chExt cx="9059194" cy="5061685"/>
          </a:xfrm>
        </p:grpSpPr>
        <p:pic>
          <p:nvPicPr>
            <p:cNvPr id="28682" name="Picture 66" descr="R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7200" y="1466850"/>
              <a:ext cx="962025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3" name="Picture 42" descr="R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6563" y="1466850"/>
              <a:ext cx="960437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Left Brace 24"/>
            <p:cNvSpPr/>
            <p:nvPr/>
          </p:nvSpPr>
          <p:spPr>
            <a:xfrm rot="5400000">
              <a:off x="2260932" y="-982830"/>
              <a:ext cx="304059" cy="4778299"/>
            </a:xfrm>
            <a:prstGeom prst="leftBrac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27" name="Title 1"/>
            <p:cNvSpPr txBox="1">
              <a:spLocks/>
            </p:cNvSpPr>
            <p:nvPr/>
          </p:nvSpPr>
          <p:spPr>
            <a:xfrm>
              <a:off x="1568096" y="512029"/>
              <a:ext cx="1718464" cy="786976"/>
            </a:xfrm>
            <a:prstGeom prst="rect">
              <a:avLst/>
            </a:prstGeom>
          </p:spPr>
          <p:txBody>
            <a:bodyPr anchor="ctr">
              <a:normAutofit fontScale="85000" lnSpcReduction="10000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+mj-lt"/>
                  <a:ea typeface="+mj-ea"/>
                  <a:cs typeface="+mj-cs"/>
                </a:rPr>
                <a:t>BBa_K098995 [Harvard ‘08]</a:t>
              </a:r>
            </a:p>
          </p:txBody>
        </p:sp>
        <p:sp>
          <p:nvSpPr>
            <p:cNvPr id="28" name="Left Brace 27"/>
            <p:cNvSpPr/>
            <p:nvPr/>
          </p:nvSpPr>
          <p:spPr>
            <a:xfrm rot="16200000">
              <a:off x="6435883" y="416387"/>
              <a:ext cx="304059" cy="4501764"/>
            </a:xfrm>
            <a:prstGeom prst="leftBrac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29" name="Title 1"/>
            <p:cNvSpPr txBox="1">
              <a:spLocks/>
            </p:cNvSpPr>
            <p:nvPr/>
          </p:nvSpPr>
          <p:spPr>
            <a:xfrm>
              <a:off x="6012398" y="2846127"/>
              <a:ext cx="1242609" cy="473975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+mj-lt"/>
                  <a:ea typeface="+mj-ea"/>
                  <a:cs typeface="+mj-cs"/>
                </a:rPr>
                <a:t>No BB</a:t>
              </a:r>
            </a:p>
          </p:txBody>
        </p:sp>
        <p:sp>
          <p:nvSpPr>
            <p:cNvPr id="30" name="Bent Arrow 29"/>
            <p:cNvSpPr/>
            <p:nvPr/>
          </p:nvSpPr>
          <p:spPr>
            <a:xfrm>
              <a:off x="85725" y="1438275"/>
              <a:ext cx="998538" cy="1041400"/>
            </a:xfrm>
            <a:prstGeom prst="bentArrow">
              <a:avLst>
                <a:gd name="adj1" fmla="val 25000"/>
                <a:gd name="adj2" fmla="val 34050"/>
                <a:gd name="adj3" fmla="val 25000"/>
                <a:gd name="adj4" fmla="val 43750"/>
              </a:avLst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689" name="TextBox 43"/>
            <p:cNvSpPr txBox="1">
              <a:spLocks noChangeArrowheads="1"/>
            </p:cNvSpPr>
            <p:nvPr/>
          </p:nvSpPr>
          <p:spPr bwMode="auto">
            <a:xfrm>
              <a:off x="498475" y="1868488"/>
              <a:ext cx="949325" cy="658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RBS</a:t>
              </a:r>
            </a:p>
          </p:txBody>
        </p:sp>
        <p:pic>
          <p:nvPicPr>
            <p:cNvPr id="28690" name="Picture 44" descr="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71600" y="1808163"/>
              <a:ext cx="1447800" cy="903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1" name="TextBox 45"/>
            <p:cNvSpPr txBox="1">
              <a:spLocks noChangeArrowheads="1"/>
            </p:cNvSpPr>
            <p:nvPr/>
          </p:nvSpPr>
          <p:spPr bwMode="auto">
            <a:xfrm>
              <a:off x="1371600" y="1865314"/>
              <a:ext cx="2124075" cy="658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Cl </a:t>
              </a:r>
              <a:r>
                <a:rPr lang="en-US" sz="1200">
                  <a:latin typeface="Calibri" pitchFamily="34" charset="0"/>
                </a:rPr>
                <a:t>T°sensitive</a:t>
              </a:r>
            </a:p>
          </p:txBody>
        </p:sp>
        <p:pic>
          <p:nvPicPr>
            <p:cNvPr id="28692" name="Picture 48" descr="T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40088" y="1863725"/>
              <a:ext cx="569912" cy="80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3" name="Picture 49" descr="T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43200" y="1863725"/>
              <a:ext cx="569913" cy="80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4" name="TextBox 51"/>
            <p:cNvSpPr txBox="1">
              <a:spLocks noChangeArrowheads="1"/>
            </p:cNvSpPr>
            <p:nvPr/>
          </p:nvSpPr>
          <p:spPr bwMode="auto">
            <a:xfrm>
              <a:off x="2794000" y="1892300"/>
              <a:ext cx="381000" cy="677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800">
                  <a:latin typeface="Calibri" pitchFamily="34" charset="0"/>
                </a:rPr>
                <a:t>T</a:t>
              </a:r>
            </a:p>
          </p:txBody>
        </p:sp>
        <p:sp>
          <p:nvSpPr>
            <p:cNvPr id="28695" name="TextBox 63"/>
            <p:cNvSpPr txBox="1">
              <a:spLocks noChangeArrowheads="1"/>
            </p:cNvSpPr>
            <p:nvPr/>
          </p:nvSpPr>
          <p:spPr bwMode="auto">
            <a:xfrm>
              <a:off x="3328988" y="1892300"/>
              <a:ext cx="381000" cy="677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800">
                  <a:latin typeface="Calibri" pitchFamily="34" charset="0"/>
                </a:rPr>
                <a:t>T</a:t>
              </a:r>
            </a:p>
          </p:txBody>
        </p:sp>
        <p:sp>
          <p:nvSpPr>
            <p:cNvPr id="38" name="Bent Arrow 37"/>
            <p:cNvSpPr/>
            <p:nvPr/>
          </p:nvSpPr>
          <p:spPr>
            <a:xfrm>
              <a:off x="3805238" y="1436688"/>
              <a:ext cx="996950" cy="1041400"/>
            </a:xfrm>
            <a:prstGeom prst="bentArrow">
              <a:avLst>
                <a:gd name="adj1" fmla="val 25000"/>
                <a:gd name="adj2" fmla="val 34050"/>
                <a:gd name="adj3" fmla="val 25000"/>
                <a:gd name="adj4" fmla="val 43750"/>
              </a:avLst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697" name="TextBox 65"/>
            <p:cNvSpPr txBox="1">
              <a:spLocks noChangeArrowheads="1"/>
            </p:cNvSpPr>
            <p:nvPr/>
          </p:nvSpPr>
          <p:spPr bwMode="auto">
            <a:xfrm rot="-2643967">
              <a:off x="3690938" y="1479550"/>
              <a:ext cx="1049337" cy="739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200">
                  <a:latin typeface="Calibri" pitchFamily="34" charset="0"/>
                </a:rPr>
                <a:t>λcI</a:t>
              </a:r>
            </a:p>
          </p:txBody>
        </p:sp>
        <p:sp>
          <p:nvSpPr>
            <p:cNvPr id="28698" name="TextBox 67"/>
            <p:cNvSpPr txBox="1">
              <a:spLocks noChangeArrowheads="1"/>
            </p:cNvSpPr>
            <p:nvPr/>
          </p:nvSpPr>
          <p:spPr bwMode="auto">
            <a:xfrm>
              <a:off x="4308475" y="1937432"/>
              <a:ext cx="949324" cy="658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RBS</a:t>
              </a:r>
            </a:p>
          </p:txBody>
        </p:sp>
        <p:pic>
          <p:nvPicPr>
            <p:cNvPr id="28699" name="Picture 68" descr="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81600" y="1839913"/>
              <a:ext cx="1357313" cy="903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0" name="TextBox 70"/>
            <p:cNvSpPr txBox="1">
              <a:spLocks noChangeArrowheads="1"/>
            </p:cNvSpPr>
            <p:nvPr/>
          </p:nvSpPr>
          <p:spPr bwMode="auto">
            <a:xfrm>
              <a:off x="5318125" y="1873250"/>
              <a:ext cx="1220788" cy="677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DpnI</a:t>
              </a:r>
            </a:p>
          </p:txBody>
        </p:sp>
        <p:pic>
          <p:nvPicPr>
            <p:cNvPr id="28701" name="Picture 71" descr="R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05575" y="1466850"/>
              <a:ext cx="962025" cy="125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2" name="TextBox 72"/>
            <p:cNvSpPr txBox="1">
              <a:spLocks noChangeArrowheads="1"/>
            </p:cNvSpPr>
            <p:nvPr/>
          </p:nvSpPr>
          <p:spPr bwMode="auto">
            <a:xfrm>
              <a:off x="6497198" y="1937432"/>
              <a:ext cx="950913" cy="658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RBS</a:t>
              </a:r>
            </a:p>
          </p:txBody>
        </p:sp>
        <p:pic>
          <p:nvPicPr>
            <p:cNvPr id="28703" name="Picture 73" descr="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81888" y="1798638"/>
              <a:ext cx="1357312" cy="903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4" name="TextBox 74"/>
            <p:cNvSpPr txBox="1">
              <a:spLocks noChangeArrowheads="1"/>
            </p:cNvSpPr>
            <p:nvPr/>
          </p:nvSpPr>
          <p:spPr bwMode="auto">
            <a:xfrm>
              <a:off x="7557419" y="1871907"/>
              <a:ext cx="1525588" cy="658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 TaqI</a:t>
              </a:r>
            </a:p>
          </p:txBody>
        </p:sp>
        <p:pic>
          <p:nvPicPr>
            <p:cNvPr id="28705" name="Picture 75" descr="R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88164" y="3570044"/>
              <a:ext cx="962025" cy="1255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Bent Arrow 47"/>
            <p:cNvSpPr/>
            <p:nvPr/>
          </p:nvSpPr>
          <p:spPr>
            <a:xfrm>
              <a:off x="3068043" y="3650275"/>
              <a:ext cx="996950" cy="1042987"/>
            </a:xfrm>
            <a:prstGeom prst="bentArrow">
              <a:avLst>
                <a:gd name="adj1" fmla="val 25000"/>
                <a:gd name="adj2" fmla="val 34050"/>
                <a:gd name="adj3" fmla="val 25000"/>
                <a:gd name="adj4" fmla="val 43750"/>
              </a:avLst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707" name="TextBox 78"/>
            <p:cNvSpPr txBox="1">
              <a:spLocks noChangeArrowheads="1"/>
            </p:cNvSpPr>
            <p:nvPr/>
          </p:nvSpPr>
          <p:spPr bwMode="auto">
            <a:xfrm>
              <a:off x="3571280" y="4082074"/>
              <a:ext cx="949325" cy="658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RBS</a:t>
              </a:r>
            </a:p>
          </p:txBody>
        </p:sp>
        <p:pic>
          <p:nvPicPr>
            <p:cNvPr id="28708" name="Picture 79" descr="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77036" y="3972414"/>
              <a:ext cx="1357313" cy="903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9" name="TextBox 80"/>
            <p:cNvSpPr txBox="1">
              <a:spLocks noChangeArrowheads="1"/>
            </p:cNvSpPr>
            <p:nvPr/>
          </p:nvSpPr>
          <p:spPr bwMode="auto">
            <a:xfrm>
              <a:off x="4580930" y="4086836"/>
              <a:ext cx="1220788" cy="677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alibri" pitchFamily="34" charset="0"/>
                </a:rPr>
                <a:t>Dam</a:t>
              </a:r>
            </a:p>
          </p:txBody>
        </p:sp>
        <p:sp>
          <p:nvSpPr>
            <p:cNvPr id="54" name="Left Brace 53"/>
            <p:cNvSpPr/>
            <p:nvPr/>
          </p:nvSpPr>
          <p:spPr>
            <a:xfrm rot="16200000">
              <a:off x="4252339" y="3519370"/>
              <a:ext cx="304059" cy="2795869"/>
            </a:xfrm>
            <a:prstGeom prst="leftBrac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55" name="Title 1"/>
            <p:cNvSpPr txBox="1">
              <a:spLocks/>
            </p:cNvSpPr>
            <p:nvPr/>
          </p:nvSpPr>
          <p:spPr>
            <a:xfrm>
              <a:off x="3798327" y="5099739"/>
              <a:ext cx="1244405" cy="473975"/>
            </a:xfrm>
            <a:prstGeom prst="rect">
              <a:avLst/>
            </a:prstGeom>
          </p:spPr>
          <p:txBody>
            <a:bodyPr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+mj-lt"/>
                  <a:ea typeface="+mj-ea"/>
                  <a:cs typeface="+mj-cs"/>
                </a:rPr>
                <a:t>No BB</a:t>
              </a:r>
            </a:p>
          </p:txBody>
        </p:sp>
      </p:grpSp>
      <p:sp>
        <p:nvSpPr>
          <p:cNvPr id="28678" name="TextBox 56"/>
          <p:cNvSpPr txBox="1">
            <a:spLocks noChangeArrowheads="1"/>
          </p:cNvSpPr>
          <p:nvPr/>
        </p:nvSpPr>
        <p:spPr bwMode="auto">
          <a:xfrm>
            <a:off x="1143000" y="3214688"/>
            <a:ext cx="1357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ill Sans MT" pitchFamily="34" charset="0"/>
              </a:rPr>
              <a:t>Strong, constitutive</a:t>
            </a:r>
          </a:p>
        </p:txBody>
      </p:sp>
      <p:sp>
        <p:nvSpPr>
          <p:cNvPr id="28679" name="TextBox 57"/>
          <p:cNvSpPr txBox="1">
            <a:spLocks noChangeArrowheads="1"/>
          </p:cNvSpPr>
          <p:nvPr/>
        </p:nvSpPr>
        <p:spPr bwMode="auto">
          <a:xfrm>
            <a:off x="2428875" y="4497388"/>
            <a:ext cx="1357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ill Sans MT" pitchFamily="34" charset="0"/>
              </a:rPr>
              <a:t>Weak, constitutive</a:t>
            </a:r>
          </a:p>
        </p:txBody>
      </p:sp>
      <p:sp>
        <p:nvSpPr>
          <p:cNvPr id="28680" name="TextBox 77"/>
          <p:cNvSpPr txBox="1">
            <a:spLocks noChangeArrowheads="1"/>
          </p:cNvSpPr>
          <p:nvPr/>
        </p:nvSpPr>
        <p:spPr bwMode="auto">
          <a:xfrm rot="-2643967">
            <a:off x="3487738" y="4175125"/>
            <a:ext cx="1235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J23103</a:t>
            </a:r>
          </a:p>
        </p:txBody>
      </p:sp>
      <p:sp>
        <p:nvSpPr>
          <p:cNvPr id="28681" name="TextBox 77"/>
          <p:cNvSpPr txBox="1">
            <a:spLocks noChangeArrowheads="1"/>
          </p:cNvSpPr>
          <p:nvPr/>
        </p:nvSpPr>
        <p:spPr bwMode="auto">
          <a:xfrm rot="-2643967">
            <a:off x="844550" y="2246313"/>
            <a:ext cx="1235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J23114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588" y="2746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409700"/>
          </a:xfrm>
        </p:spPr>
        <p:txBody>
          <a:bodyPr/>
          <a:lstStyle/>
          <a:p>
            <a:pPr eaLnBrk="1" hangingPunct="1"/>
            <a:r>
              <a:rPr lang="en-GB" sz="2800" smtClean="0"/>
              <a:t>Harvard’s BioBrick is leaky – this is not an option for us;  we don’t want to kill our cells early.</a:t>
            </a:r>
          </a:p>
        </p:txBody>
      </p:sp>
      <p:pic>
        <p:nvPicPr>
          <p:cNvPr id="29699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01" name="Group 21"/>
          <p:cNvGrpSpPr>
            <a:grpSpLocks/>
          </p:cNvGrpSpPr>
          <p:nvPr/>
        </p:nvGrpSpPr>
        <p:grpSpPr bwMode="auto">
          <a:xfrm>
            <a:off x="1071563" y="6051550"/>
            <a:ext cx="7929562" cy="782638"/>
            <a:chOff x="1071538" y="6051659"/>
            <a:chExt cx="7929618" cy="782906"/>
          </a:xfrm>
        </p:grpSpPr>
        <p:sp>
          <p:nvSpPr>
            <p:cNvPr id="70" name="Snip Same Side Corner Rectangle 69"/>
            <p:cNvSpPr/>
            <p:nvPr/>
          </p:nvSpPr>
          <p:spPr>
            <a:xfrm>
              <a:off x="1142976" y="6131061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1" name="Snip Same Side Corner Rectangle 70"/>
            <p:cNvSpPr/>
            <p:nvPr/>
          </p:nvSpPr>
          <p:spPr>
            <a:xfrm>
              <a:off x="5143504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2" name="Snip Same Side Corner Rectangle 71"/>
            <p:cNvSpPr/>
            <p:nvPr/>
          </p:nvSpPr>
          <p:spPr>
            <a:xfrm>
              <a:off x="7143768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3" name="Snip Same Side Corner Rectangle 72"/>
            <p:cNvSpPr/>
            <p:nvPr/>
          </p:nvSpPr>
          <p:spPr>
            <a:xfrm>
              <a:off x="1142976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200" b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4" name="Snip Same Side Corner Rectangle 73"/>
            <p:cNvSpPr/>
            <p:nvPr/>
          </p:nvSpPr>
          <p:spPr>
            <a:xfrm>
              <a:off x="3143240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71538" y="6429396"/>
              <a:ext cx="200026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3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340980" y="6051659"/>
              <a:ext cx="145270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Overview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30970" y="6064776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1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29520" y="6057891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2</a:t>
              </a:r>
            </a:p>
          </p:txBody>
        </p:sp>
        <p:sp>
          <p:nvSpPr>
            <p:cNvPr id="79" name="Snip Same Side Corner Rectangle 78"/>
            <p:cNvSpPr/>
            <p:nvPr/>
          </p:nvSpPr>
          <p:spPr>
            <a:xfrm>
              <a:off x="5143504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0" name="Snip Same Side Corner Rectangle 79"/>
            <p:cNvSpPr/>
            <p:nvPr/>
          </p:nvSpPr>
          <p:spPr>
            <a:xfrm>
              <a:off x="7143768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1" name="Snip Same Side Corner Rectangle 80"/>
            <p:cNvSpPr/>
            <p:nvPr/>
          </p:nvSpPr>
          <p:spPr>
            <a:xfrm>
              <a:off x="3143240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42976" y="6072206"/>
              <a:ext cx="1858201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Problem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14678" y="6421966"/>
              <a:ext cx="175881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4 &amp; 5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07642" y="6420252"/>
              <a:ext cx="161711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Mod. &amp; Test.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328936" y="6403678"/>
              <a:ext cx="148989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Summary</a:t>
              </a:r>
            </a:p>
          </p:txBody>
        </p:sp>
      </p:grp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2714625"/>
            <a:ext cx="6715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588" y="2746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Potential Solutions</a:t>
            </a:r>
            <a:endParaRPr lang="en-GB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000" b="1" smtClean="0"/>
              <a:t>1) Use native </a:t>
            </a:r>
            <a:r>
              <a:rPr lang="el-GR" sz="2000" b="1" smtClean="0">
                <a:cs typeface="Arial" charset="0"/>
              </a:rPr>
              <a:t>λ</a:t>
            </a:r>
            <a:r>
              <a:rPr lang="en-GB" sz="2000" b="1" smtClean="0">
                <a:cs typeface="Arial" charset="0"/>
              </a:rPr>
              <a:t> pL or pR promoters – obtain sequences for these and make our own.</a:t>
            </a:r>
          </a:p>
          <a:p>
            <a:pPr eaLnBrk="1" hangingPunct="1"/>
            <a:r>
              <a:rPr lang="en-GB" sz="1400" smtClean="0"/>
              <a:t>Altered temperature induction sensitivity of the lambda </a:t>
            </a:r>
            <a:r>
              <a:rPr lang="en-GB" sz="1400" i="1" smtClean="0"/>
              <a:t>p</a:t>
            </a:r>
            <a:r>
              <a:rPr lang="en-GB" sz="1400" baseline="-25000" smtClean="0"/>
              <a:t>R</a:t>
            </a:r>
            <a:r>
              <a:rPr lang="en-GB" sz="1400" smtClean="0"/>
              <a:t>/cI857 system for controlled gene </a:t>
            </a:r>
            <a:r>
              <a:rPr lang="en-GB" sz="1400" i="1" smtClean="0"/>
              <a:t>E</a:t>
            </a:r>
            <a:r>
              <a:rPr lang="en-GB" sz="1400" smtClean="0"/>
              <a:t> expression in </a:t>
            </a:r>
            <a:r>
              <a:rPr lang="en-GB" sz="1400" i="1" smtClean="0"/>
              <a:t>Escherichia coli</a:t>
            </a:r>
            <a:r>
              <a:rPr lang="en-GB" sz="14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1400" smtClean="0"/>
              <a:t>Wolfgang Jechlinger</a:t>
            </a:r>
            <a:r>
              <a:rPr lang="en-GB" sz="1400" baseline="30000" smtClean="0">
                <a:hlinkClick r:id="rId2"/>
              </a:rPr>
              <a:t>*</a:t>
            </a:r>
            <a:r>
              <a:rPr lang="en-GB" sz="1400" smtClean="0"/>
              <a:t>, Michael P. Szostak</a:t>
            </a:r>
            <a:r>
              <a:rPr lang="en-GB" sz="1400" baseline="30000" smtClean="0">
                <a:hlinkClick r:id="rId3"/>
              </a:rPr>
              <a:t>1</a:t>
            </a:r>
            <a:r>
              <a:rPr lang="en-GB" sz="1400" smtClean="0"/>
              <a:t>, Angela Witte and Werner Lubitz</a:t>
            </a:r>
          </a:p>
          <a:p>
            <a:pPr eaLnBrk="1" hangingPunct="1"/>
            <a:endParaRPr lang="en-GB" sz="1800" b="1" smtClean="0"/>
          </a:p>
          <a:p>
            <a:pPr eaLnBrk="1" hangingPunct="1"/>
            <a:endParaRPr lang="en-GB" sz="1800" smtClean="0"/>
          </a:p>
          <a:p>
            <a:pPr eaLnBrk="1" hangingPunct="1"/>
            <a:endParaRPr lang="en-GB" sz="1800" smtClean="0"/>
          </a:p>
          <a:p>
            <a:pPr eaLnBrk="1" hangingPunct="1"/>
            <a:endParaRPr lang="en-GB" sz="1800" smtClean="0"/>
          </a:p>
          <a:p>
            <a:pPr eaLnBrk="1" hangingPunct="1"/>
            <a:r>
              <a:rPr lang="en-GB" sz="2000" smtClean="0"/>
              <a:t>At 36°C bacteria grow normally,  no lysis detected; at 42°C lysis occurs after 15 min. 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b="1" smtClean="0"/>
              <a:t>2) Use a commercial system – these are available and reliable.</a:t>
            </a:r>
          </a:p>
          <a:p>
            <a:pPr eaLnBrk="1" hangingPunct="1"/>
            <a:endParaRPr lang="en-GB" sz="1800" smtClean="0"/>
          </a:p>
        </p:txBody>
      </p:sp>
      <p:pic>
        <p:nvPicPr>
          <p:cNvPr id="30723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5" name="Group 21"/>
          <p:cNvGrpSpPr>
            <a:grpSpLocks/>
          </p:cNvGrpSpPr>
          <p:nvPr/>
        </p:nvGrpSpPr>
        <p:grpSpPr bwMode="auto">
          <a:xfrm>
            <a:off x="1071563" y="6051550"/>
            <a:ext cx="7929562" cy="782638"/>
            <a:chOff x="1071538" y="6051659"/>
            <a:chExt cx="7929618" cy="782906"/>
          </a:xfrm>
        </p:grpSpPr>
        <p:sp>
          <p:nvSpPr>
            <p:cNvPr id="70" name="Snip Same Side Corner Rectangle 69"/>
            <p:cNvSpPr/>
            <p:nvPr/>
          </p:nvSpPr>
          <p:spPr>
            <a:xfrm>
              <a:off x="1142976" y="6131061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1" name="Snip Same Side Corner Rectangle 70"/>
            <p:cNvSpPr/>
            <p:nvPr/>
          </p:nvSpPr>
          <p:spPr>
            <a:xfrm>
              <a:off x="5143504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2" name="Snip Same Side Corner Rectangle 71"/>
            <p:cNvSpPr/>
            <p:nvPr/>
          </p:nvSpPr>
          <p:spPr>
            <a:xfrm>
              <a:off x="7143768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3" name="Snip Same Side Corner Rectangle 72"/>
            <p:cNvSpPr/>
            <p:nvPr/>
          </p:nvSpPr>
          <p:spPr>
            <a:xfrm>
              <a:off x="1142976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200" b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4" name="Snip Same Side Corner Rectangle 73"/>
            <p:cNvSpPr/>
            <p:nvPr/>
          </p:nvSpPr>
          <p:spPr>
            <a:xfrm>
              <a:off x="3143240" y="6119945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71538" y="6429396"/>
              <a:ext cx="200026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3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340980" y="6051659"/>
              <a:ext cx="145270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Overview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30970" y="6064776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1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29520" y="6057891"/>
              <a:ext cx="128432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2</a:t>
              </a:r>
            </a:p>
          </p:txBody>
        </p:sp>
        <p:sp>
          <p:nvSpPr>
            <p:cNvPr id="79" name="Snip Same Side Corner Rectangle 78"/>
            <p:cNvSpPr/>
            <p:nvPr/>
          </p:nvSpPr>
          <p:spPr>
            <a:xfrm>
              <a:off x="5143504" y="6483607"/>
              <a:ext cx="1857388" cy="285848"/>
            </a:xfrm>
            <a:prstGeom prst="snip2SameRect">
              <a:avLst/>
            </a:prstGeom>
            <a:solidFill>
              <a:schemeClr val="tx1">
                <a:lumMod val="50000"/>
                <a:lumOff val="50000"/>
                <a:alpha val="30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0" name="Snip Same Side Corner Rectangle 79"/>
            <p:cNvSpPr/>
            <p:nvPr/>
          </p:nvSpPr>
          <p:spPr>
            <a:xfrm>
              <a:off x="7143768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1" name="Snip Same Side Corner Rectangle 80"/>
            <p:cNvSpPr/>
            <p:nvPr/>
          </p:nvSpPr>
          <p:spPr>
            <a:xfrm>
              <a:off x="3143240" y="6483607"/>
              <a:ext cx="1857388" cy="285848"/>
            </a:xfrm>
            <a:prstGeom prst="snip2Same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2">
                  <a:lumMod val="7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42976" y="6072206"/>
              <a:ext cx="1858201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Problem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14678" y="6421966"/>
              <a:ext cx="1758816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Module 4 &amp; 5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07642" y="6420252"/>
              <a:ext cx="161711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Mod. &amp; Test.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328936" y="6403678"/>
              <a:ext cx="1489895" cy="430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200" b="1" dirty="0">
                  <a:ln w="12700">
                    <a:solidFill>
                      <a:srgbClr val="666666">
                        <a:satMod val="155000"/>
                      </a:srgbClr>
                    </a:solidFill>
                    <a:prstDash val="solid"/>
                  </a:ln>
                  <a:solidFill>
                    <a:prstClr val="white"/>
                  </a:solidFill>
                  <a:latin typeface="Gill Sans MT" pitchFamily="34" charset="0"/>
                </a:rPr>
                <a:t>Summary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66875" y="3214688"/>
          <a:ext cx="6834188" cy="742950"/>
        </p:xfrm>
        <a:graphic>
          <a:graphicData uri="http://schemas.openxmlformats.org/drawingml/2006/table">
            <a:tbl>
              <a:tblPr/>
              <a:tblGrid>
                <a:gridCol w="2278063"/>
                <a:gridCol w="2278062"/>
                <a:gridCol w="22780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Plasmid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Composition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4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Selection Marker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4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pAWJ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cI857–λ pRmut(41C)–E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Tet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6250" y="1214438"/>
            <a:ext cx="4857750" cy="14716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31747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cxnSp>
        <p:nvCxnSpPr>
          <p:cNvPr id="31748" name="AutoShape 2"/>
          <p:cNvCxnSpPr>
            <a:cxnSpLocks noChangeShapeType="1"/>
          </p:cNvCxnSpPr>
          <p:nvPr/>
        </p:nvCxnSpPr>
        <p:spPr bwMode="auto">
          <a:xfrm>
            <a:off x="4214813" y="2263775"/>
            <a:ext cx="614362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1749" name="AutoShape 3"/>
          <p:cNvCxnSpPr>
            <a:cxnSpLocks noChangeShapeType="1"/>
          </p:cNvCxnSpPr>
          <p:nvPr/>
        </p:nvCxnSpPr>
        <p:spPr bwMode="auto">
          <a:xfrm>
            <a:off x="4232275" y="2254250"/>
            <a:ext cx="0" cy="44926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1750" name="AutoShape 4"/>
          <p:cNvCxnSpPr>
            <a:cxnSpLocks noChangeShapeType="1"/>
          </p:cNvCxnSpPr>
          <p:nvPr/>
        </p:nvCxnSpPr>
        <p:spPr bwMode="auto">
          <a:xfrm>
            <a:off x="4886325" y="2627313"/>
            <a:ext cx="614363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438650" y="2549525"/>
            <a:ext cx="284163" cy="223838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752" name="AutoShape 6"/>
          <p:cNvCxnSpPr>
            <a:cxnSpLocks noChangeShapeType="1"/>
          </p:cNvCxnSpPr>
          <p:nvPr/>
        </p:nvCxnSpPr>
        <p:spPr bwMode="auto">
          <a:xfrm>
            <a:off x="857250" y="3960813"/>
            <a:ext cx="61595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1753" name="AutoShape 7"/>
          <p:cNvCxnSpPr>
            <a:cxnSpLocks noChangeShapeType="1"/>
          </p:cNvCxnSpPr>
          <p:nvPr/>
        </p:nvCxnSpPr>
        <p:spPr bwMode="auto">
          <a:xfrm>
            <a:off x="876300" y="3952875"/>
            <a:ext cx="0" cy="44767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719138" y="3667125"/>
            <a:ext cx="906462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P(TetR)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 b="1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5529263" y="2495550"/>
            <a:ext cx="219075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5748338" y="250507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1757" name="Text Box 11"/>
          <p:cNvSpPr txBox="1">
            <a:spLocks noChangeArrowheads="1"/>
          </p:cNvSpPr>
          <p:nvPr/>
        </p:nvSpPr>
        <p:spPr bwMode="auto">
          <a:xfrm>
            <a:off x="2800350" y="2335213"/>
            <a:ext cx="900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LacI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sp>
        <p:nvSpPr>
          <p:cNvPr id="31758" name="Text Box 12"/>
          <p:cNvSpPr txBox="1">
            <a:spLocks noChangeArrowheads="1"/>
          </p:cNvSpPr>
          <p:nvPr/>
        </p:nvSpPr>
        <p:spPr bwMode="auto">
          <a:xfrm>
            <a:off x="4000500" y="1971675"/>
            <a:ext cx="914400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P(LacI</a:t>
            </a:r>
            <a:r>
              <a:rPr lang="en-GB" altLang="zh-CN" sz="1000">
                <a:solidFill>
                  <a:srgbClr val="000000"/>
                </a:solidFill>
                <a:ea typeface="SimSun" pitchFamily="2" charset="-122"/>
              </a:rPr>
              <a:t>) 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/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4741863" y="2328863"/>
            <a:ext cx="901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TetR</a:t>
            </a:r>
            <a:endParaRPr lang="en-US" b="1"/>
          </a:p>
        </p:txBody>
      </p:sp>
      <p:cxnSp>
        <p:nvCxnSpPr>
          <p:cNvPr id="31760" name="AutoShape 19"/>
          <p:cNvCxnSpPr>
            <a:cxnSpLocks noChangeShapeType="1"/>
          </p:cNvCxnSpPr>
          <p:nvPr/>
        </p:nvCxnSpPr>
        <p:spPr bwMode="auto">
          <a:xfrm>
            <a:off x="3214688" y="1685925"/>
            <a:ext cx="0" cy="5746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61" name="AutoShape 20"/>
          <p:cNvCxnSpPr>
            <a:cxnSpLocks noChangeShapeType="1"/>
          </p:cNvCxnSpPr>
          <p:nvPr/>
        </p:nvCxnSpPr>
        <p:spPr bwMode="auto">
          <a:xfrm flipH="1">
            <a:off x="4295775" y="1900238"/>
            <a:ext cx="20796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sp>
        <p:nvSpPr>
          <p:cNvPr id="31762" name="Text Box 23"/>
          <p:cNvSpPr txBox="1">
            <a:spLocks noChangeArrowheads="1"/>
          </p:cNvSpPr>
          <p:nvPr/>
        </p:nvSpPr>
        <p:spPr bwMode="auto">
          <a:xfrm>
            <a:off x="3571875" y="1071563"/>
            <a:ext cx="500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altLang="zh-CN" sz="1000" b="1">
                <a:ea typeface="SimSun" pitchFamily="2" charset="-122"/>
              </a:rPr>
              <a:t>IPTG</a:t>
            </a:r>
            <a:endParaRPr lang="en-US" b="1"/>
          </a:p>
        </p:txBody>
      </p:sp>
      <p:cxnSp>
        <p:nvCxnSpPr>
          <p:cNvPr id="31763" name="AutoShape 24"/>
          <p:cNvCxnSpPr>
            <a:cxnSpLocks noChangeShapeType="1"/>
          </p:cNvCxnSpPr>
          <p:nvPr/>
        </p:nvCxnSpPr>
        <p:spPr bwMode="auto">
          <a:xfrm>
            <a:off x="2938463" y="2628900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22" name="Oval 25"/>
          <p:cNvSpPr>
            <a:spLocks noChangeArrowheads="1"/>
          </p:cNvSpPr>
          <p:nvPr/>
        </p:nvSpPr>
        <p:spPr bwMode="auto">
          <a:xfrm>
            <a:off x="2516188" y="2492375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3" name="AutoShape 32"/>
          <p:cNvSpPr>
            <a:spLocks noChangeArrowheads="1"/>
          </p:cNvSpPr>
          <p:nvPr/>
        </p:nvSpPr>
        <p:spPr bwMode="auto">
          <a:xfrm>
            <a:off x="3571875" y="2503488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>
            <a:off x="3790950" y="2511425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767" name="AutoShape 19"/>
          <p:cNvCxnSpPr>
            <a:cxnSpLocks noChangeShapeType="1"/>
          </p:cNvCxnSpPr>
          <p:nvPr/>
        </p:nvCxnSpPr>
        <p:spPr bwMode="auto">
          <a:xfrm rot="10800000">
            <a:off x="3205163" y="1684338"/>
            <a:ext cx="1181100" cy="1587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68" name="AutoShape 19"/>
          <p:cNvCxnSpPr>
            <a:cxnSpLocks noChangeShapeType="1"/>
          </p:cNvCxnSpPr>
          <p:nvPr/>
        </p:nvCxnSpPr>
        <p:spPr bwMode="auto">
          <a:xfrm>
            <a:off x="5181600" y="2757488"/>
            <a:ext cx="0" cy="5746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69" name="AutoShape 19"/>
          <p:cNvCxnSpPr>
            <a:cxnSpLocks noChangeShapeType="1"/>
          </p:cNvCxnSpPr>
          <p:nvPr/>
        </p:nvCxnSpPr>
        <p:spPr bwMode="auto">
          <a:xfrm rot="10800000" flipV="1">
            <a:off x="1143000" y="3328988"/>
            <a:ext cx="406241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70" name="AutoShape 22"/>
          <p:cNvCxnSpPr>
            <a:cxnSpLocks noChangeShapeType="1"/>
          </p:cNvCxnSpPr>
          <p:nvPr/>
        </p:nvCxnSpPr>
        <p:spPr bwMode="auto">
          <a:xfrm rot="5400000">
            <a:off x="3632993" y="1402557"/>
            <a:ext cx="29051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71" name="AutoShape 20"/>
          <p:cNvCxnSpPr>
            <a:cxnSpLocks noChangeShapeType="1"/>
          </p:cNvCxnSpPr>
          <p:nvPr/>
        </p:nvCxnSpPr>
        <p:spPr bwMode="auto">
          <a:xfrm flipH="1">
            <a:off x="3678238" y="1543050"/>
            <a:ext cx="20796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72" name="AutoShape 24"/>
          <p:cNvCxnSpPr>
            <a:cxnSpLocks noChangeShapeType="1"/>
          </p:cNvCxnSpPr>
          <p:nvPr/>
        </p:nvCxnSpPr>
        <p:spPr bwMode="auto">
          <a:xfrm>
            <a:off x="1379538" y="2627313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957263" y="2490788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auto">
          <a:xfrm>
            <a:off x="2012950" y="250190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2232025" y="2509838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776" name="AutoShape 2"/>
          <p:cNvCxnSpPr>
            <a:cxnSpLocks noChangeShapeType="1"/>
          </p:cNvCxnSpPr>
          <p:nvPr/>
        </p:nvCxnSpPr>
        <p:spPr bwMode="auto">
          <a:xfrm>
            <a:off x="850900" y="2263775"/>
            <a:ext cx="61436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1777" name="AutoShape 3"/>
          <p:cNvCxnSpPr>
            <a:cxnSpLocks noChangeShapeType="1"/>
          </p:cNvCxnSpPr>
          <p:nvPr/>
        </p:nvCxnSpPr>
        <p:spPr bwMode="auto">
          <a:xfrm>
            <a:off x="868363" y="2254250"/>
            <a:ext cx="0" cy="44926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31778" name="Text Box 12"/>
          <p:cNvSpPr txBox="1">
            <a:spLocks noChangeArrowheads="1"/>
          </p:cNvSpPr>
          <p:nvPr/>
        </p:nvSpPr>
        <p:spPr bwMode="auto">
          <a:xfrm>
            <a:off x="642938" y="1971675"/>
            <a:ext cx="971550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P(arabinose</a:t>
            </a:r>
            <a:r>
              <a:rPr lang="en-GB" altLang="zh-CN" sz="1000">
                <a:solidFill>
                  <a:srgbClr val="000000"/>
                </a:solidFill>
                <a:ea typeface="SimSun" pitchFamily="2" charset="-122"/>
              </a:rPr>
              <a:t>) 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/>
          </a:p>
        </p:txBody>
      </p:sp>
      <p:cxnSp>
        <p:nvCxnSpPr>
          <p:cNvPr id="31779" name="AutoShape 22"/>
          <p:cNvCxnSpPr>
            <a:cxnSpLocks noChangeShapeType="1"/>
          </p:cNvCxnSpPr>
          <p:nvPr/>
        </p:nvCxnSpPr>
        <p:spPr bwMode="auto">
          <a:xfrm rot="5400000">
            <a:off x="4274344" y="1788319"/>
            <a:ext cx="223838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80" name="AutoShape 22"/>
          <p:cNvCxnSpPr>
            <a:cxnSpLocks noChangeShapeType="1"/>
          </p:cNvCxnSpPr>
          <p:nvPr/>
        </p:nvCxnSpPr>
        <p:spPr bwMode="auto">
          <a:xfrm rot="5400000">
            <a:off x="1007269" y="3464719"/>
            <a:ext cx="29051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81" name="AutoShape 20"/>
          <p:cNvCxnSpPr>
            <a:cxnSpLocks noChangeShapeType="1"/>
          </p:cNvCxnSpPr>
          <p:nvPr/>
        </p:nvCxnSpPr>
        <p:spPr bwMode="auto">
          <a:xfrm flipH="1">
            <a:off x="1052513" y="3605213"/>
            <a:ext cx="20796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782" name="AutoShape 24"/>
          <p:cNvCxnSpPr>
            <a:cxnSpLocks noChangeShapeType="1"/>
          </p:cNvCxnSpPr>
          <p:nvPr/>
        </p:nvCxnSpPr>
        <p:spPr bwMode="auto">
          <a:xfrm>
            <a:off x="1422400" y="4394200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41" name="Oval 25"/>
          <p:cNvSpPr>
            <a:spLocks noChangeArrowheads="1"/>
          </p:cNvSpPr>
          <p:nvPr/>
        </p:nvSpPr>
        <p:spPr bwMode="auto">
          <a:xfrm>
            <a:off x="1000125" y="4257675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2" name="AutoShape 32"/>
          <p:cNvSpPr>
            <a:spLocks noChangeArrowheads="1"/>
          </p:cNvSpPr>
          <p:nvPr/>
        </p:nvSpPr>
        <p:spPr bwMode="auto">
          <a:xfrm>
            <a:off x="2055813" y="4268788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3" name="AutoShape 33"/>
          <p:cNvSpPr>
            <a:spLocks noChangeArrowheads="1"/>
          </p:cNvSpPr>
          <p:nvPr/>
        </p:nvSpPr>
        <p:spPr bwMode="auto">
          <a:xfrm>
            <a:off x="2274888" y="4276725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786" name="AutoShape 24"/>
          <p:cNvCxnSpPr>
            <a:cxnSpLocks noChangeShapeType="1"/>
          </p:cNvCxnSpPr>
          <p:nvPr/>
        </p:nvCxnSpPr>
        <p:spPr bwMode="auto">
          <a:xfrm>
            <a:off x="2998788" y="4413250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576513" y="4276725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6" name="AutoShape 32"/>
          <p:cNvSpPr>
            <a:spLocks noChangeArrowheads="1"/>
          </p:cNvSpPr>
          <p:nvPr/>
        </p:nvSpPr>
        <p:spPr bwMode="auto">
          <a:xfrm>
            <a:off x="3632200" y="4287838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7" name="AutoShape 33"/>
          <p:cNvSpPr>
            <a:spLocks noChangeArrowheads="1"/>
          </p:cNvSpPr>
          <p:nvPr/>
        </p:nvSpPr>
        <p:spPr bwMode="auto">
          <a:xfrm>
            <a:off x="3851275" y="4295775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790" name="AutoShape 24"/>
          <p:cNvCxnSpPr>
            <a:cxnSpLocks noChangeShapeType="1"/>
          </p:cNvCxnSpPr>
          <p:nvPr/>
        </p:nvCxnSpPr>
        <p:spPr bwMode="auto">
          <a:xfrm>
            <a:off x="4641850" y="4441825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49" name="Oval 25"/>
          <p:cNvSpPr>
            <a:spLocks noChangeArrowheads="1"/>
          </p:cNvSpPr>
          <p:nvPr/>
        </p:nvSpPr>
        <p:spPr bwMode="auto">
          <a:xfrm>
            <a:off x="4219575" y="4305300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0" name="AutoShape 32"/>
          <p:cNvSpPr>
            <a:spLocks noChangeArrowheads="1"/>
          </p:cNvSpPr>
          <p:nvPr/>
        </p:nvSpPr>
        <p:spPr bwMode="auto">
          <a:xfrm>
            <a:off x="5275263" y="4316413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1" name="AutoShape 33"/>
          <p:cNvSpPr>
            <a:spLocks noChangeArrowheads="1"/>
          </p:cNvSpPr>
          <p:nvPr/>
        </p:nvSpPr>
        <p:spPr bwMode="auto">
          <a:xfrm>
            <a:off x="5494338" y="4324350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794" name="AutoShape 6"/>
          <p:cNvCxnSpPr>
            <a:cxnSpLocks noChangeShapeType="1"/>
          </p:cNvCxnSpPr>
          <p:nvPr/>
        </p:nvCxnSpPr>
        <p:spPr bwMode="auto">
          <a:xfrm>
            <a:off x="5857875" y="3979863"/>
            <a:ext cx="61595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1795" name="AutoShape 7"/>
          <p:cNvCxnSpPr>
            <a:cxnSpLocks noChangeShapeType="1"/>
          </p:cNvCxnSpPr>
          <p:nvPr/>
        </p:nvCxnSpPr>
        <p:spPr bwMode="auto">
          <a:xfrm>
            <a:off x="5876925" y="3971925"/>
            <a:ext cx="0" cy="44767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1796" name="AutoShape 24"/>
          <p:cNvCxnSpPr>
            <a:cxnSpLocks noChangeShapeType="1"/>
          </p:cNvCxnSpPr>
          <p:nvPr/>
        </p:nvCxnSpPr>
        <p:spPr bwMode="auto">
          <a:xfrm>
            <a:off x="6423025" y="4413250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6000750" y="4276725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6" name="AutoShape 32"/>
          <p:cNvSpPr>
            <a:spLocks noChangeArrowheads="1"/>
          </p:cNvSpPr>
          <p:nvPr/>
        </p:nvSpPr>
        <p:spPr bwMode="auto">
          <a:xfrm>
            <a:off x="7056438" y="4287838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7" name="AutoShape 33"/>
          <p:cNvSpPr>
            <a:spLocks noChangeArrowheads="1"/>
          </p:cNvSpPr>
          <p:nvPr/>
        </p:nvSpPr>
        <p:spPr bwMode="auto">
          <a:xfrm>
            <a:off x="7275513" y="4295775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800" name="AutoShape 24"/>
          <p:cNvCxnSpPr>
            <a:cxnSpLocks noChangeShapeType="1"/>
          </p:cNvCxnSpPr>
          <p:nvPr/>
        </p:nvCxnSpPr>
        <p:spPr bwMode="auto">
          <a:xfrm>
            <a:off x="7999413" y="4432300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7577138" y="4295775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60" name="AutoShape 32"/>
          <p:cNvSpPr>
            <a:spLocks noChangeArrowheads="1"/>
          </p:cNvSpPr>
          <p:nvPr/>
        </p:nvSpPr>
        <p:spPr bwMode="auto">
          <a:xfrm>
            <a:off x="8632825" y="4306888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61" name="AutoShape 33"/>
          <p:cNvSpPr>
            <a:spLocks noChangeArrowheads="1"/>
          </p:cNvSpPr>
          <p:nvPr/>
        </p:nvSpPr>
        <p:spPr bwMode="auto">
          <a:xfrm>
            <a:off x="8851900" y="4314825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804" name="AutoShape 19"/>
          <p:cNvCxnSpPr>
            <a:cxnSpLocks noChangeShapeType="1"/>
          </p:cNvCxnSpPr>
          <p:nvPr/>
        </p:nvCxnSpPr>
        <p:spPr bwMode="auto">
          <a:xfrm rot="10800000" flipV="1">
            <a:off x="3152775" y="3328988"/>
            <a:ext cx="2990850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805" name="AutoShape 22"/>
          <p:cNvCxnSpPr>
            <a:cxnSpLocks noChangeShapeType="1"/>
          </p:cNvCxnSpPr>
          <p:nvPr/>
        </p:nvCxnSpPr>
        <p:spPr bwMode="auto">
          <a:xfrm rot="5400000">
            <a:off x="5979318" y="3459957"/>
            <a:ext cx="29051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806" name="AutoShape 20"/>
          <p:cNvCxnSpPr>
            <a:cxnSpLocks noChangeShapeType="1"/>
          </p:cNvCxnSpPr>
          <p:nvPr/>
        </p:nvCxnSpPr>
        <p:spPr bwMode="auto">
          <a:xfrm flipH="1">
            <a:off x="6021388" y="3605213"/>
            <a:ext cx="20796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sp>
        <p:nvSpPr>
          <p:cNvPr id="31807" name="Text Box 8"/>
          <p:cNvSpPr txBox="1">
            <a:spLocks noChangeArrowheads="1"/>
          </p:cNvSpPr>
          <p:nvPr/>
        </p:nvSpPr>
        <p:spPr bwMode="auto">
          <a:xfrm>
            <a:off x="5715000" y="3686175"/>
            <a:ext cx="906463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P(TetR)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 b="1"/>
          </a:p>
        </p:txBody>
      </p:sp>
      <p:sp>
        <p:nvSpPr>
          <p:cNvPr id="31808" name="Text Box 8"/>
          <p:cNvSpPr txBox="1">
            <a:spLocks noChangeArrowheads="1"/>
          </p:cNvSpPr>
          <p:nvPr/>
        </p:nvSpPr>
        <p:spPr bwMode="auto">
          <a:xfrm>
            <a:off x="1236663" y="4083050"/>
            <a:ext cx="9064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RcsB</a:t>
            </a:r>
            <a:endParaRPr lang="en-US" b="1"/>
          </a:p>
        </p:txBody>
      </p:sp>
      <p:sp>
        <p:nvSpPr>
          <p:cNvPr id="31809" name="Text Box 8"/>
          <p:cNvSpPr txBox="1">
            <a:spLocks noChangeArrowheads="1"/>
          </p:cNvSpPr>
          <p:nvPr/>
        </p:nvSpPr>
        <p:spPr bwMode="auto">
          <a:xfrm>
            <a:off x="2808288" y="4083050"/>
            <a:ext cx="9064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B3023</a:t>
            </a:r>
            <a:endParaRPr lang="en-US" b="1"/>
          </a:p>
        </p:txBody>
      </p:sp>
      <p:sp>
        <p:nvSpPr>
          <p:cNvPr id="31810" name="Text Box 8"/>
          <p:cNvSpPr txBox="1">
            <a:spLocks noChangeArrowheads="1"/>
          </p:cNvSpPr>
          <p:nvPr/>
        </p:nvSpPr>
        <p:spPr bwMode="auto">
          <a:xfrm>
            <a:off x="4357688" y="4081463"/>
            <a:ext cx="1071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Waal</a:t>
            </a:r>
            <a:r>
              <a:rPr lang="en-GB" sz="1000">
                <a:solidFill>
                  <a:srgbClr val="000000"/>
                </a:solidFill>
                <a:ea typeface="SimSun" pitchFamily="2" charset="-122"/>
              </a:rPr>
              <a:t> </a:t>
            </a: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Ligase</a:t>
            </a:r>
            <a:endParaRPr lang="en-US" b="1"/>
          </a:p>
        </p:txBody>
      </p:sp>
      <p:sp>
        <p:nvSpPr>
          <p:cNvPr id="31811" name="Text Box 8"/>
          <p:cNvSpPr txBox="1">
            <a:spLocks noChangeArrowheads="1"/>
          </p:cNvSpPr>
          <p:nvPr/>
        </p:nvSpPr>
        <p:spPr bwMode="auto">
          <a:xfrm>
            <a:off x="6234113" y="4083050"/>
            <a:ext cx="9064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OtsA</a:t>
            </a:r>
            <a:endParaRPr lang="en-US" b="1"/>
          </a:p>
        </p:txBody>
      </p:sp>
      <p:sp>
        <p:nvSpPr>
          <p:cNvPr id="31812" name="Text Box 8"/>
          <p:cNvSpPr txBox="1">
            <a:spLocks noChangeArrowheads="1"/>
          </p:cNvSpPr>
          <p:nvPr/>
        </p:nvSpPr>
        <p:spPr bwMode="auto">
          <a:xfrm>
            <a:off x="7808913" y="4083050"/>
            <a:ext cx="9064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OtsB</a:t>
            </a:r>
            <a:endParaRPr lang="en-US" b="1"/>
          </a:p>
        </p:txBody>
      </p:sp>
      <p:sp>
        <p:nvSpPr>
          <p:cNvPr id="31813" name="Text Box 11"/>
          <p:cNvSpPr txBox="1">
            <a:spLocks noChangeArrowheads="1"/>
          </p:cNvSpPr>
          <p:nvPr/>
        </p:nvSpPr>
        <p:spPr bwMode="auto">
          <a:xfrm>
            <a:off x="1042988" y="2319338"/>
            <a:ext cx="1285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Protein of Interest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sp>
        <p:nvSpPr>
          <p:cNvPr id="31814" name="Text Box 11"/>
          <p:cNvSpPr txBox="1">
            <a:spLocks noChangeArrowheads="1"/>
          </p:cNvSpPr>
          <p:nvPr/>
        </p:nvSpPr>
        <p:spPr bwMode="auto">
          <a:xfrm>
            <a:off x="3003550" y="5721350"/>
            <a:ext cx="900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DpnI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cxnSp>
        <p:nvCxnSpPr>
          <p:cNvPr id="31815" name="AutoShape 24"/>
          <p:cNvCxnSpPr>
            <a:cxnSpLocks noChangeShapeType="1"/>
          </p:cNvCxnSpPr>
          <p:nvPr/>
        </p:nvCxnSpPr>
        <p:spPr bwMode="auto">
          <a:xfrm>
            <a:off x="3141663" y="601503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74" name="Oval 25"/>
          <p:cNvSpPr>
            <a:spLocks noChangeArrowheads="1"/>
          </p:cNvSpPr>
          <p:nvPr/>
        </p:nvSpPr>
        <p:spPr bwMode="auto">
          <a:xfrm>
            <a:off x="2719388" y="5878513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5" name="AutoShape 32"/>
          <p:cNvSpPr>
            <a:spLocks noChangeArrowheads="1"/>
          </p:cNvSpPr>
          <p:nvPr/>
        </p:nvSpPr>
        <p:spPr bwMode="auto">
          <a:xfrm>
            <a:off x="3775075" y="588962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6" name="AutoShape 33"/>
          <p:cNvSpPr>
            <a:spLocks noChangeArrowheads="1"/>
          </p:cNvSpPr>
          <p:nvPr/>
        </p:nvSpPr>
        <p:spPr bwMode="auto">
          <a:xfrm>
            <a:off x="3994150" y="5897563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819" name="AutoShape 24"/>
          <p:cNvCxnSpPr>
            <a:cxnSpLocks noChangeShapeType="1"/>
          </p:cNvCxnSpPr>
          <p:nvPr/>
        </p:nvCxnSpPr>
        <p:spPr bwMode="auto">
          <a:xfrm>
            <a:off x="1379538" y="6013450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78" name="Oval 25"/>
          <p:cNvSpPr>
            <a:spLocks noChangeArrowheads="1"/>
          </p:cNvSpPr>
          <p:nvPr/>
        </p:nvSpPr>
        <p:spPr bwMode="auto">
          <a:xfrm>
            <a:off x="957263" y="5876925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79" name="AutoShape 32"/>
          <p:cNvSpPr>
            <a:spLocks noChangeArrowheads="1"/>
          </p:cNvSpPr>
          <p:nvPr/>
        </p:nvSpPr>
        <p:spPr bwMode="auto">
          <a:xfrm>
            <a:off x="2012950" y="5888038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80" name="AutoShape 33"/>
          <p:cNvSpPr>
            <a:spLocks noChangeArrowheads="1"/>
          </p:cNvSpPr>
          <p:nvPr/>
        </p:nvSpPr>
        <p:spPr bwMode="auto">
          <a:xfrm>
            <a:off x="2232025" y="5895975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823" name="AutoShape 2"/>
          <p:cNvCxnSpPr>
            <a:cxnSpLocks noChangeShapeType="1"/>
          </p:cNvCxnSpPr>
          <p:nvPr/>
        </p:nvCxnSpPr>
        <p:spPr bwMode="auto">
          <a:xfrm>
            <a:off x="850900" y="5649913"/>
            <a:ext cx="61436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1824" name="AutoShape 3"/>
          <p:cNvCxnSpPr>
            <a:cxnSpLocks noChangeShapeType="1"/>
          </p:cNvCxnSpPr>
          <p:nvPr/>
        </p:nvCxnSpPr>
        <p:spPr bwMode="auto">
          <a:xfrm>
            <a:off x="868363" y="5640388"/>
            <a:ext cx="0" cy="44926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31825" name="Text Box 12"/>
          <p:cNvSpPr txBox="1">
            <a:spLocks noChangeArrowheads="1"/>
          </p:cNvSpPr>
          <p:nvPr/>
        </p:nvSpPr>
        <p:spPr bwMode="auto">
          <a:xfrm>
            <a:off x="528638" y="5357813"/>
            <a:ext cx="1185862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Const - Strong</a:t>
            </a:r>
            <a:endParaRPr lang="en-US"/>
          </a:p>
        </p:txBody>
      </p:sp>
      <p:sp>
        <p:nvSpPr>
          <p:cNvPr id="31826" name="Text Box 11"/>
          <p:cNvSpPr txBox="1">
            <a:spLocks noChangeArrowheads="1"/>
          </p:cNvSpPr>
          <p:nvPr/>
        </p:nvSpPr>
        <p:spPr bwMode="auto">
          <a:xfrm>
            <a:off x="1357313" y="5705475"/>
            <a:ext cx="571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CI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cxnSp>
        <p:nvCxnSpPr>
          <p:cNvPr id="31827" name="AutoShape 2"/>
          <p:cNvCxnSpPr>
            <a:cxnSpLocks noChangeShapeType="1"/>
          </p:cNvCxnSpPr>
          <p:nvPr/>
        </p:nvCxnSpPr>
        <p:spPr bwMode="auto">
          <a:xfrm>
            <a:off x="2593975" y="5659438"/>
            <a:ext cx="61436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1828" name="AutoShape 3"/>
          <p:cNvCxnSpPr>
            <a:cxnSpLocks noChangeShapeType="1"/>
          </p:cNvCxnSpPr>
          <p:nvPr/>
        </p:nvCxnSpPr>
        <p:spPr bwMode="auto">
          <a:xfrm>
            <a:off x="2611438" y="5649913"/>
            <a:ext cx="0" cy="44926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31829" name="Text Box 12"/>
          <p:cNvSpPr txBox="1">
            <a:spLocks noChangeArrowheads="1"/>
          </p:cNvSpPr>
          <p:nvPr/>
        </p:nvSpPr>
        <p:spPr bwMode="auto">
          <a:xfrm>
            <a:off x="2386013" y="5367338"/>
            <a:ext cx="971550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P(CI)</a:t>
            </a:r>
            <a:endParaRPr lang="en-US"/>
          </a:p>
        </p:txBody>
      </p:sp>
      <p:cxnSp>
        <p:nvCxnSpPr>
          <p:cNvPr id="31830" name="AutoShape 19"/>
          <p:cNvCxnSpPr>
            <a:cxnSpLocks noChangeShapeType="1"/>
          </p:cNvCxnSpPr>
          <p:nvPr/>
        </p:nvCxnSpPr>
        <p:spPr bwMode="auto">
          <a:xfrm>
            <a:off x="1643063" y="5102225"/>
            <a:ext cx="0" cy="5746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831" name="AutoShape 20"/>
          <p:cNvCxnSpPr>
            <a:cxnSpLocks noChangeShapeType="1"/>
          </p:cNvCxnSpPr>
          <p:nvPr/>
        </p:nvCxnSpPr>
        <p:spPr bwMode="auto">
          <a:xfrm flipH="1">
            <a:off x="2705100" y="5316538"/>
            <a:ext cx="20796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832" name="AutoShape 19"/>
          <p:cNvCxnSpPr>
            <a:cxnSpLocks noChangeShapeType="1"/>
          </p:cNvCxnSpPr>
          <p:nvPr/>
        </p:nvCxnSpPr>
        <p:spPr bwMode="auto">
          <a:xfrm rot="10800000">
            <a:off x="1633538" y="5100638"/>
            <a:ext cx="1181100" cy="1587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833" name="AutoShape 22"/>
          <p:cNvCxnSpPr>
            <a:cxnSpLocks noChangeShapeType="1"/>
          </p:cNvCxnSpPr>
          <p:nvPr/>
        </p:nvCxnSpPr>
        <p:spPr bwMode="auto">
          <a:xfrm rot="5400000">
            <a:off x="2702719" y="5204619"/>
            <a:ext cx="223838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sp>
        <p:nvSpPr>
          <p:cNvPr id="31834" name="Text Box 11"/>
          <p:cNvSpPr txBox="1">
            <a:spLocks noChangeArrowheads="1"/>
          </p:cNvSpPr>
          <p:nvPr/>
        </p:nvSpPr>
        <p:spPr bwMode="auto">
          <a:xfrm>
            <a:off x="6481763" y="5715000"/>
            <a:ext cx="900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DpnI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cxnSp>
        <p:nvCxnSpPr>
          <p:cNvPr id="31835" name="AutoShape 24"/>
          <p:cNvCxnSpPr>
            <a:cxnSpLocks noChangeShapeType="1"/>
          </p:cNvCxnSpPr>
          <p:nvPr/>
        </p:nvCxnSpPr>
        <p:spPr bwMode="auto">
          <a:xfrm>
            <a:off x="6619875" y="600868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6197600" y="5872163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95" name="AutoShape 32"/>
          <p:cNvSpPr>
            <a:spLocks noChangeArrowheads="1"/>
          </p:cNvSpPr>
          <p:nvPr/>
        </p:nvSpPr>
        <p:spPr bwMode="auto">
          <a:xfrm>
            <a:off x="7253288" y="588327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96" name="AutoShape 33"/>
          <p:cNvSpPr>
            <a:spLocks noChangeArrowheads="1"/>
          </p:cNvSpPr>
          <p:nvPr/>
        </p:nvSpPr>
        <p:spPr bwMode="auto">
          <a:xfrm>
            <a:off x="7472363" y="5891213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839" name="AutoShape 2"/>
          <p:cNvCxnSpPr>
            <a:cxnSpLocks noChangeShapeType="1"/>
          </p:cNvCxnSpPr>
          <p:nvPr/>
        </p:nvCxnSpPr>
        <p:spPr bwMode="auto">
          <a:xfrm>
            <a:off x="5929313" y="5653088"/>
            <a:ext cx="614362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1840" name="AutoShape 3"/>
          <p:cNvCxnSpPr>
            <a:cxnSpLocks noChangeShapeType="1"/>
          </p:cNvCxnSpPr>
          <p:nvPr/>
        </p:nvCxnSpPr>
        <p:spPr bwMode="auto">
          <a:xfrm>
            <a:off x="5946775" y="5643563"/>
            <a:ext cx="0" cy="44926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31841" name="Text Box 12"/>
          <p:cNvSpPr txBox="1">
            <a:spLocks noChangeArrowheads="1"/>
          </p:cNvSpPr>
          <p:nvPr/>
        </p:nvSpPr>
        <p:spPr bwMode="auto">
          <a:xfrm>
            <a:off x="5643563" y="5357813"/>
            <a:ext cx="1185862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Const - Weak</a:t>
            </a:r>
            <a:endParaRPr lang="en-US"/>
          </a:p>
        </p:txBody>
      </p:sp>
      <p:sp>
        <p:nvSpPr>
          <p:cNvPr id="31842" name="Text Box 11"/>
          <p:cNvSpPr txBox="1">
            <a:spLocks noChangeArrowheads="1"/>
          </p:cNvSpPr>
          <p:nvPr/>
        </p:nvSpPr>
        <p:spPr bwMode="auto">
          <a:xfrm>
            <a:off x="4570413" y="5734050"/>
            <a:ext cx="900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TaqI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cxnSp>
        <p:nvCxnSpPr>
          <p:cNvPr id="31843" name="AutoShape 24"/>
          <p:cNvCxnSpPr>
            <a:cxnSpLocks noChangeShapeType="1"/>
          </p:cNvCxnSpPr>
          <p:nvPr/>
        </p:nvCxnSpPr>
        <p:spPr bwMode="auto">
          <a:xfrm>
            <a:off x="4708525" y="602773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102" name="Oval 25"/>
          <p:cNvSpPr>
            <a:spLocks noChangeArrowheads="1"/>
          </p:cNvSpPr>
          <p:nvPr/>
        </p:nvSpPr>
        <p:spPr bwMode="auto">
          <a:xfrm>
            <a:off x="4286250" y="5891213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03" name="AutoShape 32"/>
          <p:cNvSpPr>
            <a:spLocks noChangeArrowheads="1"/>
          </p:cNvSpPr>
          <p:nvPr/>
        </p:nvSpPr>
        <p:spPr bwMode="auto">
          <a:xfrm>
            <a:off x="5341938" y="590232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04" name="AutoShape 33"/>
          <p:cNvSpPr>
            <a:spLocks noChangeArrowheads="1"/>
          </p:cNvSpPr>
          <p:nvPr/>
        </p:nvSpPr>
        <p:spPr bwMode="auto">
          <a:xfrm>
            <a:off x="5561013" y="5910263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1847" name="AutoShape 22"/>
          <p:cNvCxnSpPr>
            <a:cxnSpLocks noChangeShapeType="1"/>
          </p:cNvCxnSpPr>
          <p:nvPr/>
        </p:nvCxnSpPr>
        <p:spPr bwMode="auto">
          <a:xfrm rot="5400000">
            <a:off x="1497013" y="6289675"/>
            <a:ext cx="292100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1848" name="AutoShape 20"/>
          <p:cNvCxnSpPr>
            <a:cxnSpLocks noChangeShapeType="1"/>
          </p:cNvCxnSpPr>
          <p:nvPr/>
        </p:nvCxnSpPr>
        <p:spPr bwMode="auto">
          <a:xfrm flipH="1">
            <a:off x="1543050" y="6143625"/>
            <a:ext cx="20796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sp>
        <p:nvSpPr>
          <p:cNvPr id="31849" name="Text Box 23"/>
          <p:cNvSpPr txBox="1">
            <a:spLocks noChangeArrowheads="1"/>
          </p:cNvSpPr>
          <p:nvPr/>
        </p:nvSpPr>
        <p:spPr bwMode="auto">
          <a:xfrm>
            <a:off x="1071563" y="6429375"/>
            <a:ext cx="10715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ea typeface="SimSun" pitchFamily="2" charset="-122"/>
              </a:rPr>
              <a:t>Temperature</a:t>
            </a:r>
            <a:endParaRPr lang="en-US" b="1"/>
          </a:p>
        </p:txBody>
      </p:sp>
      <p:sp>
        <p:nvSpPr>
          <p:cNvPr id="108" name="Title 1"/>
          <p:cNvSpPr txBox="1">
            <a:spLocks/>
          </p:cNvSpPr>
          <p:nvPr/>
        </p:nvSpPr>
        <p:spPr>
          <a:xfrm>
            <a:off x="71438" y="2286000"/>
            <a:ext cx="642937" cy="642938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dirty="0">
                <a:latin typeface="+mj-lt"/>
                <a:ea typeface="+mj-ea"/>
                <a:cs typeface="+mj-cs"/>
              </a:rPr>
              <a:t>M1</a:t>
            </a:r>
            <a:endParaRPr lang="en-GB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0" y="3786188"/>
            <a:ext cx="642938" cy="64293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>
                <a:latin typeface="+mj-lt"/>
                <a:ea typeface="+mj-ea"/>
                <a:cs typeface="+mj-cs"/>
              </a:rPr>
              <a:t>M2</a:t>
            </a:r>
            <a:endParaRPr lang="en-GB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10" name="Title 1"/>
          <p:cNvSpPr txBox="1">
            <a:spLocks/>
          </p:cNvSpPr>
          <p:nvPr/>
        </p:nvSpPr>
        <p:spPr>
          <a:xfrm>
            <a:off x="71438" y="5500688"/>
            <a:ext cx="642937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>
                <a:latin typeface="+mj-lt"/>
                <a:ea typeface="+mj-ea"/>
                <a:cs typeface="+mj-cs"/>
              </a:rPr>
              <a:t>M3</a:t>
            </a:r>
            <a:endParaRPr lang="en-GB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31853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Title 7"/>
          <p:cNvSpPr>
            <a:spLocks noGrp="1"/>
          </p:cNvSpPr>
          <p:nvPr>
            <p:ph type="ctrTitle"/>
          </p:nvPr>
        </p:nvSpPr>
        <p:spPr>
          <a:xfrm>
            <a:off x="2714625" y="360363"/>
            <a:ext cx="6124575" cy="782637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Genetic Circuit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/>
          <p:cNvSpPr txBox="1">
            <a:spLocks/>
          </p:cNvSpPr>
          <p:nvPr/>
        </p:nvSpPr>
        <p:spPr>
          <a:xfrm>
            <a:off x="2714625" y="360363"/>
            <a:ext cx="6124575" cy="7826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4400" dirty="0">
                <a:solidFill>
                  <a:srgbClr val="66666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Timer Model</a:t>
            </a:r>
            <a:endParaRPr lang="en-GB" sz="4400" dirty="0">
              <a:solidFill>
                <a:srgbClr val="6666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2770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772" name="AutoShape 2"/>
          <p:cNvCxnSpPr>
            <a:cxnSpLocks noChangeShapeType="1"/>
          </p:cNvCxnSpPr>
          <p:nvPr/>
        </p:nvCxnSpPr>
        <p:spPr bwMode="auto">
          <a:xfrm>
            <a:off x="5557838" y="2438400"/>
            <a:ext cx="614362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2773" name="AutoShape 3"/>
          <p:cNvCxnSpPr>
            <a:cxnSpLocks noChangeShapeType="1"/>
          </p:cNvCxnSpPr>
          <p:nvPr/>
        </p:nvCxnSpPr>
        <p:spPr bwMode="auto">
          <a:xfrm>
            <a:off x="5575300" y="2428875"/>
            <a:ext cx="0" cy="44926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2774" name="AutoShape 4"/>
          <p:cNvCxnSpPr>
            <a:cxnSpLocks noChangeShapeType="1"/>
          </p:cNvCxnSpPr>
          <p:nvPr/>
        </p:nvCxnSpPr>
        <p:spPr bwMode="auto">
          <a:xfrm>
            <a:off x="6229350" y="2801938"/>
            <a:ext cx="614363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781675" y="2725738"/>
            <a:ext cx="284163" cy="223837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872288" y="2670175"/>
            <a:ext cx="219075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091363" y="267970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4143375" y="2511425"/>
            <a:ext cx="900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LacI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5343525" y="2146300"/>
            <a:ext cx="91440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P(LacI</a:t>
            </a:r>
            <a:r>
              <a:rPr lang="en-GB" altLang="zh-CN" sz="1000">
                <a:solidFill>
                  <a:srgbClr val="000000"/>
                </a:solidFill>
                <a:ea typeface="SimSun" pitchFamily="2" charset="-122"/>
              </a:rPr>
              <a:t>) 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/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6084888" y="2503488"/>
            <a:ext cx="901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TetR</a:t>
            </a:r>
            <a:endParaRPr lang="en-US" b="1"/>
          </a:p>
        </p:txBody>
      </p:sp>
      <p:cxnSp>
        <p:nvCxnSpPr>
          <p:cNvPr id="32781" name="AutoShape 19"/>
          <p:cNvCxnSpPr>
            <a:cxnSpLocks noChangeShapeType="1"/>
          </p:cNvCxnSpPr>
          <p:nvPr/>
        </p:nvCxnSpPr>
        <p:spPr bwMode="auto">
          <a:xfrm>
            <a:off x="4557713" y="1860550"/>
            <a:ext cx="0" cy="5746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782" name="AutoShape 20"/>
          <p:cNvCxnSpPr>
            <a:cxnSpLocks noChangeShapeType="1"/>
          </p:cNvCxnSpPr>
          <p:nvPr/>
        </p:nvCxnSpPr>
        <p:spPr bwMode="auto">
          <a:xfrm flipH="1">
            <a:off x="5638800" y="2074863"/>
            <a:ext cx="20796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sp>
        <p:nvSpPr>
          <p:cNvPr id="32783" name="Text Box 23"/>
          <p:cNvSpPr txBox="1">
            <a:spLocks noChangeArrowheads="1"/>
          </p:cNvSpPr>
          <p:nvPr/>
        </p:nvSpPr>
        <p:spPr bwMode="auto">
          <a:xfrm>
            <a:off x="4914900" y="1246188"/>
            <a:ext cx="500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GB" altLang="zh-CN" sz="1000" b="1">
                <a:ea typeface="SimSun" pitchFamily="2" charset="-122"/>
              </a:rPr>
              <a:t>IPTG</a:t>
            </a:r>
            <a:endParaRPr lang="en-US" b="1"/>
          </a:p>
        </p:txBody>
      </p:sp>
      <p:cxnSp>
        <p:nvCxnSpPr>
          <p:cNvPr id="32784" name="AutoShape 24"/>
          <p:cNvCxnSpPr>
            <a:cxnSpLocks noChangeShapeType="1"/>
          </p:cNvCxnSpPr>
          <p:nvPr/>
        </p:nvCxnSpPr>
        <p:spPr bwMode="auto">
          <a:xfrm>
            <a:off x="4281488" y="2805113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3859213" y="2668588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0" name="AutoShape 32"/>
          <p:cNvSpPr>
            <a:spLocks noChangeArrowheads="1"/>
          </p:cNvSpPr>
          <p:nvPr/>
        </p:nvSpPr>
        <p:spPr bwMode="auto">
          <a:xfrm>
            <a:off x="4914900" y="267970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5133975" y="2687638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2788" name="AutoShape 19"/>
          <p:cNvCxnSpPr>
            <a:cxnSpLocks noChangeShapeType="1"/>
          </p:cNvCxnSpPr>
          <p:nvPr/>
        </p:nvCxnSpPr>
        <p:spPr bwMode="auto">
          <a:xfrm rot="10800000">
            <a:off x="4548188" y="1858963"/>
            <a:ext cx="1181100" cy="1587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789" name="AutoShape 19"/>
          <p:cNvCxnSpPr>
            <a:cxnSpLocks noChangeShapeType="1"/>
          </p:cNvCxnSpPr>
          <p:nvPr/>
        </p:nvCxnSpPr>
        <p:spPr bwMode="auto">
          <a:xfrm>
            <a:off x="6524625" y="2932113"/>
            <a:ext cx="0" cy="5746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790" name="AutoShape 19"/>
          <p:cNvCxnSpPr>
            <a:cxnSpLocks noChangeShapeType="1"/>
          </p:cNvCxnSpPr>
          <p:nvPr/>
        </p:nvCxnSpPr>
        <p:spPr bwMode="auto">
          <a:xfrm rot="10800000" flipV="1">
            <a:off x="2486025" y="3505200"/>
            <a:ext cx="406241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791" name="AutoShape 22"/>
          <p:cNvCxnSpPr>
            <a:cxnSpLocks noChangeShapeType="1"/>
          </p:cNvCxnSpPr>
          <p:nvPr/>
        </p:nvCxnSpPr>
        <p:spPr bwMode="auto">
          <a:xfrm rot="5400000">
            <a:off x="4975225" y="1577975"/>
            <a:ext cx="292100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792" name="AutoShape 20"/>
          <p:cNvCxnSpPr>
            <a:cxnSpLocks noChangeShapeType="1"/>
          </p:cNvCxnSpPr>
          <p:nvPr/>
        </p:nvCxnSpPr>
        <p:spPr bwMode="auto">
          <a:xfrm flipH="1">
            <a:off x="5021263" y="1717675"/>
            <a:ext cx="20796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793" name="AutoShape 24"/>
          <p:cNvCxnSpPr>
            <a:cxnSpLocks noChangeShapeType="1"/>
          </p:cNvCxnSpPr>
          <p:nvPr/>
        </p:nvCxnSpPr>
        <p:spPr bwMode="auto">
          <a:xfrm>
            <a:off x="2722563" y="280193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28" name="Oval 25"/>
          <p:cNvSpPr>
            <a:spLocks noChangeArrowheads="1"/>
          </p:cNvSpPr>
          <p:nvPr/>
        </p:nvSpPr>
        <p:spPr bwMode="auto">
          <a:xfrm>
            <a:off x="2300288" y="2665413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9" name="AutoShape 32"/>
          <p:cNvSpPr>
            <a:spLocks noChangeArrowheads="1"/>
          </p:cNvSpPr>
          <p:nvPr/>
        </p:nvSpPr>
        <p:spPr bwMode="auto">
          <a:xfrm>
            <a:off x="3355975" y="267652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0" name="AutoShape 33"/>
          <p:cNvSpPr>
            <a:spLocks noChangeArrowheads="1"/>
          </p:cNvSpPr>
          <p:nvPr/>
        </p:nvSpPr>
        <p:spPr bwMode="auto">
          <a:xfrm>
            <a:off x="3575050" y="2684463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32797" name="AutoShape 2"/>
          <p:cNvCxnSpPr>
            <a:cxnSpLocks noChangeShapeType="1"/>
          </p:cNvCxnSpPr>
          <p:nvPr/>
        </p:nvCxnSpPr>
        <p:spPr bwMode="auto">
          <a:xfrm>
            <a:off x="2193925" y="2438400"/>
            <a:ext cx="61436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2798" name="AutoShape 3"/>
          <p:cNvCxnSpPr>
            <a:cxnSpLocks noChangeShapeType="1"/>
          </p:cNvCxnSpPr>
          <p:nvPr/>
        </p:nvCxnSpPr>
        <p:spPr bwMode="auto">
          <a:xfrm>
            <a:off x="2211388" y="2428875"/>
            <a:ext cx="0" cy="44926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32799" name="Text Box 12"/>
          <p:cNvSpPr txBox="1">
            <a:spLocks noChangeArrowheads="1"/>
          </p:cNvSpPr>
          <p:nvPr/>
        </p:nvSpPr>
        <p:spPr bwMode="auto">
          <a:xfrm>
            <a:off x="1985963" y="2146300"/>
            <a:ext cx="9715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P(arabinose</a:t>
            </a:r>
            <a:r>
              <a:rPr lang="en-GB" altLang="zh-CN" sz="1000">
                <a:solidFill>
                  <a:srgbClr val="000000"/>
                </a:solidFill>
                <a:ea typeface="SimSun" pitchFamily="2" charset="-122"/>
              </a:rPr>
              <a:t>) 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/>
          </a:p>
        </p:txBody>
      </p:sp>
      <p:cxnSp>
        <p:nvCxnSpPr>
          <p:cNvPr id="32800" name="AutoShape 22"/>
          <p:cNvCxnSpPr>
            <a:cxnSpLocks noChangeShapeType="1"/>
          </p:cNvCxnSpPr>
          <p:nvPr/>
        </p:nvCxnSpPr>
        <p:spPr bwMode="auto">
          <a:xfrm rot="5400000">
            <a:off x="5618163" y="1962150"/>
            <a:ext cx="223838" cy="1587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801" name="AutoShape 22"/>
          <p:cNvCxnSpPr>
            <a:cxnSpLocks noChangeShapeType="1"/>
          </p:cNvCxnSpPr>
          <p:nvPr/>
        </p:nvCxnSpPr>
        <p:spPr bwMode="auto">
          <a:xfrm rot="5400000">
            <a:off x="2350293" y="3640932"/>
            <a:ext cx="29051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802" name="AutoShape 20"/>
          <p:cNvCxnSpPr>
            <a:cxnSpLocks noChangeShapeType="1"/>
          </p:cNvCxnSpPr>
          <p:nvPr/>
        </p:nvCxnSpPr>
        <p:spPr bwMode="auto">
          <a:xfrm flipH="1">
            <a:off x="2395538" y="3781425"/>
            <a:ext cx="20796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803" name="AutoShape 19"/>
          <p:cNvCxnSpPr>
            <a:cxnSpLocks noChangeShapeType="1"/>
          </p:cNvCxnSpPr>
          <p:nvPr/>
        </p:nvCxnSpPr>
        <p:spPr bwMode="auto">
          <a:xfrm rot="10800000" flipV="1">
            <a:off x="4495800" y="3505200"/>
            <a:ext cx="2990850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804" name="AutoShape 22"/>
          <p:cNvCxnSpPr>
            <a:cxnSpLocks noChangeShapeType="1"/>
          </p:cNvCxnSpPr>
          <p:nvPr/>
        </p:nvCxnSpPr>
        <p:spPr bwMode="auto">
          <a:xfrm rot="5400000">
            <a:off x="7321550" y="3635375"/>
            <a:ext cx="292100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32805" name="AutoShape 20"/>
          <p:cNvCxnSpPr>
            <a:cxnSpLocks noChangeShapeType="1"/>
          </p:cNvCxnSpPr>
          <p:nvPr/>
        </p:nvCxnSpPr>
        <p:spPr bwMode="auto">
          <a:xfrm flipH="1">
            <a:off x="7364413" y="3781425"/>
            <a:ext cx="20796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sp>
        <p:nvSpPr>
          <p:cNvPr id="32806" name="Text Box 11"/>
          <p:cNvSpPr txBox="1">
            <a:spLocks noChangeArrowheads="1"/>
          </p:cNvSpPr>
          <p:nvPr/>
        </p:nvSpPr>
        <p:spPr bwMode="auto">
          <a:xfrm>
            <a:off x="2386013" y="2493963"/>
            <a:ext cx="1285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Protein of Interest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pic>
        <p:nvPicPr>
          <p:cNvPr id="3280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214813"/>
            <a:ext cx="36385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63" y="4286250"/>
            <a:ext cx="28765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638" y="895350"/>
            <a:ext cx="80041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57313" y="714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The Project</a:t>
            </a:r>
            <a:endParaRPr lang="en-GB" dirty="0"/>
          </a:p>
        </p:txBody>
      </p:sp>
      <p:pic>
        <p:nvPicPr>
          <p:cNvPr id="16386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nip Same Side Corner Rectangle 21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Snip Same Side Corner Rectangle 22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Snip Same Side Corner Rectangle 23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Snip Same Side Corner Rectangle 25"/>
          <p:cNvSpPr/>
          <p:nvPr/>
        </p:nvSpPr>
        <p:spPr>
          <a:xfrm>
            <a:off x="11430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40716" y="6051659"/>
            <a:ext cx="140115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 Problem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1" name="Snip Same Side Corner Rectangle 30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8" name="Snip Same Side Corner Rectangle 47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Snip Same Side Corner Rectangle 48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4" name="Snip Same Side Corner Rectangle 53"/>
          <p:cNvSpPr/>
          <p:nvPr/>
        </p:nvSpPr>
        <p:spPr>
          <a:xfrm>
            <a:off x="3143250" y="6127750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71802" y="6073292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6404" name="TextBox 20"/>
          <p:cNvSpPr txBox="1">
            <a:spLocks noChangeArrowheads="1"/>
          </p:cNvSpPr>
          <p:nvPr/>
        </p:nvSpPr>
        <p:spPr bwMode="auto">
          <a:xfrm>
            <a:off x="1857375" y="1500188"/>
            <a:ext cx="67865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800">
                <a:latin typeface="Gill Sans MT" pitchFamily="34" charset="0"/>
              </a:rPr>
              <a:t>“Auto-encapsulation of protein drugs for release in the small intestine.”</a:t>
            </a:r>
          </a:p>
        </p:txBody>
      </p:sp>
      <p:pic>
        <p:nvPicPr>
          <p:cNvPr id="16405" name="Picture 2" descr="http://www.lmsalpha.co.uk/polypill/images/superpi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77113" y="3714750"/>
            <a:ext cx="1409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5050" y="1196975"/>
            <a:ext cx="80010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57313" y="714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Delay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714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Biobricks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6866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948" name="Group 84"/>
          <p:cNvGraphicFramePr>
            <a:graphicFrameLocks noGrp="1"/>
          </p:cNvGraphicFramePr>
          <p:nvPr/>
        </p:nvGraphicFramePr>
        <p:xfrm>
          <a:off x="1214438" y="1071563"/>
          <a:ext cx="7786687" cy="4849812"/>
        </p:xfrm>
        <a:graphic>
          <a:graphicData uri="http://schemas.openxmlformats.org/drawingml/2006/table">
            <a:tbl>
              <a:tblPr/>
              <a:tblGrid>
                <a:gridCol w="1028700"/>
                <a:gridCol w="1174750"/>
                <a:gridCol w="1249362"/>
                <a:gridCol w="1174750"/>
                <a:gridCol w="3159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Module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Biobrick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Available?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Size (bp)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Schematic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  (1.1)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Clones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  (1.2)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Clones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  (2.1)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PCR/ Synthesise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  (2.2)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PCR/ Synthesise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  (2.3)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  (2.4)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1566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  (2.5)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PCR/ Synthesise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753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</a:tr>
            </a:tbl>
          </a:graphicData>
        </a:graphic>
      </p:graphicFrame>
      <p:pic>
        <p:nvPicPr>
          <p:cNvPr id="369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3125" y="1535113"/>
            <a:ext cx="22383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2013" y="2159000"/>
            <a:ext cx="2809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28575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18200" y="3452813"/>
            <a:ext cx="16287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13" y="4095750"/>
            <a:ext cx="15906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9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13" y="4714875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30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13" y="5381625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nip Same Side Corner Rectangle 29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Snip Same Side Corner Rectangle 30"/>
          <p:cNvSpPr/>
          <p:nvPr/>
        </p:nvSpPr>
        <p:spPr>
          <a:xfrm>
            <a:off x="1152525" y="61166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2" name="Snip Same Side Corner Rectangle 31"/>
          <p:cNvSpPr/>
          <p:nvPr/>
        </p:nvSpPr>
        <p:spPr>
          <a:xfrm>
            <a:off x="7143750" y="6126163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33" name="Snip Same Side Corner Rectangle 32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99762" y="6072206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37872" y="6053918"/>
            <a:ext cx="12161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7" name="Snip Same Side Corner Rectangle 36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8" name="Snip Same Side Corner Rectangle 37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Snip Same Side Corner Rectangle 38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4" name="Snip Same Side Corner Rectangle 43"/>
          <p:cNvSpPr/>
          <p:nvPr/>
        </p:nvSpPr>
        <p:spPr>
          <a:xfrm>
            <a:off x="5162550" y="613568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90354" y="6090494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71438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Biobricks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7890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nip Same Side Corner Rectangle 7"/>
          <p:cNvSpPr/>
          <p:nvPr/>
        </p:nvSpPr>
        <p:spPr bwMode="auto">
          <a:xfrm>
            <a:off x="1143000" y="6130925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 pitchFamily="-128" charset="-128"/>
            </a:endParaRPr>
          </a:p>
        </p:txBody>
      </p:sp>
      <p:sp>
        <p:nvSpPr>
          <p:cNvPr id="11" name="Snip Same Side Corner Rectangle 10"/>
          <p:cNvSpPr/>
          <p:nvPr/>
        </p:nvSpPr>
        <p:spPr bwMode="auto">
          <a:xfrm>
            <a:off x="1143000" y="6483350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200" b="1">
              <a:solidFill>
                <a:srgbClr val="FFFFFF"/>
              </a:solidFill>
              <a:ea typeface="ヒラギノ角ゴ Pro W3" pitchFamily="-128" charset="-128"/>
            </a:endParaRPr>
          </a:p>
        </p:txBody>
      </p:sp>
      <p:sp>
        <p:nvSpPr>
          <p:cNvPr id="12" name="Snip Same Side Corner Rectangle 11"/>
          <p:cNvSpPr/>
          <p:nvPr/>
        </p:nvSpPr>
        <p:spPr bwMode="auto"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 pitchFamily="-12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71563" y="6429158"/>
            <a:ext cx="2000250" cy="3999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  <a:cs typeface="+mn-cs"/>
              </a:rPr>
              <a:t>Module 3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340989" y="6051550"/>
            <a:ext cx="1452695" cy="4307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  <a:cs typeface="+mn-cs"/>
              </a:rPr>
              <a:t>Overview</a:t>
            </a:r>
          </a:p>
        </p:txBody>
      </p:sp>
      <p:sp>
        <p:nvSpPr>
          <p:cNvPr id="17" name="Snip Same Side Corner Rectangle 16"/>
          <p:cNvSpPr/>
          <p:nvPr/>
        </p:nvSpPr>
        <p:spPr bwMode="auto">
          <a:xfrm>
            <a:off x="5143500" y="6483350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 pitchFamily="-128" charset="-128"/>
            </a:endParaRPr>
          </a:p>
        </p:txBody>
      </p:sp>
      <p:sp>
        <p:nvSpPr>
          <p:cNvPr id="18" name="Snip Same Side Corner Rectangle 17"/>
          <p:cNvSpPr/>
          <p:nvPr/>
        </p:nvSpPr>
        <p:spPr bwMode="auto">
          <a:xfrm>
            <a:off x="7143750" y="6483350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 pitchFamily="-128" charset="-128"/>
            </a:endParaRPr>
          </a:p>
        </p:txBody>
      </p:sp>
      <p:sp>
        <p:nvSpPr>
          <p:cNvPr id="19" name="Snip Same Side Corner Rectangle 18"/>
          <p:cNvSpPr/>
          <p:nvPr/>
        </p:nvSpPr>
        <p:spPr bwMode="auto">
          <a:xfrm>
            <a:off x="3143250" y="6483350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ea typeface="ヒラギノ角ゴ Pro W3" pitchFamily="-128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143000" y="6072090"/>
            <a:ext cx="1858188" cy="3999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  <a:cs typeface="+mn-cs"/>
              </a:rPr>
              <a:t>Problem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214688" y="6421730"/>
            <a:ext cx="1758804" cy="39997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  <a:cs typeface="+mn-cs"/>
              </a:rPr>
              <a:t>Module 4 &amp; 5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07637" y="6420017"/>
            <a:ext cx="1617099" cy="39997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  <a:cs typeface="+mn-cs"/>
              </a:rPr>
              <a:t>Mod. &amp; Test.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28917" y="6403448"/>
            <a:ext cx="1489884" cy="4307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  <a:cs typeface="+mn-cs"/>
              </a:rPr>
              <a:t>Summary</a:t>
            </a:r>
          </a:p>
        </p:txBody>
      </p:sp>
      <p:graphicFrame>
        <p:nvGraphicFramePr>
          <p:cNvPr id="37978" name="Group 90"/>
          <p:cNvGraphicFramePr>
            <a:graphicFrameLocks noGrp="1"/>
          </p:cNvGraphicFramePr>
          <p:nvPr/>
        </p:nvGraphicFramePr>
        <p:xfrm>
          <a:off x="1214438" y="1354138"/>
          <a:ext cx="7786687" cy="3659187"/>
        </p:xfrm>
        <a:graphic>
          <a:graphicData uri="http://schemas.openxmlformats.org/drawingml/2006/table">
            <a:tbl>
              <a:tblPr/>
              <a:tblGrid>
                <a:gridCol w="1000125"/>
                <a:gridCol w="1357312"/>
                <a:gridCol w="1285875"/>
                <a:gridCol w="1143000"/>
                <a:gridCol w="30003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Module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Biobrick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Available?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Size (bp)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Schematic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007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Timer (T.1)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BBa_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Q04121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A  W (09 – KP1)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1370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Timer (T.2)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BBa_Q04400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A  W (09 – KP1)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902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3  (3.1)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BBa_K098995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A  W (09 – KP1)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935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3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Synthesise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1566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PCR/ Synthesise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844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CBD8"/>
                    </a:solidFill>
                  </a:tcPr>
                </a:tc>
              </a:tr>
            </a:tbl>
          </a:graphicData>
        </a:graphic>
      </p:graphicFrame>
      <p:pic>
        <p:nvPicPr>
          <p:cNvPr id="3796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344988"/>
            <a:ext cx="177165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6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125788"/>
            <a:ext cx="27622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7099762" y="6072206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1" name="Snip Same Side Corner Rectangle 30"/>
          <p:cNvSpPr/>
          <p:nvPr/>
        </p:nvSpPr>
        <p:spPr>
          <a:xfrm>
            <a:off x="5162550" y="613568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90354" y="6090494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3" name="Snip Same Side Corner Rectangle 32"/>
          <p:cNvSpPr/>
          <p:nvPr/>
        </p:nvSpPr>
        <p:spPr>
          <a:xfrm>
            <a:off x="7143750" y="6126163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pic>
        <p:nvPicPr>
          <p:cNvPr id="3796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50" y="1773238"/>
            <a:ext cx="23431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6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50" y="2416175"/>
            <a:ext cx="2343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70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88" y="3856038"/>
            <a:ext cx="2057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7107955" y="6072206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37973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51763" y="4586288"/>
            <a:ext cx="6762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74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01013" y="3868738"/>
            <a:ext cx="6762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625" y="857250"/>
            <a:ext cx="5286375" cy="27860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sz="6600" i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Wet Lab Plan</a:t>
            </a:r>
            <a:endParaRPr lang="en-GB" sz="66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86250" y="1214438"/>
            <a:ext cx="4857750" cy="14716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38917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Cloning Strategy</a:t>
            </a:r>
            <a:endParaRPr lang="en-GB" dirty="0"/>
          </a:p>
        </p:txBody>
      </p:sp>
      <p:pic>
        <p:nvPicPr>
          <p:cNvPr id="40962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Snip Same Side Corner Rectangle 54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6" name="Snip Same Side Corner Rectangle 55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7" name="Snip Same Side Corner Rectangle 56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8" name="Snip Same Side Corner Rectangle 57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2" name="Snip Same Side Corner Rectangle 61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3" name="Snip Same Side Corner Rectangle 62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7" name="Snip Same Side Corner Rectangle 66"/>
          <p:cNvSpPr/>
          <p:nvPr/>
        </p:nvSpPr>
        <p:spPr>
          <a:xfrm>
            <a:off x="1152525" y="6126163"/>
            <a:ext cx="1857375" cy="284162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152120" y="6066601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9" name="Snip Same Side Corner Rectangle 68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072066" y="6430482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40980" name="Picture 2" descr="Image:II09_CloningDraft1.jpg">
            <a:hlinkClick r:id="rId4" tooltip="Image:II09_CloningDraft1.jpg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25" y="1066800"/>
            <a:ext cx="54292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000125"/>
            <a:ext cx="67056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00188" y="214313"/>
            <a:ext cx="749776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BioBricks and Plasmids</a:t>
            </a:r>
            <a:endParaRPr lang="en-GB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625" y="857250"/>
            <a:ext cx="4357688" cy="27860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sz="6600" i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Testing</a:t>
            </a:r>
            <a:r>
              <a:rPr lang="en-GB" sz="6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6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66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86250" y="1214438"/>
            <a:ext cx="4857750" cy="14716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43013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142875"/>
            <a:ext cx="81438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Testing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5" y="1000125"/>
            <a:ext cx="8072438" cy="2981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mtClean="0">
                <a:solidFill>
                  <a:srgbClr val="7030A0"/>
                </a:solidFill>
              </a:rPr>
              <a:t>We aim to:</a:t>
            </a:r>
          </a:p>
          <a:p>
            <a:pPr eaLnBrk="1" hangingPunct="1">
              <a:buFont typeface="Wingdings 2" pitchFamily="18" charset="2"/>
              <a:buNone/>
            </a:pPr>
            <a:endParaRPr lang="en-GB" b="1" smtClean="0"/>
          </a:p>
          <a:p>
            <a:pPr eaLnBrk="1" hangingPunct="1">
              <a:buFont typeface="Wingdings 2" pitchFamily="18" charset="2"/>
              <a:buAutoNum type="arabicParenR"/>
            </a:pPr>
            <a:r>
              <a:rPr lang="en-GB" smtClean="0"/>
              <a:t> Characterise promoters.</a:t>
            </a:r>
          </a:p>
          <a:p>
            <a:pPr eaLnBrk="1" hangingPunct="1">
              <a:buFont typeface="Wingdings 2" pitchFamily="18" charset="2"/>
              <a:buAutoNum type="arabicParenR"/>
            </a:pPr>
            <a:r>
              <a:rPr lang="en-GB" smtClean="0"/>
              <a:t> Test individual genes for functionality.</a:t>
            </a:r>
          </a:p>
          <a:p>
            <a:pPr eaLnBrk="1" hangingPunct="1">
              <a:buFont typeface="Wingdings 2" pitchFamily="18" charset="2"/>
              <a:buAutoNum type="arabicParenR"/>
            </a:pPr>
            <a:r>
              <a:rPr lang="en-GB" smtClean="0"/>
              <a:t> Test constructs (operon).</a:t>
            </a:r>
          </a:p>
          <a:p>
            <a:pPr eaLnBrk="1" hangingPunct="1">
              <a:buFont typeface="Wingdings 2" pitchFamily="18" charset="2"/>
              <a:buAutoNum type="arabicParenR"/>
            </a:pPr>
            <a:r>
              <a:rPr lang="en-GB" smtClean="0"/>
              <a:t> Test integrated constructs (e.g. M1-M2).</a:t>
            </a:r>
          </a:p>
          <a:p>
            <a:pPr eaLnBrk="1" hangingPunct="1">
              <a:buFont typeface="Wingdings 2" pitchFamily="18" charset="2"/>
              <a:buAutoNum type="arabicParenR"/>
            </a:pPr>
            <a:r>
              <a:rPr lang="en-GB" smtClean="0"/>
              <a:t> Integrate testing with cloning strategy to minimise ligations.</a:t>
            </a:r>
          </a:p>
        </p:txBody>
      </p:sp>
      <p:pic>
        <p:nvPicPr>
          <p:cNvPr id="44035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nip Same Side Corner Rectangle 16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Snip Same Side Corner Rectangle 17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Snip Same Side Corner Rectangle 18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Snip Same Side Corner Rectangle 19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4" name="Snip Same Side Corner Rectangle 23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Snip Same Side Corner Rectangle 24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9" name="Snip Same Side Corner Rectangle 28"/>
          <p:cNvSpPr/>
          <p:nvPr/>
        </p:nvSpPr>
        <p:spPr>
          <a:xfrm>
            <a:off x="1152525" y="6126163"/>
            <a:ext cx="1857375" cy="284162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52120" y="6066601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1" name="Snip Same Side Corner Rectangle 30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72066" y="6430482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73" descr="tick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2725" y="4000500"/>
            <a:ext cx="723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Checklist</a:t>
            </a:r>
            <a:endParaRPr lang="en-GB" dirty="0"/>
          </a:p>
        </p:txBody>
      </p:sp>
      <p:pic>
        <p:nvPicPr>
          <p:cNvPr id="45059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Snip Same Side Corner Rectangle 37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Snip Same Side Corner Rectangle 38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0" name="Snip Same Side Corner Rectangle 39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Snip Same Side Corner Rectangle 40"/>
          <p:cNvSpPr/>
          <p:nvPr/>
        </p:nvSpPr>
        <p:spPr>
          <a:xfrm>
            <a:off x="7134225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42" name="Snip Same Side Corner Rectangle 41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63186" y="6430458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7" name="Snip Same Side Corner Rectangle 46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8" name="Snip Same Side Corner Rectangle 47"/>
          <p:cNvSpPr/>
          <p:nvPr/>
        </p:nvSpPr>
        <p:spPr>
          <a:xfrm>
            <a:off x="1143000" y="61325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Snip Same Side Corner Rectangle 48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328144" y="6051659"/>
            <a:ext cx="132260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5077" name="Content Placeholder 2"/>
          <p:cNvSpPr>
            <a:spLocks noGrp="1"/>
          </p:cNvSpPr>
          <p:nvPr>
            <p:ph idx="1"/>
          </p:nvPr>
        </p:nvSpPr>
        <p:spPr>
          <a:xfrm>
            <a:off x="1435100" y="1233488"/>
            <a:ext cx="5351463" cy="41957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mtClean="0">
                <a:solidFill>
                  <a:srgbClr val="7030A0"/>
                </a:solidFill>
              </a:rPr>
              <a:t>Weekly Aims:</a:t>
            </a:r>
          </a:p>
          <a:p>
            <a:pPr eaLnBrk="1" hangingPunct="1"/>
            <a:r>
              <a:rPr lang="en-GB" smtClean="0"/>
              <a:t>MIT Project description</a:t>
            </a:r>
          </a:p>
          <a:p>
            <a:pPr eaLnBrk="1" hangingPunct="1"/>
            <a:r>
              <a:rPr lang="en-GB" smtClean="0"/>
              <a:t>Assay Protocols</a:t>
            </a:r>
          </a:p>
          <a:p>
            <a:pPr eaLnBrk="1" hangingPunct="1"/>
            <a:r>
              <a:rPr lang="en-GB" smtClean="0"/>
              <a:t>Cloning Strategies</a:t>
            </a:r>
          </a:p>
          <a:p>
            <a:pPr eaLnBrk="1" hangingPunct="1"/>
            <a:r>
              <a:rPr lang="en-GB" smtClean="0"/>
              <a:t>Genetic circuits</a:t>
            </a:r>
          </a:p>
          <a:p>
            <a:pPr eaLnBrk="1" hangingPunct="1"/>
            <a:r>
              <a:rPr lang="en-GB" smtClean="0"/>
              <a:t>Biobricks</a:t>
            </a:r>
          </a:p>
          <a:p>
            <a:pPr eaLnBrk="1" hangingPunct="1"/>
            <a:r>
              <a:rPr lang="en-GB" smtClean="0"/>
              <a:t>Genes to PCR</a:t>
            </a:r>
          </a:p>
          <a:p>
            <a:pPr eaLnBrk="1" hangingPunct="1"/>
            <a:r>
              <a:rPr lang="en-GB" smtClean="0"/>
              <a:t>Wet lab plan</a:t>
            </a:r>
          </a:p>
          <a:p>
            <a:pPr eaLnBrk="1" hangingPunct="1"/>
            <a:endParaRPr lang="en-GB" smtClean="0"/>
          </a:p>
        </p:txBody>
      </p:sp>
      <p:pic>
        <p:nvPicPr>
          <p:cNvPr id="45078" name="Picture 34" descr="tick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3429000"/>
            <a:ext cx="723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9" name="Picture 32" descr="tick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2928938"/>
            <a:ext cx="723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80" name="Picture 31" descr="tick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2725" y="2357438"/>
            <a:ext cx="723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81" name="Picture 30" descr="tick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1785938"/>
            <a:ext cx="723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Checklist</a:t>
            </a:r>
            <a:endParaRPr lang="en-GB" dirty="0"/>
          </a:p>
        </p:txBody>
      </p:sp>
      <p:pic>
        <p:nvPicPr>
          <p:cNvPr id="53252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Snip Same Side Corner Rectangle 37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Snip Same Side Corner Rectangle 38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0" name="Snip Same Side Corner Rectangle 39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Snip Same Side Corner Rectangle 40"/>
          <p:cNvSpPr/>
          <p:nvPr/>
        </p:nvSpPr>
        <p:spPr>
          <a:xfrm>
            <a:off x="7134225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42" name="Snip Same Side Corner Rectangle 41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63186" y="6430458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7" name="Snip Same Side Corner Rectangle 46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8" name="Snip Same Side Corner Rectangle 47"/>
          <p:cNvSpPr/>
          <p:nvPr/>
        </p:nvSpPr>
        <p:spPr>
          <a:xfrm>
            <a:off x="1143000" y="61325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Snip Same Side Corner Rectangle 48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328144" y="6051659"/>
            <a:ext cx="132260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3270" name="Content Placeholder 2"/>
          <p:cNvSpPr>
            <a:spLocks noGrp="1"/>
          </p:cNvSpPr>
          <p:nvPr>
            <p:ph idx="4294967295"/>
          </p:nvPr>
        </p:nvSpPr>
        <p:spPr>
          <a:xfrm>
            <a:off x="1435100" y="1233488"/>
            <a:ext cx="7169150" cy="41957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mtClean="0">
                <a:solidFill>
                  <a:srgbClr val="7030A0"/>
                </a:solidFill>
              </a:rPr>
              <a:t>Week 5 Aims:</a:t>
            </a:r>
          </a:p>
          <a:p>
            <a:pPr eaLnBrk="1" hangingPunct="1"/>
            <a:r>
              <a:rPr lang="en-GB" smtClean="0"/>
              <a:t>Lab induction &amp; safety</a:t>
            </a:r>
          </a:p>
          <a:p>
            <a:pPr eaLnBrk="1" hangingPunct="1"/>
            <a:r>
              <a:rPr lang="en-GB" smtClean="0"/>
              <a:t>Lab prep</a:t>
            </a:r>
          </a:p>
          <a:p>
            <a:pPr eaLnBrk="1" hangingPunct="1"/>
            <a:r>
              <a:rPr lang="en-GB" smtClean="0"/>
              <a:t>Design primers</a:t>
            </a:r>
          </a:p>
          <a:p>
            <a:pPr eaLnBrk="1" hangingPunct="1"/>
            <a:r>
              <a:rPr lang="en-GB" smtClean="0"/>
              <a:t>Orders (genes, clones, primers, assays)</a:t>
            </a:r>
          </a:p>
          <a:p>
            <a:pPr eaLnBrk="1" hangingPunct="1"/>
            <a:r>
              <a:rPr lang="en-GB" smtClean="0"/>
              <a:t>Assemble timer (test?)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71438"/>
            <a:ext cx="664368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Overview of Modules</a:t>
            </a:r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nip Same Side Corner Rectangle 21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Snip Same Side Corner Rectangle 22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Snip Same Side Corner Rectangle 23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Snip Same Side Corner Rectangle 25"/>
          <p:cNvSpPr/>
          <p:nvPr/>
        </p:nvSpPr>
        <p:spPr>
          <a:xfrm>
            <a:off x="11430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40716" y="6051659"/>
            <a:ext cx="140115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 Problem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1" name="Snip Same Side Corner Rectangle 30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8" name="Snip Same Side Corner Rectangle 47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Snip Same Side Corner Rectangle 48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4" name="Snip Same Side Corner Rectangle 53"/>
          <p:cNvSpPr/>
          <p:nvPr/>
        </p:nvSpPr>
        <p:spPr>
          <a:xfrm>
            <a:off x="3143250" y="6127750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71802" y="6073292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7427" name="Content Placeholder 2"/>
          <p:cNvSpPr>
            <a:spLocks noGrp="1"/>
          </p:cNvSpPr>
          <p:nvPr>
            <p:ph idx="1"/>
          </p:nvPr>
        </p:nvSpPr>
        <p:spPr>
          <a:xfrm>
            <a:off x="1214438" y="1285875"/>
            <a:ext cx="5286375" cy="1357313"/>
          </a:xfrm>
        </p:spPr>
        <p:txBody>
          <a:bodyPr/>
          <a:lstStyle/>
          <a:p>
            <a:pPr eaLnBrk="1" hangingPunct="1"/>
            <a:r>
              <a:rPr lang="en-GB" sz="3600" smtClean="0"/>
              <a:t>Module 1: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3600" smtClean="0"/>
              <a:t>  </a:t>
            </a:r>
            <a:r>
              <a:rPr lang="en-GB" sz="3600" smtClean="0">
                <a:solidFill>
                  <a:srgbClr val="7030A0"/>
                </a:solidFill>
              </a:rPr>
              <a:t>Compound Production</a:t>
            </a:r>
          </a:p>
          <a:p>
            <a:pPr eaLnBrk="1" hangingPunct="1">
              <a:buFont typeface="Wingdings 2" pitchFamily="18" charset="2"/>
              <a:buNone/>
            </a:pPr>
            <a:endParaRPr lang="en-GB" sz="1800" smtClean="0"/>
          </a:p>
        </p:txBody>
      </p:sp>
      <p:sp>
        <p:nvSpPr>
          <p:cNvPr id="60" name="Oval 59"/>
          <p:cNvSpPr/>
          <p:nvPr/>
        </p:nvSpPr>
        <p:spPr>
          <a:xfrm>
            <a:off x="7088188" y="642938"/>
            <a:ext cx="1214437" cy="50006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29" name="TextBox 60"/>
          <p:cNvSpPr txBox="1">
            <a:spLocks noChangeArrowheads="1"/>
          </p:cNvSpPr>
          <p:nvPr/>
        </p:nvSpPr>
        <p:spPr bwMode="auto">
          <a:xfrm>
            <a:off x="7056438" y="714375"/>
            <a:ext cx="137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Gill Sans MT" pitchFamily="34" charset="0"/>
              </a:rPr>
              <a:t>START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143750" y="1481138"/>
            <a:ext cx="1143000" cy="285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31" name="TextBox 62"/>
          <p:cNvSpPr txBox="1">
            <a:spLocks noChangeArrowheads="1"/>
          </p:cNvSpPr>
          <p:nvPr/>
        </p:nvSpPr>
        <p:spPr bwMode="auto">
          <a:xfrm>
            <a:off x="7088188" y="1436688"/>
            <a:ext cx="1214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Gill Sans MT" pitchFamily="34" charset="0"/>
              </a:rPr>
              <a:t>Grow cells</a:t>
            </a:r>
          </a:p>
        </p:txBody>
      </p:sp>
      <p:sp>
        <p:nvSpPr>
          <p:cNvPr id="64" name="Flowchart: Decision 63"/>
          <p:cNvSpPr/>
          <p:nvPr/>
        </p:nvSpPr>
        <p:spPr>
          <a:xfrm>
            <a:off x="7000875" y="2143125"/>
            <a:ext cx="1428750" cy="500063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33" name="TextBox 64"/>
          <p:cNvSpPr txBox="1">
            <a:spLocks noChangeArrowheads="1"/>
          </p:cNvSpPr>
          <p:nvPr/>
        </p:nvSpPr>
        <p:spPr bwMode="auto">
          <a:xfrm>
            <a:off x="7205663" y="220186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  <a:latin typeface="Gill Sans MT" pitchFamily="34" charset="0"/>
              </a:rPr>
              <a:t>  </a:t>
            </a:r>
            <a:r>
              <a:rPr lang="en-GB">
                <a:latin typeface="Gill Sans MT" pitchFamily="34" charset="0"/>
              </a:rPr>
              <a:t>Check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929438" y="2963863"/>
            <a:ext cx="1571625" cy="536575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35" name="TextBox 66"/>
          <p:cNvSpPr txBox="1">
            <a:spLocks noChangeArrowheads="1"/>
          </p:cNvSpPr>
          <p:nvPr/>
        </p:nvSpPr>
        <p:spPr bwMode="auto">
          <a:xfrm>
            <a:off x="6786563" y="2947988"/>
            <a:ext cx="1928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>
                <a:latin typeface="Gill Sans MT" pitchFamily="34" charset="0"/>
              </a:rPr>
              <a:t>M1: Compound Production</a:t>
            </a:r>
          </a:p>
        </p:txBody>
      </p:sp>
      <p:sp>
        <p:nvSpPr>
          <p:cNvPr id="68" name="Flowchart: Decision 67"/>
          <p:cNvSpPr/>
          <p:nvPr/>
        </p:nvSpPr>
        <p:spPr>
          <a:xfrm>
            <a:off x="7072313" y="3786188"/>
            <a:ext cx="1384300" cy="642937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37" name="TextBox 68"/>
          <p:cNvSpPr txBox="1">
            <a:spLocks noChangeArrowheads="1"/>
          </p:cNvSpPr>
          <p:nvPr/>
        </p:nvSpPr>
        <p:spPr bwMode="auto">
          <a:xfrm>
            <a:off x="7143750" y="3929063"/>
            <a:ext cx="11699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>
                <a:latin typeface="Gill Sans MT" pitchFamily="34" charset="0"/>
              </a:rPr>
              <a:t> Check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929438" y="4781550"/>
            <a:ext cx="1785937" cy="357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39" name="TextBox 70"/>
          <p:cNvSpPr txBox="1">
            <a:spLocks noChangeArrowheads="1"/>
          </p:cNvSpPr>
          <p:nvPr/>
        </p:nvSpPr>
        <p:spPr bwMode="auto">
          <a:xfrm>
            <a:off x="6858000" y="4762500"/>
            <a:ext cx="200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Gill Sans MT" pitchFamily="34" charset="0"/>
              </a:rPr>
              <a:t>M2: Encapsulation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215188" y="5545138"/>
            <a:ext cx="1214437" cy="28575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41" name="TextBox 72"/>
          <p:cNvSpPr txBox="1">
            <a:spLocks noChangeArrowheads="1"/>
          </p:cNvSpPr>
          <p:nvPr/>
        </p:nvSpPr>
        <p:spPr bwMode="auto">
          <a:xfrm>
            <a:off x="7143750" y="550068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Gill Sans MT" pitchFamily="34" charset="0"/>
              </a:rPr>
              <a:t>M3:  Killing</a:t>
            </a:r>
          </a:p>
        </p:txBody>
      </p:sp>
      <p:cxnSp>
        <p:nvCxnSpPr>
          <p:cNvPr id="74" name="Straight Arrow Connector 73"/>
          <p:cNvCxnSpPr>
            <a:stCxn id="62" idx="2"/>
            <a:endCxn id="64" idx="0"/>
          </p:cNvCxnSpPr>
          <p:nvPr/>
        </p:nvCxnSpPr>
        <p:spPr>
          <a:xfrm rot="5400000">
            <a:off x="7528719" y="1955006"/>
            <a:ext cx="37465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7573169" y="2804319"/>
            <a:ext cx="28575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8" idx="0"/>
          </p:cNvCxnSpPr>
          <p:nvPr/>
        </p:nvCxnSpPr>
        <p:spPr>
          <a:xfrm rot="16200000" flipH="1">
            <a:off x="7621588" y="3643313"/>
            <a:ext cx="28575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>
            <a:off x="7589838" y="4616450"/>
            <a:ext cx="357188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7608888" y="5321300"/>
            <a:ext cx="357188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7537450" y="1320800"/>
            <a:ext cx="3571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214438" y="2874963"/>
            <a:ext cx="4429125" cy="15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5125" indent="-282575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-128" charset="2"/>
              <a:buChar char=""/>
              <a:defRPr/>
            </a:pPr>
            <a:r>
              <a:rPr lang="en-GB" sz="3600" dirty="0">
                <a:solidFill>
                  <a:prstClr val="black"/>
                </a:solidFill>
                <a:latin typeface="+mn-lt"/>
                <a:cs typeface="+mn-cs"/>
              </a:rPr>
              <a:t>Module 2:  </a:t>
            </a:r>
          </a:p>
          <a:p>
            <a:pPr marL="365125" indent="-282575">
              <a:spcBef>
                <a:spcPts val="600"/>
              </a:spcBef>
              <a:buClr>
                <a:srgbClr val="FF388C"/>
              </a:buClr>
              <a:buSzPct val="80000"/>
              <a:defRPr/>
            </a:pPr>
            <a:r>
              <a:rPr lang="en-GB" sz="3600" dirty="0">
                <a:solidFill>
                  <a:prstClr val="black"/>
                </a:solidFill>
                <a:latin typeface="+mn-lt"/>
                <a:cs typeface="+mn-cs"/>
              </a:rPr>
              <a:t>  </a:t>
            </a:r>
            <a:r>
              <a:rPr lang="en-GB" sz="3600" dirty="0">
                <a:solidFill>
                  <a:srgbClr val="7030A0"/>
                </a:solidFill>
                <a:latin typeface="+mn-lt"/>
                <a:cs typeface="+mn-cs"/>
              </a:rPr>
              <a:t>Encapsulation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43000" y="4446588"/>
            <a:ext cx="5357813" cy="15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5125" indent="-282575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-128" charset="2"/>
              <a:buChar char=""/>
              <a:defRPr/>
            </a:pPr>
            <a:r>
              <a:rPr lang="en-GB" sz="3600" dirty="0">
                <a:solidFill>
                  <a:prstClr val="black"/>
                </a:solidFill>
                <a:latin typeface="+mn-lt"/>
                <a:cs typeface="+mn-cs"/>
              </a:rPr>
              <a:t>Module 3:  </a:t>
            </a:r>
          </a:p>
          <a:p>
            <a:pPr marL="365125" indent="-282575">
              <a:spcBef>
                <a:spcPts val="600"/>
              </a:spcBef>
              <a:buClr>
                <a:srgbClr val="FF388C"/>
              </a:buClr>
              <a:buSzPct val="80000"/>
              <a:defRPr/>
            </a:pPr>
            <a:r>
              <a:rPr lang="en-GB" sz="3600" dirty="0">
                <a:solidFill>
                  <a:prstClr val="black"/>
                </a:solidFill>
                <a:latin typeface="+mn-lt"/>
                <a:cs typeface="+mn-cs"/>
              </a:rPr>
              <a:t>  </a:t>
            </a:r>
            <a:r>
              <a:rPr lang="en-GB" sz="3600" dirty="0">
                <a:solidFill>
                  <a:srgbClr val="7030A0"/>
                </a:solidFill>
                <a:latin typeface="+mn-lt"/>
                <a:cs typeface="+mn-cs"/>
              </a:rPr>
              <a:t>Genomic Neutralisation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267075"/>
          </a:xfrm>
        </p:spPr>
        <p:txBody>
          <a:bodyPr/>
          <a:lstStyle/>
          <a:p>
            <a:pPr eaLnBrk="1" hangingPunct="1"/>
            <a:r>
              <a:rPr lang="en-GB" smtClean="0"/>
              <a:t>Modular solution for the oral delivery of peptide drugs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Module 1 - Compound Production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Module 2 – Encapsulation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Module 3 – Genomic Neutralisation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pic>
        <p:nvPicPr>
          <p:cNvPr id="46083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Snip Same Side Corner Rectangle 37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9" name="Snip Same Side Corner Rectangle 38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0" name="Snip Same Side Corner Rectangle 39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Snip Same Side Corner Rectangle 40"/>
          <p:cNvSpPr/>
          <p:nvPr/>
        </p:nvSpPr>
        <p:spPr>
          <a:xfrm>
            <a:off x="7134225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42" name="Snip Same Side Corner Rectangle 41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63186" y="6430458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47" name="Snip Same Side Corner Rectangle 46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8" name="Snip Same Side Corner Rectangle 47"/>
          <p:cNvSpPr/>
          <p:nvPr/>
        </p:nvSpPr>
        <p:spPr>
          <a:xfrm>
            <a:off x="1143000" y="61325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" name="Snip Same Side Corner Rectangle 48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328144" y="6051659"/>
            <a:ext cx="132260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Same Side Corner Rectangle 25"/>
          <p:cNvSpPr/>
          <p:nvPr/>
        </p:nvSpPr>
        <p:spPr>
          <a:xfrm>
            <a:off x="7143750" y="6500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0"/>
            <a:ext cx="81438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800" dirty="0" smtClean="0"/>
              <a:t>Gantt Chart</a:t>
            </a:r>
            <a:endParaRPr lang="en-GB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75" y="1138238"/>
          <a:ext cx="6286500" cy="4719637"/>
        </p:xfrm>
        <a:graphic>
          <a:graphicData uri="http://schemas.openxmlformats.org/drawingml/2006/table">
            <a:tbl>
              <a:tblPr/>
              <a:tblGrid>
                <a:gridCol w="2045592"/>
                <a:gridCol w="584455"/>
                <a:gridCol w="584455"/>
                <a:gridCol w="584455"/>
                <a:gridCol w="584455"/>
                <a:gridCol w="584455"/>
                <a:gridCol w="584455"/>
                <a:gridCol w="734221"/>
              </a:tblGrid>
              <a:tr h="448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Week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Week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Week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Week 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Week 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Week 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Week 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MIT Project 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Assay Protocols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Cloning strategy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2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Genetic Circuits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Biobricks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Genes to PCR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Wet lab plan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Gantt Chart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Dry lab plan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genes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Biobricks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 Wet Lab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M1+Timer integration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92D05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 Dry Lab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Genes delivered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2421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Biobricks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delivered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294563" y="2095500"/>
          <a:ext cx="1524000" cy="77152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progress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 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Unknown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645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nip Same Side Corner Rectangle 9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Snip Same Side Corner Rectangle 10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nip Same Side Corner Rectangle 11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Snip Same Side Corner Rectangle 12"/>
          <p:cNvSpPr/>
          <p:nvPr/>
        </p:nvSpPr>
        <p:spPr>
          <a:xfrm>
            <a:off x="3151188" y="6119813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3186" y="6430458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9" name="Snip Same Side Corner Rectangle 18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Snip Same Side Corner Rectangle 19"/>
          <p:cNvSpPr/>
          <p:nvPr/>
        </p:nvSpPr>
        <p:spPr>
          <a:xfrm>
            <a:off x="1143000" y="61325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Snip Same Side Corner Rectangle 20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28144" y="6051659"/>
            <a:ext cx="132260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4813" y="2000250"/>
            <a:ext cx="4357687" cy="27860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600" i="1" dirty="0" smtClean="0">
                <a:solidFill>
                  <a:srgbClr val="7030A0"/>
                </a:solidFill>
              </a:rPr>
              <a:t>Module 1:</a:t>
            </a:r>
            <a:r>
              <a:rPr lang="en-GB" sz="6600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sz="6600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6600" i="1" dirty="0" smtClean="0">
                <a:solidFill>
                  <a:schemeClr val="tx2">
                    <a:satMod val="130000"/>
                  </a:schemeClr>
                </a:solidFill>
              </a:rPr>
              <a:t>Compound Production</a:t>
            </a:r>
            <a:endParaRPr lang="en-GB" sz="6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86250" y="1214438"/>
            <a:ext cx="4857750" cy="14716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19461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31" descr="ENGGG.png"/>
          <p:cNvPicPr>
            <a:picLocks noChangeAspect="1"/>
          </p:cNvPicPr>
          <p:nvPr/>
        </p:nvPicPr>
        <p:blipFill>
          <a:blip r:embed="rId4">
            <a:lum bright="50000" contrast="-70000"/>
          </a:blip>
          <a:srcRect/>
          <a:stretch>
            <a:fillRect/>
          </a:stretch>
        </p:blipFill>
        <p:spPr bwMode="auto">
          <a:xfrm>
            <a:off x="1714500" y="785813"/>
            <a:ext cx="2084388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32" descr="ENGGG.png"/>
          <p:cNvPicPr>
            <a:picLocks noChangeAspect="1"/>
          </p:cNvPicPr>
          <p:nvPr/>
        </p:nvPicPr>
        <p:blipFill>
          <a:blip r:embed="rId4"/>
          <a:srcRect t="40788" b="44257"/>
          <a:stretch>
            <a:fillRect/>
          </a:stretch>
        </p:blipFill>
        <p:spPr bwMode="auto">
          <a:xfrm>
            <a:off x="1714500" y="2928938"/>
            <a:ext cx="20843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43"/>
          <p:cNvSpPr/>
          <p:nvPr/>
        </p:nvSpPr>
        <p:spPr>
          <a:xfrm>
            <a:off x="1428750" y="2643188"/>
            <a:ext cx="2500313" cy="1428750"/>
          </a:xfrm>
          <a:prstGeom prst="ellipse">
            <a:avLst/>
          </a:prstGeom>
          <a:solidFill>
            <a:schemeClr val="tx2">
              <a:lumMod val="20000"/>
              <a:lumOff val="80000"/>
              <a:alpha val="1000"/>
            </a:schemeClr>
          </a:solidFill>
          <a:ln w="412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86250" y="1214438"/>
            <a:ext cx="4857750" cy="14716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20484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357313" y="214313"/>
            <a:ext cx="7407275" cy="7858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M1 Progress Report</a:t>
            </a:r>
            <a:endParaRPr lang="en-GB" dirty="0"/>
          </a:p>
        </p:txBody>
      </p:sp>
      <p:grpSp>
        <p:nvGrpSpPr>
          <p:cNvPr id="20487" name="Group 22"/>
          <p:cNvGrpSpPr>
            <a:grpSpLocks/>
          </p:cNvGrpSpPr>
          <p:nvPr/>
        </p:nvGrpSpPr>
        <p:grpSpPr bwMode="auto">
          <a:xfrm>
            <a:off x="3314700" y="1357313"/>
            <a:ext cx="3114675" cy="1347787"/>
            <a:chOff x="1671616" y="1509699"/>
            <a:chExt cx="1852240" cy="785816"/>
          </a:xfrm>
        </p:grpSpPr>
        <p:cxnSp>
          <p:nvCxnSpPr>
            <p:cNvPr id="20505" name="AutoShape 24"/>
            <p:cNvCxnSpPr>
              <a:cxnSpLocks noChangeShapeType="1"/>
            </p:cNvCxnSpPr>
            <p:nvPr/>
          </p:nvCxnSpPr>
          <p:spPr bwMode="auto">
            <a:xfrm>
              <a:off x="2408223" y="2165340"/>
              <a:ext cx="615950" cy="0"/>
            </a:xfrm>
            <a:prstGeom prst="straightConnector1">
              <a:avLst/>
            </a:prstGeom>
            <a:noFill/>
            <a:ln w="38100">
              <a:solidFill>
                <a:srgbClr val="1F497D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>
              <a:off x="1985987" y="2028948"/>
              <a:ext cx="284161" cy="224916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cs typeface="+mn-cs"/>
              </a:endParaRPr>
            </a:p>
          </p:txBody>
        </p:sp>
        <p:sp>
          <p:nvSpPr>
            <p:cNvPr id="14" name="AutoShape 32"/>
            <p:cNvSpPr>
              <a:spLocks noChangeArrowheads="1"/>
            </p:cNvSpPr>
            <p:nvPr/>
          </p:nvSpPr>
          <p:spPr bwMode="auto">
            <a:xfrm>
              <a:off x="3041443" y="2040055"/>
              <a:ext cx="219021" cy="246204"/>
            </a:xfrm>
            <a:prstGeom prst="diamond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cs typeface="+mn-cs"/>
              </a:endParaRPr>
            </a:p>
          </p:txBody>
        </p:sp>
        <p:sp>
          <p:nvSpPr>
            <p:cNvPr id="15" name="AutoShape 33"/>
            <p:cNvSpPr>
              <a:spLocks noChangeArrowheads="1"/>
            </p:cNvSpPr>
            <p:nvPr/>
          </p:nvSpPr>
          <p:spPr bwMode="auto">
            <a:xfrm>
              <a:off x="3260464" y="2047460"/>
              <a:ext cx="220909" cy="248055"/>
            </a:xfrm>
            <a:prstGeom prst="diamond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cs typeface="+mn-cs"/>
              </a:endParaRPr>
            </a:p>
          </p:txBody>
        </p:sp>
        <p:cxnSp>
          <p:nvCxnSpPr>
            <p:cNvPr id="20509" name="AutoShape 2"/>
            <p:cNvCxnSpPr>
              <a:cxnSpLocks noChangeShapeType="1"/>
            </p:cNvCxnSpPr>
            <p:nvPr/>
          </p:nvCxnSpPr>
          <p:spPr bwMode="auto">
            <a:xfrm>
              <a:off x="1889912" y="1801799"/>
              <a:ext cx="614362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</p:spPr>
        </p:cxnSp>
        <p:cxnSp>
          <p:nvCxnSpPr>
            <p:cNvPr id="20510" name="AutoShape 3"/>
            <p:cNvCxnSpPr>
              <a:cxnSpLocks noChangeShapeType="1"/>
            </p:cNvCxnSpPr>
            <p:nvPr/>
          </p:nvCxnSpPr>
          <p:spPr bwMode="auto">
            <a:xfrm>
              <a:off x="1897046" y="1792274"/>
              <a:ext cx="0" cy="449262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</p:cxnSp>
        <p:sp>
          <p:nvSpPr>
            <p:cNvPr id="20511" name="Text Box 12"/>
            <p:cNvSpPr txBox="1">
              <a:spLocks noChangeArrowheads="1"/>
            </p:cNvSpPr>
            <p:nvPr/>
          </p:nvSpPr>
          <p:spPr bwMode="auto">
            <a:xfrm>
              <a:off x="1671616" y="1509699"/>
              <a:ext cx="971552" cy="1794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altLang="zh-CN" sz="1400" b="1">
                  <a:solidFill>
                    <a:srgbClr val="000000"/>
                  </a:solidFill>
                  <a:ea typeface="SimSun" pitchFamily="2" charset="-122"/>
                </a:rPr>
                <a:t>P(arabinose</a:t>
              </a:r>
              <a:r>
                <a:rPr lang="en-GB" altLang="zh-CN" sz="1400">
                  <a:solidFill>
                    <a:srgbClr val="000000"/>
                  </a:solidFill>
                  <a:ea typeface="SimSun" pitchFamily="2" charset="-122"/>
                </a:rPr>
                <a:t>) </a:t>
              </a:r>
              <a:r>
                <a:rPr lang="en-GB" altLang="zh-CN" sz="1400" b="1">
                  <a:latin typeface="Calibri" pitchFamily="34" charset="0"/>
                  <a:ea typeface="SimSun" pitchFamily="2" charset="-122"/>
                </a:rPr>
                <a:t> </a:t>
              </a:r>
              <a:endParaRPr lang="en-US" sz="1400"/>
            </a:p>
          </p:txBody>
        </p:sp>
        <p:sp>
          <p:nvSpPr>
            <p:cNvPr id="20512" name="Text Box 11"/>
            <p:cNvSpPr txBox="1">
              <a:spLocks noChangeArrowheads="1"/>
            </p:cNvSpPr>
            <p:nvPr/>
          </p:nvSpPr>
          <p:spPr bwMode="auto">
            <a:xfrm>
              <a:off x="2237972" y="1857364"/>
              <a:ext cx="1285884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altLang="zh-CN" sz="1400" b="1">
                  <a:solidFill>
                    <a:srgbClr val="000000"/>
                  </a:solidFill>
                  <a:ea typeface="SimSun" pitchFamily="2" charset="-122"/>
                </a:rPr>
                <a:t>Protein of Interest</a:t>
              </a:r>
              <a:r>
                <a:rPr lang="en-GB" altLang="zh-CN" sz="1400" b="1">
                  <a:latin typeface="Times New Roman" pitchFamily="18" charset="0"/>
                  <a:ea typeface="SimSun" pitchFamily="2" charset="-122"/>
                </a:rPr>
                <a:t>				</a:t>
              </a:r>
              <a:r>
                <a:rPr lang="en-GB" altLang="zh-CN" sz="1400" b="1">
                  <a:latin typeface="Calibri" pitchFamily="34" charset="0"/>
                  <a:ea typeface="SimSun" pitchFamily="2" charset="-122"/>
                </a:rPr>
                <a:t>     </a:t>
              </a:r>
              <a:endParaRPr lang="en-US" sz="1400"/>
            </a:p>
          </p:txBody>
        </p:sp>
      </p:grpSp>
      <p:sp>
        <p:nvSpPr>
          <p:cNvPr id="20488" name="Rectangle 23"/>
          <p:cNvSpPr>
            <a:spLocks noChangeArrowheads="1"/>
          </p:cNvSpPr>
          <p:nvPr/>
        </p:nvSpPr>
        <p:spPr bwMode="auto">
          <a:xfrm>
            <a:off x="1500188" y="2928938"/>
            <a:ext cx="7215187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2800">
                <a:latin typeface="Gill Sans MT" pitchFamily="34" charset="0"/>
              </a:rPr>
              <a:t>  Arabinose inducible.</a:t>
            </a:r>
          </a:p>
          <a:p>
            <a:endParaRPr lang="en-GB" sz="2800">
              <a:latin typeface="Gill Sans MT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800">
                <a:latin typeface="Gill Sans MT" pitchFamily="34" charset="0"/>
              </a:rPr>
              <a:t> Cellulase BioBricked.</a:t>
            </a:r>
          </a:p>
          <a:p>
            <a:endParaRPr lang="en-GB" sz="2800">
              <a:latin typeface="Gill Sans MT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800">
                <a:latin typeface="Gill Sans MT" pitchFamily="34" charset="0"/>
              </a:rPr>
              <a:t> PAH BioBricked.</a:t>
            </a:r>
          </a:p>
          <a:p>
            <a:endParaRPr lang="en-GB" sz="2800">
              <a:latin typeface="Gill Sans MT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800">
                <a:latin typeface="Gill Sans MT" pitchFamily="34" charset="0"/>
              </a:rPr>
              <a:t> Cloning strategy formulated.</a:t>
            </a:r>
            <a:r>
              <a:rPr lang="en-GB">
                <a:latin typeface="Gill Sans MT" pitchFamily="34" charset="0"/>
              </a:rPr>
              <a:t/>
            </a:r>
            <a:br>
              <a:rPr lang="en-GB">
                <a:latin typeface="Gill Sans MT" pitchFamily="34" charset="0"/>
              </a:rPr>
            </a:br>
            <a:r>
              <a:rPr lang="en-GB">
                <a:latin typeface="Gill Sans MT" pitchFamily="34" charset="0"/>
              </a:rPr>
              <a:t/>
            </a:r>
            <a:br>
              <a:rPr lang="en-GB">
                <a:latin typeface="Gill Sans MT" pitchFamily="34" charset="0"/>
              </a:rPr>
            </a:br>
            <a:endParaRPr lang="en-GB">
              <a:latin typeface="Gill Sans MT" pitchFamily="34" charset="0"/>
            </a:endParaRPr>
          </a:p>
        </p:txBody>
      </p:sp>
      <p:sp>
        <p:nvSpPr>
          <p:cNvPr id="20" name="Snip Same Side Corner Rectangle 19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Snip Same Side Corner Rectangle 20"/>
          <p:cNvSpPr/>
          <p:nvPr/>
        </p:nvSpPr>
        <p:spPr>
          <a:xfrm>
            <a:off x="71437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29520" y="6057891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3" name="Snip Same Side Corner Rectangle 22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Snip Same Side Corner Rectangle 24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Snip Same Side Corner Rectangle 25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1" name="Snip Same Side Corner Rectangle 30"/>
          <p:cNvSpPr/>
          <p:nvPr/>
        </p:nvSpPr>
        <p:spPr>
          <a:xfrm>
            <a:off x="1162050" y="6118225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2" name="Snip Same Side Corner Rectangle 31"/>
          <p:cNvSpPr/>
          <p:nvPr/>
        </p:nvSpPr>
        <p:spPr>
          <a:xfrm>
            <a:off x="5162550" y="613568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33" name="Snip Same Side Corner Rectangle 32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90354" y="6090494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48730" y="6062517"/>
            <a:ext cx="12161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5" y="2214563"/>
            <a:ext cx="5286375" cy="14716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6500" i="1" dirty="0" smtClean="0">
                <a:solidFill>
                  <a:srgbClr val="7030A0"/>
                </a:solidFill>
              </a:rPr>
              <a:t>Module 2:</a:t>
            </a:r>
            <a:r>
              <a:rPr lang="en-GB" sz="6500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sz="6500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6500" i="1" dirty="0" smtClean="0">
                <a:solidFill>
                  <a:schemeClr val="tx2">
                    <a:satMod val="130000"/>
                  </a:schemeClr>
                </a:solidFill>
              </a:rPr>
              <a:t>Encapsulation</a:t>
            </a:r>
            <a:endParaRPr lang="en-GB" sz="65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28750" y="714375"/>
            <a:ext cx="7429500" cy="147161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21509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0" descr="ENGGG.png"/>
          <p:cNvPicPr>
            <a:picLocks noChangeAspect="1"/>
          </p:cNvPicPr>
          <p:nvPr/>
        </p:nvPicPr>
        <p:blipFill>
          <a:blip r:embed="rId4">
            <a:lum bright="50000" contrast="-70000"/>
          </a:blip>
          <a:srcRect/>
          <a:stretch>
            <a:fillRect/>
          </a:stretch>
        </p:blipFill>
        <p:spPr bwMode="auto">
          <a:xfrm>
            <a:off x="1714500" y="785813"/>
            <a:ext cx="2084388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1500188" y="4429125"/>
            <a:ext cx="2500312" cy="1428750"/>
          </a:xfrm>
          <a:prstGeom prst="ellipse">
            <a:avLst/>
          </a:prstGeom>
          <a:solidFill>
            <a:schemeClr val="tx2">
              <a:lumMod val="20000"/>
              <a:lumOff val="80000"/>
              <a:alpha val="1000"/>
            </a:schemeClr>
          </a:solidFill>
          <a:ln w="412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1513" name="Picture 12" descr="ENGGG.png"/>
          <p:cNvPicPr>
            <a:picLocks noChangeAspect="1"/>
          </p:cNvPicPr>
          <p:nvPr/>
        </p:nvPicPr>
        <p:blipFill>
          <a:blip r:embed="rId4"/>
          <a:srcRect t="73419" b="12985"/>
          <a:stretch>
            <a:fillRect/>
          </a:stretch>
        </p:blipFill>
        <p:spPr bwMode="auto">
          <a:xfrm>
            <a:off x="1714500" y="4643438"/>
            <a:ext cx="20843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86250" y="1214438"/>
            <a:ext cx="4857750" cy="14716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sz="4300" dirty="0">
              <a:solidFill>
                <a:srgbClr val="666666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22532" name="Subtitle 2"/>
          <p:cNvSpPr txBox="1">
            <a:spLocks/>
          </p:cNvSpPr>
          <p:nvPr/>
        </p:nvSpPr>
        <p:spPr bwMode="auto">
          <a:xfrm>
            <a:off x="1431925" y="2928938"/>
            <a:ext cx="3211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rgbClr val="FF388C"/>
              </a:buClr>
              <a:buSzPct val="80000"/>
              <a:buFont typeface="Wingdings 2" pitchFamily="18" charset="2"/>
              <a:buNone/>
            </a:pPr>
            <a:endParaRPr lang="en-GB" sz="2600">
              <a:solidFill>
                <a:srgbClr val="383838"/>
              </a:solidFill>
              <a:latin typeface="Gill Sans MT" pitchFamily="34" charset="0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357313" y="214313"/>
            <a:ext cx="7407275" cy="7858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M2 Progress Report</a:t>
            </a:r>
            <a:endParaRPr lang="en-GB" dirty="0"/>
          </a:p>
        </p:txBody>
      </p:sp>
      <p:sp>
        <p:nvSpPr>
          <p:cNvPr id="22535" name="Rectangle 23"/>
          <p:cNvSpPr>
            <a:spLocks noChangeArrowheads="1"/>
          </p:cNvSpPr>
          <p:nvPr/>
        </p:nvSpPr>
        <p:spPr bwMode="auto">
          <a:xfrm>
            <a:off x="1500188" y="2714625"/>
            <a:ext cx="7215187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2800">
                <a:latin typeface="Gill Sans MT" pitchFamily="34" charset="0"/>
              </a:rPr>
              <a:t>  TetR Repressible.</a:t>
            </a:r>
          </a:p>
          <a:p>
            <a:endParaRPr lang="en-GB" sz="2800">
              <a:latin typeface="Gill Sans MT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800">
                <a:latin typeface="Gill Sans MT" pitchFamily="34" charset="0"/>
              </a:rPr>
              <a:t> 5 genes BioBricked.</a:t>
            </a:r>
          </a:p>
          <a:p>
            <a:endParaRPr lang="en-GB" sz="2800">
              <a:latin typeface="Gill Sans MT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800">
                <a:latin typeface="Gill Sans MT" pitchFamily="34" charset="0"/>
              </a:rPr>
              <a:t> Cloning strategy formulated.</a:t>
            </a:r>
          </a:p>
          <a:p>
            <a:r>
              <a:rPr lang="en-GB">
                <a:latin typeface="Gill Sans MT" pitchFamily="34" charset="0"/>
              </a:rPr>
              <a:t/>
            </a:r>
            <a:br>
              <a:rPr lang="en-GB">
                <a:latin typeface="Gill Sans MT" pitchFamily="34" charset="0"/>
              </a:rPr>
            </a:br>
            <a:r>
              <a:rPr lang="en-GB">
                <a:latin typeface="Gill Sans MT" pitchFamily="34" charset="0"/>
              </a:rPr>
              <a:t/>
            </a:r>
            <a:br>
              <a:rPr lang="en-GB">
                <a:latin typeface="Gill Sans MT" pitchFamily="34" charset="0"/>
              </a:rPr>
            </a:br>
            <a:endParaRPr lang="en-GB">
              <a:latin typeface="Gill Sans MT" pitchFamily="34" charset="0"/>
            </a:endParaRPr>
          </a:p>
        </p:txBody>
      </p:sp>
      <p:cxnSp>
        <p:nvCxnSpPr>
          <p:cNvPr id="22536" name="AutoShape 6"/>
          <p:cNvCxnSpPr>
            <a:cxnSpLocks noChangeShapeType="1"/>
          </p:cNvCxnSpPr>
          <p:nvPr/>
        </p:nvCxnSpPr>
        <p:spPr bwMode="auto">
          <a:xfrm>
            <a:off x="1027113" y="1746250"/>
            <a:ext cx="61595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537" name="AutoShape 7"/>
          <p:cNvCxnSpPr>
            <a:cxnSpLocks noChangeShapeType="1"/>
          </p:cNvCxnSpPr>
          <p:nvPr/>
        </p:nvCxnSpPr>
        <p:spPr bwMode="auto">
          <a:xfrm>
            <a:off x="1046163" y="1738313"/>
            <a:ext cx="0" cy="44767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1022350" y="1452563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P(TetR)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 b="1"/>
          </a:p>
        </p:txBody>
      </p:sp>
      <p:cxnSp>
        <p:nvCxnSpPr>
          <p:cNvPr id="22539" name="AutoShape 24"/>
          <p:cNvCxnSpPr>
            <a:cxnSpLocks noChangeShapeType="1"/>
          </p:cNvCxnSpPr>
          <p:nvPr/>
        </p:nvCxnSpPr>
        <p:spPr bwMode="auto">
          <a:xfrm>
            <a:off x="1546225" y="217963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1123950" y="2043113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6" name="AutoShape 32"/>
          <p:cNvSpPr>
            <a:spLocks noChangeArrowheads="1"/>
          </p:cNvSpPr>
          <p:nvPr/>
        </p:nvSpPr>
        <p:spPr bwMode="auto">
          <a:xfrm>
            <a:off x="2179638" y="205422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7" name="AutoShape 33"/>
          <p:cNvSpPr>
            <a:spLocks noChangeArrowheads="1"/>
          </p:cNvSpPr>
          <p:nvPr/>
        </p:nvSpPr>
        <p:spPr bwMode="auto">
          <a:xfrm>
            <a:off x="2398713" y="2062163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2543" name="AutoShape 24"/>
          <p:cNvCxnSpPr>
            <a:cxnSpLocks noChangeShapeType="1"/>
          </p:cNvCxnSpPr>
          <p:nvPr/>
        </p:nvCxnSpPr>
        <p:spPr bwMode="auto">
          <a:xfrm>
            <a:off x="3122613" y="219868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2700338" y="2062163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0" name="AutoShape 32"/>
          <p:cNvSpPr>
            <a:spLocks noChangeArrowheads="1"/>
          </p:cNvSpPr>
          <p:nvPr/>
        </p:nvSpPr>
        <p:spPr bwMode="auto">
          <a:xfrm>
            <a:off x="3756025" y="207327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auto">
          <a:xfrm>
            <a:off x="3975100" y="2081213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2547" name="AutoShape 24"/>
          <p:cNvCxnSpPr>
            <a:cxnSpLocks noChangeShapeType="1"/>
          </p:cNvCxnSpPr>
          <p:nvPr/>
        </p:nvCxnSpPr>
        <p:spPr bwMode="auto">
          <a:xfrm>
            <a:off x="4765675" y="2227263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4343400" y="2090738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5399088" y="210185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5" name="AutoShape 33"/>
          <p:cNvSpPr>
            <a:spLocks noChangeArrowheads="1"/>
          </p:cNvSpPr>
          <p:nvPr/>
        </p:nvSpPr>
        <p:spPr bwMode="auto">
          <a:xfrm>
            <a:off x="5618163" y="2109788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2551" name="AutoShape 6"/>
          <p:cNvCxnSpPr>
            <a:cxnSpLocks noChangeShapeType="1"/>
          </p:cNvCxnSpPr>
          <p:nvPr/>
        </p:nvCxnSpPr>
        <p:spPr bwMode="auto">
          <a:xfrm>
            <a:off x="5929313" y="1765300"/>
            <a:ext cx="61595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552" name="AutoShape 7"/>
          <p:cNvCxnSpPr>
            <a:cxnSpLocks noChangeShapeType="1"/>
          </p:cNvCxnSpPr>
          <p:nvPr/>
        </p:nvCxnSpPr>
        <p:spPr bwMode="auto">
          <a:xfrm>
            <a:off x="5929313" y="1757363"/>
            <a:ext cx="0" cy="44767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22553" name="AutoShape 24"/>
          <p:cNvCxnSpPr>
            <a:cxnSpLocks noChangeShapeType="1"/>
          </p:cNvCxnSpPr>
          <p:nvPr/>
        </p:nvCxnSpPr>
        <p:spPr bwMode="auto">
          <a:xfrm>
            <a:off x="6423025" y="219868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6000750" y="2062163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0" name="AutoShape 32"/>
          <p:cNvSpPr>
            <a:spLocks noChangeArrowheads="1"/>
          </p:cNvSpPr>
          <p:nvPr/>
        </p:nvSpPr>
        <p:spPr bwMode="auto">
          <a:xfrm>
            <a:off x="7056438" y="207327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auto">
          <a:xfrm>
            <a:off x="7275513" y="2081213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2557" name="AutoShape 24"/>
          <p:cNvCxnSpPr>
            <a:cxnSpLocks noChangeShapeType="1"/>
          </p:cNvCxnSpPr>
          <p:nvPr/>
        </p:nvCxnSpPr>
        <p:spPr bwMode="auto">
          <a:xfrm>
            <a:off x="7999413" y="221773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7577138" y="2081213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4" name="AutoShape 32"/>
          <p:cNvSpPr>
            <a:spLocks noChangeArrowheads="1"/>
          </p:cNvSpPr>
          <p:nvPr/>
        </p:nvSpPr>
        <p:spPr bwMode="auto">
          <a:xfrm>
            <a:off x="8632825" y="209232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5" name="AutoShape 33"/>
          <p:cNvSpPr>
            <a:spLocks noChangeArrowheads="1"/>
          </p:cNvSpPr>
          <p:nvPr/>
        </p:nvSpPr>
        <p:spPr bwMode="auto">
          <a:xfrm>
            <a:off x="8851900" y="2100263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2561" name="Text Box 8"/>
          <p:cNvSpPr txBox="1">
            <a:spLocks noChangeArrowheads="1"/>
          </p:cNvSpPr>
          <p:nvPr/>
        </p:nvSpPr>
        <p:spPr bwMode="auto">
          <a:xfrm>
            <a:off x="5715000" y="1471613"/>
            <a:ext cx="906463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P(TetR)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 b="1"/>
          </a:p>
        </p:txBody>
      </p:sp>
      <p:sp>
        <p:nvSpPr>
          <p:cNvPr id="22562" name="Text Box 8"/>
          <p:cNvSpPr txBox="1">
            <a:spLocks noChangeArrowheads="1"/>
          </p:cNvSpPr>
          <p:nvPr/>
        </p:nvSpPr>
        <p:spPr bwMode="auto">
          <a:xfrm>
            <a:off x="1360488" y="1868488"/>
            <a:ext cx="9064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RcsB</a:t>
            </a:r>
            <a:endParaRPr lang="en-US" b="1"/>
          </a:p>
        </p:txBody>
      </p:sp>
      <p:sp>
        <p:nvSpPr>
          <p:cNvPr id="22563" name="Text Box 8"/>
          <p:cNvSpPr txBox="1">
            <a:spLocks noChangeArrowheads="1"/>
          </p:cNvSpPr>
          <p:nvPr/>
        </p:nvSpPr>
        <p:spPr bwMode="auto">
          <a:xfrm>
            <a:off x="2932113" y="1868488"/>
            <a:ext cx="9064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B3023</a:t>
            </a:r>
            <a:endParaRPr lang="en-US" b="1"/>
          </a:p>
        </p:txBody>
      </p:sp>
      <p:sp>
        <p:nvSpPr>
          <p:cNvPr id="22564" name="Text Box 8"/>
          <p:cNvSpPr txBox="1">
            <a:spLocks noChangeArrowheads="1"/>
          </p:cNvSpPr>
          <p:nvPr/>
        </p:nvSpPr>
        <p:spPr bwMode="auto">
          <a:xfrm>
            <a:off x="4481513" y="1866900"/>
            <a:ext cx="1071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Waal</a:t>
            </a:r>
            <a:r>
              <a:rPr lang="en-GB" sz="1000">
                <a:solidFill>
                  <a:srgbClr val="000000"/>
                </a:solidFill>
                <a:ea typeface="SimSun" pitchFamily="2" charset="-122"/>
              </a:rPr>
              <a:t> </a:t>
            </a: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Ligase</a:t>
            </a:r>
            <a:endParaRPr lang="en-US" b="1"/>
          </a:p>
        </p:txBody>
      </p:sp>
      <p:sp>
        <p:nvSpPr>
          <p:cNvPr id="22565" name="Text Box 8"/>
          <p:cNvSpPr txBox="1">
            <a:spLocks noChangeArrowheads="1"/>
          </p:cNvSpPr>
          <p:nvPr/>
        </p:nvSpPr>
        <p:spPr bwMode="auto">
          <a:xfrm>
            <a:off x="6234113" y="1868488"/>
            <a:ext cx="9064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OtsA</a:t>
            </a:r>
            <a:endParaRPr lang="en-US" b="1"/>
          </a:p>
        </p:txBody>
      </p:sp>
      <p:sp>
        <p:nvSpPr>
          <p:cNvPr id="22566" name="Text Box 8"/>
          <p:cNvSpPr txBox="1">
            <a:spLocks noChangeArrowheads="1"/>
          </p:cNvSpPr>
          <p:nvPr/>
        </p:nvSpPr>
        <p:spPr bwMode="auto">
          <a:xfrm>
            <a:off x="7808913" y="1868488"/>
            <a:ext cx="9064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OtsB</a:t>
            </a:r>
            <a:endParaRPr lang="en-US" b="1"/>
          </a:p>
        </p:txBody>
      </p:sp>
      <p:sp>
        <p:nvSpPr>
          <p:cNvPr id="53" name="Snip Same Side Corner Rectangle 52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4" name="Snip Same Side Corner Rectangle 53"/>
          <p:cNvSpPr/>
          <p:nvPr/>
        </p:nvSpPr>
        <p:spPr>
          <a:xfrm>
            <a:off x="514350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5" name="Snip Same Side Corner Rectangle 54"/>
          <p:cNvSpPr/>
          <p:nvPr/>
        </p:nvSpPr>
        <p:spPr>
          <a:xfrm>
            <a:off x="1152525" y="61166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6" name="Snip Same Side Corner Rectangle 55"/>
          <p:cNvSpPr/>
          <p:nvPr/>
        </p:nvSpPr>
        <p:spPr>
          <a:xfrm>
            <a:off x="7143750" y="6126163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57" name="Snip Same Side Corner Rectangle 56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99762" y="6072206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430970" y="6064776"/>
            <a:ext cx="128432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</a:t>
            </a: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437872" y="6053918"/>
            <a:ext cx="12161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2" name="Snip Same Side Corner Rectangle 61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3" name="Snip Same Side Corner Rectangle 62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4" name="Snip Same Side Corner Rectangle 63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0"/>
            <a:ext cx="81438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Module Integration</a:t>
            </a:r>
            <a:endParaRPr lang="en-GB" dirty="0"/>
          </a:p>
        </p:txBody>
      </p:sp>
      <p:cxnSp>
        <p:nvCxnSpPr>
          <p:cNvPr id="23554" name="AutoShape 2"/>
          <p:cNvCxnSpPr>
            <a:cxnSpLocks noChangeShapeType="1"/>
          </p:cNvCxnSpPr>
          <p:nvPr/>
        </p:nvCxnSpPr>
        <p:spPr bwMode="auto">
          <a:xfrm>
            <a:off x="4600575" y="2192338"/>
            <a:ext cx="61436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555" name="AutoShape 3"/>
          <p:cNvCxnSpPr>
            <a:cxnSpLocks noChangeShapeType="1"/>
          </p:cNvCxnSpPr>
          <p:nvPr/>
        </p:nvCxnSpPr>
        <p:spPr bwMode="auto">
          <a:xfrm>
            <a:off x="4591050" y="2182813"/>
            <a:ext cx="0" cy="44926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23556" name="AutoShape 4"/>
          <p:cNvCxnSpPr>
            <a:cxnSpLocks noChangeShapeType="1"/>
          </p:cNvCxnSpPr>
          <p:nvPr/>
        </p:nvCxnSpPr>
        <p:spPr bwMode="auto">
          <a:xfrm>
            <a:off x="5029200" y="2555875"/>
            <a:ext cx="614363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645025" y="2490788"/>
            <a:ext cx="284163" cy="223837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558" name="AutoShape 6"/>
          <p:cNvCxnSpPr>
            <a:cxnSpLocks noChangeShapeType="1"/>
          </p:cNvCxnSpPr>
          <p:nvPr/>
        </p:nvCxnSpPr>
        <p:spPr bwMode="auto">
          <a:xfrm>
            <a:off x="1169988" y="3889375"/>
            <a:ext cx="61595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559" name="AutoShape 7"/>
          <p:cNvCxnSpPr>
            <a:cxnSpLocks noChangeShapeType="1"/>
          </p:cNvCxnSpPr>
          <p:nvPr/>
        </p:nvCxnSpPr>
        <p:spPr bwMode="auto">
          <a:xfrm>
            <a:off x="1162050" y="3881438"/>
            <a:ext cx="0" cy="44767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022350" y="3595688"/>
            <a:ext cx="906463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P(TetR)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 b="1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672138" y="2424113"/>
            <a:ext cx="219075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891213" y="2433638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159125" y="2263775"/>
            <a:ext cx="900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LacI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371975" y="1900238"/>
            <a:ext cx="914400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P(LacI</a:t>
            </a:r>
            <a:r>
              <a:rPr lang="en-GB" altLang="zh-CN" sz="1000">
                <a:solidFill>
                  <a:srgbClr val="000000"/>
                </a:solidFill>
                <a:ea typeface="SimSun" pitchFamily="2" charset="-122"/>
              </a:rPr>
              <a:t>) 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4884738" y="2257425"/>
            <a:ext cx="9017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TetR</a:t>
            </a:r>
            <a:endParaRPr lang="en-US" b="1"/>
          </a:p>
        </p:txBody>
      </p:sp>
      <p:cxnSp>
        <p:nvCxnSpPr>
          <p:cNvPr id="23566" name="AutoShape 19"/>
          <p:cNvCxnSpPr>
            <a:cxnSpLocks noChangeShapeType="1"/>
          </p:cNvCxnSpPr>
          <p:nvPr/>
        </p:nvCxnSpPr>
        <p:spPr bwMode="auto">
          <a:xfrm>
            <a:off x="3573463" y="1614488"/>
            <a:ext cx="0" cy="5746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67" name="AutoShape 20"/>
          <p:cNvCxnSpPr>
            <a:cxnSpLocks noChangeShapeType="1"/>
          </p:cNvCxnSpPr>
          <p:nvPr/>
        </p:nvCxnSpPr>
        <p:spPr bwMode="auto">
          <a:xfrm flipH="1">
            <a:off x="4654550" y="1828800"/>
            <a:ext cx="20796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68" name="AutoShape 24"/>
          <p:cNvCxnSpPr>
            <a:cxnSpLocks noChangeShapeType="1"/>
          </p:cNvCxnSpPr>
          <p:nvPr/>
        </p:nvCxnSpPr>
        <p:spPr bwMode="auto">
          <a:xfrm>
            <a:off x="3430588" y="255428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20" name="Oval 25"/>
          <p:cNvSpPr>
            <a:spLocks noChangeArrowheads="1"/>
          </p:cNvSpPr>
          <p:nvPr/>
        </p:nvSpPr>
        <p:spPr bwMode="auto">
          <a:xfrm>
            <a:off x="3146425" y="2420938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1" name="AutoShape 32"/>
          <p:cNvSpPr>
            <a:spLocks noChangeArrowheads="1"/>
          </p:cNvSpPr>
          <p:nvPr/>
        </p:nvSpPr>
        <p:spPr bwMode="auto">
          <a:xfrm>
            <a:off x="4064000" y="242887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4283075" y="2436813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572" name="AutoShape 19"/>
          <p:cNvCxnSpPr>
            <a:cxnSpLocks noChangeShapeType="1"/>
          </p:cNvCxnSpPr>
          <p:nvPr/>
        </p:nvCxnSpPr>
        <p:spPr bwMode="auto">
          <a:xfrm rot="10800000">
            <a:off x="3563938" y="1612900"/>
            <a:ext cx="1181100" cy="1588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73" name="AutoShape 19"/>
          <p:cNvCxnSpPr>
            <a:cxnSpLocks noChangeShapeType="1"/>
          </p:cNvCxnSpPr>
          <p:nvPr/>
        </p:nvCxnSpPr>
        <p:spPr bwMode="auto">
          <a:xfrm>
            <a:off x="5324475" y="2686050"/>
            <a:ext cx="0" cy="574675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74" name="AutoShape 19"/>
          <p:cNvCxnSpPr>
            <a:cxnSpLocks noChangeShapeType="1"/>
          </p:cNvCxnSpPr>
          <p:nvPr/>
        </p:nvCxnSpPr>
        <p:spPr bwMode="auto">
          <a:xfrm rot="10800000" flipV="1">
            <a:off x="1366838" y="3257550"/>
            <a:ext cx="406241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75" name="AutoShape 22"/>
          <p:cNvCxnSpPr>
            <a:cxnSpLocks noChangeShapeType="1"/>
          </p:cNvCxnSpPr>
          <p:nvPr/>
        </p:nvCxnSpPr>
        <p:spPr bwMode="auto">
          <a:xfrm rot="5400000">
            <a:off x="3991769" y="1331119"/>
            <a:ext cx="29051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76" name="AutoShape 20"/>
          <p:cNvCxnSpPr>
            <a:cxnSpLocks noChangeShapeType="1"/>
          </p:cNvCxnSpPr>
          <p:nvPr/>
        </p:nvCxnSpPr>
        <p:spPr bwMode="auto">
          <a:xfrm flipH="1">
            <a:off x="4037013" y="1471613"/>
            <a:ext cx="20796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77" name="AutoShape 24"/>
          <p:cNvCxnSpPr>
            <a:cxnSpLocks noChangeShapeType="1"/>
          </p:cNvCxnSpPr>
          <p:nvPr/>
        </p:nvCxnSpPr>
        <p:spPr bwMode="auto">
          <a:xfrm>
            <a:off x="2009775" y="2555875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1654175" y="2419350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0" name="AutoShape 32"/>
          <p:cNvSpPr>
            <a:spLocks noChangeArrowheads="1"/>
          </p:cNvSpPr>
          <p:nvPr/>
        </p:nvSpPr>
        <p:spPr bwMode="auto">
          <a:xfrm>
            <a:off x="2643188" y="2430463"/>
            <a:ext cx="219075" cy="246062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auto">
          <a:xfrm>
            <a:off x="2862263" y="2438400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581" name="AutoShape 2"/>
          <p:cNvCxnSpPr>
            <a:cxnSpLocks noChangeShapeType="1"/>
          </p:cNvCxnSpPr>
          <p:nvPr/>
        </p:nvCxnSpPr>
        <p:spPr bwMode="auto">
          <a:xfrm>
            <a:off x="1387475" y="2203450"/>
            <a:ext cx="61436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582" name="AutoShape 3"/>
          <p:cNvCxnSpPr>
            <a:cxnSpLocks noChangeShapeType="1"/>
          </p:cNvCxnSpPr>
          <p:nvPr/>
        </p:nvCxnSpPr>
        <p:spPr bwMode="auto">
          <a:xfrm>
            <a:off x="1404938" y="2193925"/>
            <a:ext cx="0" cy="44926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23583" name="Text Box 12"/>
          <p:cNvSpPr txBox="1">
            <a:spLocks noChangeArrowheads="1"/>
          </p:cNvSpPr>
          <p:nvPr/>
        </p:nvSpPr>
        <p:spPr bwMode="auto">
          <a:xfrm>
            <a:off x="1244600" y="1900238"/>
            <a:ext cx="971550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P(arabinose</a:t>
            </a:r>
            <a:r>
              <a:rPr lang="en-GB" altLang="zh-CN" sz="1000">
                <a:solidFill>
                  <a:srgbClr val="000000"/>
                </a:solidFill>
                <a:ea typeface="SimSun" pitchFamily="2" charset="-122"/>
              </a:rPr>
              <a:t>) 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/>
          </a:p>
        </p:txBody>
      </p:sp>
      <p:cxnSp>
        <p:nvCxnSpPr>
          <p:cNvPr id="23584" name="AutoShape 22"/>
          <p:cNvCxnSpPr>
            <a:cxnSpLocks noChangeShapeType="1"/>
          </p:cNvCxnSpPr>
          <p:nvPr/>
        </p:nvCxnSpPr>
        <p:spPr bwMode="auto">
          <a:xfrm rot="5400000">
            <a:off x="4633913" y="1716088"/>
            <a:ext cx="223837" cy="1587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85" name="AutoShape 22"/>
          <p:cNvCxnSpPr>
            <a:cxnSpLocks noChangeShapeType="1"/>
          </p:cNvCxnSpPr>
          <p:nvPr/>
        </p:nvCxnSpPr>
        <p:spPr bwMode="auto">
          <a:xfrm rot="5400000">
            <a:off x="1228725" y="3398838"/>
            <a:ext cx="292100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86" name="AutoShape 20"/>
          <p:cNvCxnSpPr>
            <a:cxnSpLocks noChangeShapeType="1"/>
          </p:cNvCxnSpPr>
          <p:nvPr/>
        </p:nvCxnSpPr>
        <p:spPr bwMode="auto">
          <a:xfrm flipH="1">
            <a:off x="1273175" y="3543300"/>
            <a:ext cx="20796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587" name="AutoShape 24"/>
          <p:cNvCxnSpPr>
            <a:cxnSpLocks noChangeShapeType="1"/>
          </p:cNvCxnSpPr>
          <p:nvPr/>
        </p:nvCxnSpPr>
        <p:spPr bwMode="auto">
          <a:xfrm>
            <a:off x="1571625" y="4322763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1214438" y="4186238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0" name="AutoShape 32"/>
          <p:cNvSpPr>
            <a:spLocks noChangeArrowheads="1"/>
          </p:cNvSpPr>
          <p:nvPr/>
        </p:nvSpPr>
        <p:spPr bwMode="auto">
          <a:xfrm>
            <a:off x="2205038" y="419735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auto">
          <a:xfrm>
            <a:off x="2424113" y="4205288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591" name="AutoShape 24"/>
          <p:cNvCxnSpPr>
            <a:cxnSpLocks noChangeShapeType="1"/>
          </p:cNvCxnSpPr>
          <p:nvPr/>
        </p:nvCxnSpPr>
        <p:spPr bwMode="auto">
          <a:xfrm>
            <a:off x="3067050" y="4341813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2714625" y="4205288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4" name="AutoShape 32"/>
          <p:cNvSpPr>
            <a:spLocks noChangeArrowheads="1"/>
          </p:cNvSpPr>
          <p:nvPr/>
        </p:nvSpPr>
        <p:spPr bwMode="auto">
          <a:xfrm>
            <a:off x="3698875" y="421640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5" name="AutoShape 33"/>
          <p:cNvSpPr>
            <a:spLocks noChangeArrowheads="1"/>
          </p:cNvSpPr>
          <p:nvPr/>
        </p:nvSpPr>
        <p:spPr bwMode="auto">
          <a:xfrm>
            <a:off x="3917950" y="4224338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595" name="AutoShape 24"/>
          <p:cNvCxnSpPr>
            <a:cxnSpLocks noChangeShapeType="1"/>
          </p:cNvCxnSpPr>
          <p:nvPr/>
        </p:nvCxnSpPr>
        <p:spPr bwMode="auto">
          <a:xfrm>
            <a:off x="4572000" y="437038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214813" y="4233863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8" name="AutoShape 32"/>
          <p:cNvSpPr>
            <a:spLocks noChangeArrowheads="1"/>
          </p:cNvSpPr>
          <p:nvPr/>
        </p:nvSpPr>
        <p:spPr bwMode="auto">
          <a:xfrm>
            <a:off x="5214938" y="4244975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49" name="AutoShape 33"/>
          <p:cNvSpPr>
            <a:spLocks noChangeArrowheads="1"/>
          </p:cNvSpPr>
          <p:nvPr/>
        </p:nvSpPr>
        <p:spPr bwMode="auto">
          <a:xfrm>
            <a:off x="5434013" y="4252913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599" name="AutoShape 6"/>
          <p:cNvCxnSpPr>
            <a:cxnSpLocks noChangeShapeType="1"/>
          </p:cNvCxnSpPr>
          <p:nvPr/>
        </p:nvCxnSpPr>
        <p:spPr bwMode="auto">
          <a:xfrm>
            <a:off x="5846763" y="3908425"/>
            <a:ext cx="61595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600" name="AutoShape 7"/>
          <p:cNvCxnSpPr>
            <a:cxnSpLocks noChangeShapeType="1"/>
          </p:cNvCxnSpPr>
          <p:nvPr/>
        </p:nvCxnSpPr>
        <p:spPr bwMode="auto">
          <a:xfrm>
            <a:off x="5857875" y="3900488"/>
            <a:ext cx="0" cy="447675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23601" name="AutoShape 24"/>
          <p:cNvCxnSpPr>
            <a:cxnSpLocks noChangeShapeType="1"/>
          </p:cNvCxnSpPr>
          <p:nvPr/>
        </p:nvCxnSpPr>
        <p:spPr bwMode="auto">
          <a:xfrm>
            <a:off x="6346825" y="4341813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5989638" y="4205288"/>
            <a:ext cx="284162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4" name="AutoShape 32"/>
          <p:cNvSpPr>
            <a:spLocks noChangeArrowheads="1"/>
          </p:cNvSpPr>
          <p:nvPr/>
        </p:nvSpPr>
        <p:spPr bwMode="auto">
          <a:xfrm>
            <a:off x="7275513" y="421640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5" name="AutoShape 33"/>
          <p:cNvSpPr>
            <a:spLocks noChangeArrowheads="1"/>
          </p:cNvSpPr>
          <p:nvPr/>
        </p:nvSpPr>
        <p:spPr bwMode="auto">
          <a:xfrm>
            <a:off x="6978650" y="4224338"/>
            <a:ext cx="220663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605" name="AutoShape 24"/>
          <p:cNvCxnSpPr>
            <a:cxnSpLocks noChangeShapeType="1"/>
          </p:cNvCxnSpPr>
          <p:nvPr/>
        </p:nvCxnSpPr>
        <p:spPr bwMode="auto">
          <a:xfrm>
            <a:off x="7918450" y="4357688"/>
            <a:ext cx="615950" cy="0"/>
          </a:xfrm>
          <a:prstGeom prst="straightConnector1">
            <a:avLst/>
          </a:prstGeom>
          <a:noFill/>
          <a:ln w="38100">
            <a:solidFill>
              <a:srgbClr val="1F497D"/>
            </a:solidFill>
            <a:round/>
            <a:headEnd/>
            <a:tailEnd type="triangle" w="med" len="med"/>
          </a:ln>
        </p:spPr>
      </p:cxn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7562850" y="4224338"/>
            <a:ext cx="284163" cy="225425"/>
          </a:xfrm>
          <a:prstGeom prst="ellipse">
            <a:avLst/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8" name="AutoShape 32"/>
          <p:cNvSpPr>
            <a:spLocks noChangeArrowheads="1"/>
          </p:cNvSpPr>
          <p:nvPr/>
        </p:nvSpPr>
        <p:spPr bwMode="auto">
          <a:xfrm>
            <a:off x="8561388" y="4235450"/>
            <a:ext cx="219075" cy="246063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59" name="AutoShape 33"/>
          <p:cNvSpPr>
            <a:spLocks noChangeArrowheads="1"/>
          </p:cNvSpPr>
          <p:nvPr/>
        </p:nvSpPr>
        <p:spPr bwMode="auto">
          <a:xfrm>
            <a:off x="8780463" y="4243388"/>
            <a:ext cx="220662" cy="247650"/>
          </a:xfrm>
          <a:prstGeom prst="diamond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cxnSp>
        <p:nvCxnSpPr>
          <p:cNvPr id="23609" name="AutoShape 19"/>
          <p:cNvCxnSpPr>
            <a:cxnSpLocks noChangeShapeType="1"/>
          </p:cNvCxnSpPr>
          <p:nvPr/>
        </p:nvCxnSpPr>
        <p:spPr bwMode="auto">
          <a:xfrm rot="10800000" flipV="1">
            <a:off x="3152775" y="3257550"/>
            <a:ext cx="2990850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610" name="AutoShape 22"/>
          <p:cNvCxnSpPr>
            <a:cxnSpLocks noChangeShapeType="1"/>
          </p:cNvCxnSpPr>
          <p:nvPr/>
        </p:nvCxnSpPr>
        <p:spPr bwMode="auto">
          <a:xfrm rot="5400000">
            <a:off x="5998369" y="3388519"/>
            <a:ext cx="290512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cxnSp>
        <p:nvCxnSpPr>
          <p:cNvPr id="23611" name="AutoShape 20"/>
          <p:cNvCxnSpPr>
            <a:cxnSpLocks noChangeShapeType="1"/>
          </p:cNvCxnSpPr>
          <p:nvPr/>
        </p:nvCxnSpPr>
        <p:spPr bwMode="auto">
          <a:xfrm flipH="1">
            <a:off x="6051550" y="3533775"/>
            <a:ext cx="207963" cy="0"/>
          </a:xfrm>
          <a:prstGeom prst="straightConnector1">
            <a:avLst/>
          </a:prstGeom>
          <a:noFill/>
          <a:ln w="31750">
            <a:solidFill>
              <a:srgbClr val="C0504D"/>
            </a:solidFill>
            <a:round/>
            <a:headEnd/>
            <a:tailEnd/>
          </a:ln>
        </p:spPr>
      </p:cxnSp>
      <p:sp>
        <p:nvSpPr>
          <p:cNvPr id="23612" name="Text Box 8"/>
          <p:cNvSpPr txBox="1">
            <a:spLocks noChangeArrowheads="1"/>
          </p:cNvSpPr>
          <p:nvPr/>
        </p:nvSpPr>
        <p:spPr bwMode="auto">
          <a:xfrm>
            <a:off x="5703888" y="3614738"/>
            <a:ext cx="906462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P(TetR)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</a:t>
            </a:r>
            <a:endParaRPr lang="en-US" b="1"/>
          </a:p>
        </p:txBody>
      </p:sp>
      <p:sp>
        <p:nvSpPr>
          <p:cNvPr id="23613" name="Text Box 8"/>
          <p:cNvSpPr txBox="1">
            <a:spLocks noChangeArrowheads="1"/>
          </p:cNvSpPr>
          <p:nvPr/>
        </p:nvSpPr>
        <p:spPr bwMode="auto">
          <a:xfrm>
            <a:off x="1428750" y="4011613"/>
            <a:ext cx="9064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RcsB</a:t>
            </a:r>
            <a:endParaRPr lang="en-US" b="1"/>
          </a:p>
        </p:txBody>
      </p:sp>
      <p:sp>
        <p:nvSpPr>
          <p:cNvPr id="23614" name="Text Box 8"/>
          <p:cNvSpPr txBox="1">
            <a:spLocks noChangeArrowheads="1"/>
          </p:cNvSpPr>
          <p:nvPr/>
        </p:nvSpPr>
        <p:spPr bwMode="auto">
          <a:xfrm>
            <a:off x="2946400" y="4011613"/>
            <a:ext cx="9064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B3023</a:t>
            </a:r>
            <a:endParaRPr lang="en-US" b="1"/>
          </a:p>
        </p:txBody>
      </p:sp>
      <p:sp>
        <p:nvSpPr>
          <p:cNvPr id="23615" name="Text Box 8"/>
          <p:cNvSpPr txBox="1">
            <a:spLocks noChangeArrowheads="1"/>
          </p:cNvSpPr>
          <p:nvPr/>
        </p:nvSpPr>
        <p:spPr bwMode="auto">
          <a:xfrm>
            <a:off x="4357688" y="4010025"/>
            <a:ext cx="1071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Waal</a:t>
            </a:r>
            <a:r>
              <a:rPr lang="en-GB" sz="1000">
                <a:solidFill>
                  <a:srgbClr val="000000"/>
                </a:solidFill>
                <a:ea typeface="SimSun" pitchFamily="2" charset="-122"/>
              </a:rPr>
              <a:t> </a:t>
            </a: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Ligase</a:t>
            </a:r>
            <a:endParaRPr lang="en-US" b="1"/>
          </a:p>
        </p:txBody>
      </p:sp>
      <p:sp>
        <p:nvSpPr>
          <p:cNvPr id="23616" name="Text Box 8"/>
          <p:cNvSpPr txBox="1">
            <a:spLocks noChangeArrowheads="1"/>
          </p:cNvSpPr>
          <p:nvPr/>
        </p:nvSpPr>
        <p:spPr bwMode="auto">
          <a:xfrm>
            <a:off x="6132513" y="4011613"/>
            <a:ext cx="9064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OtsA</a:t>
            </a:r>
            <a:endParaRPr lang="en-US" b="1"/>
          </a:p>
        </p:txBody>
      </p:sp>
      <p:sp>
        <p:nvSpPr>
          <p:cNvPr id="23617" name="Text Box 8"/>
          <p:cNvSpPr txBox="1">
            <a:spLocks noChangeArrowheads="1"/>
          </p:cNvSpPr>
          <p:nvPr/>
        </p:nvSpPr>
        <p:spPr bwMode="auto">
          <a:xfrm>
            <a:off x="7775575" y="4011613"/>
            <a:ext cx="9064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000" b="1">
                <a:solidFill>
                  <a:srgbClr val="000000"/>
                </a:solidFill>
                <a:ea typeface="SimSun" pitchFamily="2" charset="-122"/>
              </a:rPr>
              <a:t>OtsB</a:t>
            </a:r>
            <a:endParaRPr lang="en-US" b="1"/>
          </a:p>
        </p:txBody>
      </p:sp>
      <p:sp>
        <p:nvSpPr>
          <p:cNvPr id="23618" name="Text Box 11"/>
          <p:cNvSpPr txBox="1">
            <a:spLocks noChangeArrowheads="1"/>
          </p:cNvSpPr>
          <p:nvPr/>
        </p:nvSpPr>
        <p:spPr bwMode="auto">
          <a:xfrm>
            <a:off x="1643063" y="2247900"/>
            <a:ext cx="1285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Protein of Interest</a:t>
            </a:r>
            <a:r>
              <a:rPr lang="en-GB" altLang="zh-CN" sz="1000" b="1">
                <a:latin typeface="Times New Roman" pitchFamily="18" charset="0"/>
                <a:ea typeface="SimSun" pitchFamily="2" charset="-122"/>
              </a:rPr>
              <a:t>				</a:t>
            </a:r>
            <a:r>
              <a:rPr lang="en-GB" altLang="zh-CN" sz="1000" b="1">
                <a:latin typeface="Calibri" pitchFamily="34" charset="0"/>
                <a:ea typeface="SimSun" pitchFamily="2" charset="-122"/>
              </a:rPr>
              <a:t>     </a:t>
            </a:r>
            <a:endParaRPr lang="en-US"/>
          </a:p>
        </p:txBody>
      </p:sp>
      <p:sp>
        <p:nvSpPr>
          <p:cNvPr id="23619" name="Text Box 12"/>
          <p:cNvSpPr txBox="1">
            <a:spLocks noChangeArrowheads="1"/>
          </p:cNvSpPr>
          <p:nvPr/>
        </p:nvSpPr>
        <p:spPr bwMode="auto">
          <a:xfrm>
            <a:off x="3683000" y="928688"/>
            <a:ext cx="914400" cy="246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altLang="zh-CN" sz="1000" b="1">
                <a:solidFill>
                  <a:srgbClr val="000000"/>
                </a:solidFill>
                <a:ea typeface="SimSun" pitchFamily="2" charset="-122"/>
              </a:rPr>
              <a:t>IPTG</a:t>
            </a:r>
            <a:endParaRPr lang="en-US"/>
          </a:p>
        </p:txBody>
      </p:sp>
      <p:sp>
        <p:nvSpPr>
          <p:cNvPr id="23620" name="Rectangle 72"/>
          <p:cNvSpPr>
            <a:spLocks noChangeArrowheads="1"/>
          </p:cNvSpPr>
          <p:nvPr/>
        </p:nvSpPr>
        <p:spPr bwMode="auto">
          <a:xfrm>
            <a:off x="1285875" y="4714875"/>
            <a:ext cx="72151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GB">
                <a:latin typeface="Gill Sans MT" pitchFamily="34" charset="0"/>
              </a:rPr>
              <a:t>  </a:t>
            </a:r>
            <a:r>
              <a:rPr lang="en-GB" sz="3200">
                <a:latin typeface="Gill Sans MT" pitchFamily="34" charset="0"/>
              </a:rPr>
              <a:t>Series of inverters</a:t>
            </a:r>
          </a:p>
          <a:p>
            <a:pPr>
              <a:buFont typeface="Arial" charset="0"/>
              <a:buChar char="•"/>
            </a:pPr>
            <a:r>
              <a:rPr lang="en-GB" sz="3200">
                <a:latin typeface="Gill Sans MT" pitchFamily="34" charset="0"/>
              </a:rPr>
              <a:t> Tuneable timer – 3 potential inputs</a:t>
            </a:r>
          </a:p>
          <a:p>
            <a:endParaRPr lang="en-GB" sz="3200">
              <a:latin typeface="Gill Sans MT" pitchFamily="34" charset="0"/>
            </a:endParaRPr>
          </a:p>
        </p:txBody>
      </p:sp>
      <p:sp>
        <p:nvSpPr>
          <p:cNvPr id="74" name="Snip Same Side Corner Rectangle 73"/>
          <p:cNvSpPr/>
          <p:nvPr/>
        </p:nvSpPr>
        <p:spPr>
          <a:xfrm>
            <a:off x="11430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6" name="Snip Same Side Corner Rectangle 75"/>
          <p:cNvSpPr/>
          <p:nvPr/>
        </p:nvSpPr>
        <p:spPr>
          <a:xfrm>
            <a:off x="1152525" y="61166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7" name="Snip Same Side Corner Rectangle 76"/>
          <p:cNvSpPr/>
          <p:nvPr/>
        </p:nvSpPr>
        <p:spPr>
          <a:xfrm>
            <a:off x="7143750" y="6126163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78" name="Snip Same Side Corner Rectangle 77"/>
          <p:cNvSpPr/>
          <p:nvPr/>
        </p:nvSpPr>
        <p:spPr>
          <a:xfrm>
            <a:off x="3143250" y="6119813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099762" y="6072206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2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340980" y="6051659"/>
            <a:ext cx="145270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Overview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437872" y="6053918"/>
            <a:ext cx="12161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Problem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3" name="Snip Same Side Corner Rectangle 82"/>
          <p:cNvSpPr/>
          <p:nvPr/>
        </p:nvSpPr>
        <p:spPr>
          <a:xfrm>
            <a:off x="5143500" y="648493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4" name="Snip Same Side Corner Rectangle 83"/>
          <p:cNvSpPr/>
          <p:nvPr/>
        </p:nvSpPr>
        <p:spPr>
          <a:xfrm>
            <a:off x="71437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5" name="Snip Same Side Corner Rectangle 84"/>
          <p:cNvSpPr/>
          <p:nvPr/>
        </p:nvSpPr>
        <p:spPr>
          <a:xfrm>
            <a:off x="3143250" y="6484938"/>
            <a:ext cx="1857375" cy="285750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142976" y="6425505"/>
            <a:ext cx="18582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3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14678" y="6421966"/>
            <a:ext cx="17588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4 &amp; 5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307642" y="6420252"/>
            <a:ext cx="16171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Mod. &amp; Test.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328936" y="6403678"/>
            <a:ext cx="148989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2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Summary</a:t>
            </a:r>
            <a:endParaRPr lang="en-GB" sz="22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90" name="Snip Same Side Corner Rectangle 89"/>
          <p:cNvSpPr/>
          <p:nvPr/>
        </p:nvSpPr>
        <p:spPr>
          <a:xfrm>
            <a:off x="5162550" y="6135688"/>
            <a:ext cx="1857375" cy="285750"/>
          </a:xfrm>
          <a:prstGeom prst="snip2Same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 b="1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090354" y="6090494"/>
            <a:ext cx="20002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ln w="12700">
                  <a:solidFill>
                    <a:srgbClr val="666666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latin typeface="Gill Sans MT" pitchFamily="34" charset="0"/>
              </a:rPr>
              <a:t>Module 1</a:t>
            </a:r>
            <a:endParaRPr lang="en-GB" sz="2000" b="1" dirty="0">
              <a:ln w="12700">
                <a:solidFill>
                  <a:srgbClr val="666666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23637" name="Picture 2" descr="http://upload.wikimedia.org/wikipedia/en/thumb/b/bd/IGEM_basic_900W_300dpi.jpg/783px-IGEM_basic_900W_300d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71438"/>
            <a:ext cx="12144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6017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610</Words>
  <Application>Microsoft Office PowerPoint</Application>
  <PresentationFormat>On-screen Show (4:3)</PresentationFormat>
  <Paragraphs>430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30</vt:i4>
      </vt:variant>
    </vt:vector>
  </HeadingPairs>
  <TitlesOfParts>
    <vt:vector size="46" baseType="lpstr">
      <vt:lpstr>Gill Sans MT</vt:lpstr>
      <vt:lpstr>Arial</vt:lpstr>
      <vt:lpstr>Wingdings 2</vt:lpstr>
      <vt:lpstr>Verdana</vt:lpstr>
      <vt:lpstr>Calibri</vt:lpstr>
      <vt:lpstr>SimSun</vt:lpstr>
      <vt:lpstr>Times New Roman</vt:lpstr>
      <vt:lpstr>ヒラギノ角ゴ Pro W3</vt:lpstr>
      <vt:lpstr>Corbel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 Encapsulation for   Drug Delivery</vt:lpstr>
      <vt:lpstr>The Project</vt:lpstr>
      <vt:lpstr>Overview of Modules</vt:lpstr>
      <vt:lpstr>Gantt Chart</vt:lpstr>
      <vt:lpstr>Module 1: Compound Production</vt:lpstr>
      <vt:lpstr>M1 Progress Report</vt:lpstr>
      <vt:lpstr>Module 2: Encapsulation</vt:lpstr>
      <vt:lpstr>M2 Progress Report</vt:lpstr>
      <vt:lpstr>Module Integration</vt:lpstr>
      <vt:lpstr>Module Integration</vt:lpstr>
      <vt:lpstr>Module 3: Genomic Neutralisation</vt:lpstr>
      <vt:lpstr>Overall Specifications</vt:lpstr>
      <vt:lpstr>The system</vt:lpstr>
      <vt:lpstr>The system</vt:lpstr>
      <vt:lpstr>Problem</vt:lpstr>
      <vt:lpstr>Potential Solutions</vt:lpstr>
      <vt:lpstr>Genetic Circuit</vt:lpstr>
      <vt:lpstr>Slide 18</vt:lpstr>
      <vt:lpstr>Switch</vt:lpstr>
      <vt:lpstr>Delay Mechanism</vt:lpstr>
      <vt:lpstr>Biobricks</vt:lpstr>
      <vt:lpstr>Biobricks</vt:lpstr>
      <vt:lpstr>Wet Lab Plan</vt:lpstr>
      <vt:lpstr>Cloning Strategy</vt:lpstr>
      <vt:lpstr>Slide 25</vt:lpstr>
      <vt:lpstr>Testing </vt:lpstr>
      <vt:lpstr>Testing Strategy</vt:lpstr>
      <vt:lpstr>Checklist</vt:lpstr>
      <vt:lpstr>Checklist</vt:lpstr>
      <vt:lpstr>Summary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Encapsulation for  Drug Delivery</dc:title>
  <dc:creator>dwr06</dc:creator>
  <cp:lastModifiedBy>jf406</cp:lastModifiedBy>
  <cp:revision>221</cp:revision>
  <dcterms:created xsi:type="dcterms:W3CDTF">2009-07-22T16:54:35Z</dcterms:created>
  <dcterms:modified xsi:type="dcterms:W3CDTF">2009-07-31T14:16:40Z</dcterms:modified>
</cp:coreProperties>
</file>