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6" r:id="rId1"/>
  </p:sldMasterIdLst>
  <p:notesMasterIdLst>
    <p:notesMasterId r:id="rId3"/>
  </p:notesMasterIdLst>
  <p:sldIdLst>
    <p:sldId id="256" r:id="rId2"/>
  </p:sldIdLst>
  <p:sldSz cx="43891200" cy="43891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C8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1099" autoAdjust="0"/>
    <p:restoredTop sz="93656" autoAdjust="0"/>
  </p:normalViewPr>
  <p:slideViewPr>
    <p:cSldViewPr>
      <p:cViewPr>
        <p:scale>
          <a:sx n="10" d="100"/>
          <a:sy n="10" d="100"/>
        </p:scale>
        <p:origin x="-570" y="-108"/>
      </p:cViewPr>
      <p:guideLst>
        <p:guide orient="horz" pos="13824"/>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BB91B-7746-47D8-87E6-2DEA3AEFFBD3}" type="datetimeFigureOut">
              <a:rPr lang="en-US" smtClean="0"/>
              <a:pPr/>
              <a:t>3/3/2008</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B8F2B-1BFD-4396-9FB5-6BD59DAA28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5016124" rtl="0" eaLnBrk="1" latinLnBrk="0" hangingPunct="1">
      <a:defRPr sz="6600" kern="1200">
        <a:solidFill>
          <a:schemeClr val="tx1"/>
        </a:solidFill>
        <a:latin typeface="+mn-lt"/>
        <a:ea typeface="+mn-ea"/>
        <a:cs typeface="+mn-cs"/>
      </a:defRPr>
    </a:lvl1pPr>
    <a:lvl2pPr marL="2508062" algn="l" defTabSz="5016124" rtl="0" eaLnBrk="1" latinLnBrk="0" hangingPunct="1">
      <a:defRPr sz="6600" kern="1200">
        <a:solidFill>
          <a:schemeClr val="tx1"/>
        </a:solidFill>
        <a:latin typeface="+mn-lt"/>
        <a:ea typeface="+mn-ea"/>
        <a:cs typeface="+mn-cs"/>
      </a:defRPr>
    </a:lvl2pPr>
    <a:lvl3pPr marL="5016124" algn="l" defTabSz="5016124" rtl="0" eaLnBrk="1" latinLnBrk="0" hangingPunct="1">
      <a:defRPr sz="6600" kern="1200">
        <a:solidFill>
          <a:schemeClr val="tx1"/>
        </a:solidFill>
        <a:latin typeface="+mn-lt"/>
        <a:ea typeface="+mn-ea"/>
        <a:cs typeface="+mn-cs"/>
      </a:defRPr>
    </a:lvl3pPr>
    <a:lvl4pPr marL="7524186" algn="l" defTabSz="5016124" rtl="0" eaLnBrk="1" latinLnBrk="0" hangingPunct="1">
      <a:defRPr sz="6600" kern="1200">
        <a:solidFill>
          <a:schemeClr val="tx1"/>
        </a:solidFill>
        <a:latin typeface="+mn-lt"/>
        <a:ea typeface="+mn-ea"/>
        <a:cs typeface="+mn-cs"/>
      </a:defRPr>
    </a:lvl4pPr>
    <a:lvl5pPr marL="10032248" algn="l" defTabSz="5016124" rtl="0" eaLnBrk="1" latinLnBrk="0" hangingPunct="1">
      <a:defRPr sz="6600" kern="1200">
        <a:solidFill>
          <a:schemeClr val="tx1"/>
        </a:solidFill>
        <a:latin typeface="+mn-lt"/>
        <a:ea typeface="+mn-ea"/>
        <a:cs typeface="+mn-cs"/>
      </a:defRPr>
    </a:lvl5pPr>
    <a:lvl6pPr marL="12540310" algn="l" defTabSz="5016124" rtl="0" eaLnBrk="1" latinLnBrk="0" hangingPunct="1">
      <a:defRPr sz="6600" kern="1200">
        <a:solidFill>
          <a:schemeClr val="tx1"/>
        </a:solidFill>
        <a:latin typeface="+mn-lt"/>
        <a:ea typeface="+mn-ea"/>
        <a:cs typeface="+mn-cs"/>
      </a:defRPr>
    </a:lvl6pPr>
    <a:lvl7pPr marL="15048372" algn="l" defTabSz="5016124" rtl="0" eaLnBrk="1" latinLnBrk="0" hangingPunct="1">
      <a:defRPr sz="6600" kern="1200">
        <a:solidFill>
          <a:schemeClr val="tx1"/>
        </a:solidFill>
        <a:latin typeface="+mn-lt"/>
        <a:ea typeface="+mn-ea"/>
        <a:cs typeface="+mn-cs"/>
      </a:defRPr>
    </a:lvl7pPr>
    <a:lvl8pPr marL="17556434" algn="l" defTabSz="5016124" rtl="0" eaLnBrk="1" latinLnBrk="0" hangingPunct="1">
      <a:defRPr sz="6600" kern="1200">
        <a:solidFill>
          <a:schemeClr val="tx1"/>
        </a:solidFill>
        <a:latin typeface="+mn-lt"/>
        <a:ea typeface="+mn-ea"/>
        <a:cs typeface="+mn-cs"/>
      </a:defRPr>
    </a:lvl8pPr>
    <a:lvl9pPr marL="20064496" algn="l" defTabSz="5016124"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7B8F2B-1BFD-4396-9FB5-6BD59DAA28D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7" y="29850541"/>
            <a:ext cx="4392522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01612" tIns="250806" rIns="501612" bIns="250806" anchor="ctr"/>
          <a:lstStyle>
            <a:extLst/>
          </a:lstStyle>
          <a:p>
            <a:pPr algn="ctr" eaLnBrk="1" latinLnBrk="0" hangingPunct="1"/>
            <a:endParaRPr kumimoji="0" lang="en-US"/>
          </a:p>
        </p:txBody>
      </p:sp>
      <p:sp>
        <p:nvSpPr>
          <p:cNvPr id="9" name="Title 8"/>
          <p:cNvSpPr>
            <a:spLocks noGrp="1"/>
          </p:cNvSpPr>
          <p:nvPr>
            <p:ph type="ctrTitle"/>
          </p:nvPr>
        </p:nvSpPr>
        <p:spPr>
          <a:xfrm>
            <a:off x="3291840" y="11216650"/>
            <a:ext cx="37307520" cy="11710470"/>
          </a:xfrm>
        </p:spPr>
        <p:txBody>
          <a:bodyPr vert="horz" anchor="b">
            <a:normAutofit/>
            <a:scene3d>
              <a:camera prst="orthographicFront"/>
              <a:lightRig rig="soft" dir="t"/>
            </a:scene3d>
            <a:sp3d prstMaterial="softEdge">
              <a:bevelT w="25400" h="25400"/>
            </a:sp3d>
          </a:bodyPr>
          <a:lstStyle>
            <a:lvl1pPr algn="r">
              <a:defRPr sz="263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3291840" y="23114285"/>
            <a:ext cx="37307520" cy="7678106"/>
          </a:xfrm>
        </p:spPr>
        <p:txBody>
          <a:bodyPr lIns="250806" rIns="250806"/>
          <a:lstStyle>
            <a:lvl1pPr marL="0" marR="351129" indent="0" algn="r">
              <a:buNone/>
              <a:defRPr>
                <a:solidFill>
                  <a:schemeClr val="tx2"/>
                </a:solidFill>
              </a:defRPr>
            </a:lvl1pPr>
            <a:lvl2pPr marL="2508062" indent="0" algn="ctr">
              <a:buNone/>
            </a:lvl2pPr>
            <a:lvl3pPr marL="5016124" indent="0" algn="ctr">
              <a:buNone/>
            </a:lvl3pPr>
            <a:lvl4pPr marL="7524186" indent="0" algn="ctr">
              <a:buNone/>
            </a:lvl4pPr>
            <a:lvl5pPr marL="10032248" indent="0" algn="ctr">
              <a:buNone/>
            </a:lvl5pPr>
            <a:lvl6pPr marL="12540310" indent="0" algn="ctr">
              <a:buNone/>
            </a:lvl6pPr>
            <a:lvl7pPr marL="15048372" indent="0" algn="ctr">
              <a:buNone/>
            </a:lvl7pPr>
            <a:lvl8pPr marL="17556434" indent="0" algn="ctr">
              <a:buNone/>
            </a:lvl8pPr>
            <a:lvl9pPr marL="20064496" indent="0" algn="ctr">
              <a:buNone/>
            </a:lvl9pPr>
            <a:extLst/>
          </a:lstStyle>
          <a:p>
            <a:r>
              <a:rPr kumimoji="0" lang="en-US" smtClean="0"/>
              <a:t>Click to edit Master subtitle style</a:t>
            </a:r>
            <a:endParaRPr kumimoji="0" lang="en-US"/>
          </a:p>
        </p:txBody>
      </p:sp>
      <p:grpSp>
        <p:nvGrpSpPr>
          <p:cNvPr id="2" name="Group 1"/>
          <p:cNvGrpSpPr/>
          <p:nvPr/>
        </p:nvGrpSpPr>
        <p:grpSpPr>
          <a:xfrm>
            <a:off x="-18070" y="31699200"/>
            <a:ext cx="43909272" cy="12237363"/>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FBD95F-0AA8-4EC5-A537-4337E40149EA}" type="datetimeFigureOut">
              <a:rPr lang="en-US" smtClean="0"/>
              <a:pPr/>
              <a:t>3/3/2008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7FB886A-C74E-43DC-9C66-570E6C6F67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9480509"/>
            <a:ext cx="39502080" cy="2807085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886A-C74E-43DC-9C66-570E6C6F67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851262" y="1757699"/>
            <a:ext cx="8531856" cy="35793670"/>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1757702"/>
            <a:ext cx="30358080" cy="3579366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886A-C74E-43DC-9C66-570E6C6F67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886A-C74E-43DC-9C66-570E6C6F678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405" y="6782157"/>
            <a:ext cx="37307520" cy="11704320"/>
          </a:xfrm>
        </p:spPr>
        <p:txBody>
          <a:bodyPr vert="horz" anchor="b">
            <a:normAutofit/>
            <a:scene3d>
              <a:camera prst="orthographicFront"/>
              <a:lightRig rig="soft" dir="t"/>
            </a:scene3d>
            <a:sp3d prstMaterial="softEdge">
              <a:bevelT w="25400" h="25400"/>
            </a:sp3d>
          </a:bodyPr>
          <a:lstStyle>
            <a:lvl1pPr algn="r">
              <a:buNone/>
              <a:defRPr sz="263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8829022" y="18762957"/>
            <a:ext cx="21945600" cy="9311283"/>
          </a:xfrm>
        </p:spPr>
        <p:txBody>
          <a:bodyPr lIns="501612" rIns="501612" anchor="t"/>
          <a:lstStyle>
            <a:lvl1pPr marL="0" indent="0" algn="l">
              <a:buNone/>
              <a:defRPr sz="12600">
                <a:solidFill>
                  <a:schemeClr val="tx1"/>
                </a:solidFill>
              </a:defRPr>
            </a:lvl1pPr>
            <a:lvl2pPr>
              <a:buNone/>
              <a:defRPr sz="9900">
                <a:solidFill>
                  <a:schemeClr val="tx1">
                    <a:tint val="75000"/>
                  </a:schemeClr>
                </a:solidFill>
              </a:defRPr>
            </a:lvl2pPr>
            <a:lvl3pPr>
              <a:buNone/>
              <a:defRPr sz="8800">
                <a:solidFill>
                  <a:schemeClr val="tx1">
                    <a:tint val="75000"/>
                  </a:schemeClr>
                </a:solidFill>
              </a:defRPr>
            </a:lvl3pPr>
            <a:lvl4pPr>
              <a:buNone/>
              <a:defRPr sz="7700">
                <a:solidFill>
                  <a:schemeClr val="tx1">
                    <a:tint val="75000"/>
                  </a:schemeClr>
                </a:solidFill>
              </a:defRPr>
            </a:lvl4pPr>
            <a:lvl5pPr>
              <a:buNone/>
              <a:defRPr sz="77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FB886A-C74E-43DC-9C66-570E6C6F6783}" type="slidenum">
              <a:rPr lang="en-US" smtClean="0"/>
              <a:pPr/>
              <a:t>‹#›</a:t>
            </a:fld>
            <a:endParaRPr lang="en-US"/>
          </a:p>
        </p:txBody>
      </p:sp>
      <p:sp>
        <p:nvSpPr>
          <p:cNvPr id="7" name="Chevron 6"/>
          <p:cNvSpPr/>
          <p:nvPr/>
        </p:nvSpPr>
        <p:spPr>
          <a:xfrm>
            <a:off x="17456064" y="19235021"/>
            <a:ext cx="877824" cy="1463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501612" tIns="250806" rIns="501612" bIns="250806" anchor="ctr"/>
          <a:lstStyle>
            <a:extLst/>
          </a:lstStyle>
          <a:p>
            <a:pPr algn="l" eaLnBrk="1" latinLnBrk="0" hangingPunct="1"/>
            <a:endParaRPr kumimoji="0" lang="en-US"/>
          </a:p>
        </p:txBody>
      </p:sp>
      <p:sp>
        <p:nvSpPr>
          <p:cNvPr id="8" name="Chevron 7"/>
          <p:cNvSpPr/>
          <p:nvPr/>
        </p:nvSpPr>
        <p:spPr>
          <a:xfrm>
            <a:off x="16561267" y="19235021"/>
            <a:ext cx="877824" cy="1463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501612" tIns="250806" rIns="501612" bIns="250806"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94560" y="9480503"/>
            <a:ext cx="19385280" cy="28966163"/>
          </a:xfrm>
        </p:spPr>
        <p:txBody>
          <a:bodyPr/>
          <a:lstStyle>
            <a:lvl1pPr>
              <a:defRPr sz="15400"/>
            </a:lvl1pPr>
            <a:lvl2pPr>
              <a:defRPr sz="13200"/>
            </a:lvl2pPr>
            <a:lvl3pPr>
              <a:defRPr sz="11000"/>
            </a:lvl3pPr>
            <a:lvl4pPr>
              <a:defRPr sz="9900"/>
            </a:lvl4pPr>
            <a:lvl5pPr>
              <a:defRPr sz="9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311360" y="9480503"/>
            <a:ext cx="19385280" cy="28966163"/>
          </a:xfrm>
        </p:spPr>
        <p:txBody>
          <a:bodyPr/>
          <a:lstStyle>
            <a:lvl1pPr>
              <a:defRPr sz="15400"/>
            </a:lvl1pPr>
            <a:lvl2pPr>
              <a:defRPr sz="13200"/>
            </a:lvl2pPr>
            <a:lvl3pPr>
              <a:defRPr sz="11000"/>
            </a:lvl3pPr>
            <a:lvl4pPr>
              <a:defRPr sz="9900"/>
            </a:lvl4pPr>
            <a:lvl5pPr>
              <a:defRPr sz="9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FB886A-C74E-43DC-9C66-570E6C6F678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747520"/>
            <a:ext cx="39502080" cy="73152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34625280"/>
            <a:ext cx="19392902" cy="4876800"/>
          </a:xfrm>
          <a:solidFill>
            <a:schemeClr val="accent1"/>
          </a:solidFill>
          <a:ln w="9652">
            <a:solidFill>
              <a:schemeClr val="accent1"/>
            </a:solidFill>
            <a:miter lim="800000"/>
          </a:ln>
        </p:spPr>
        <p:txBody>
          <a:bodyPr lIns="1003225" anchor="ctr"/>
          <a:lstStyle>
            <a:lvl1pPr marL="0" indent="0">
              <a:buNone/>
              <a:defRPr sz="13200" b="0">
                <a:solidFill>
                  <a:schemeClr val="bg1"/>
                </a:solidFill>
              </a:defRPr>
            </a:lvl1pPr>
            <a:lvl2pPr>
              <a:buNone/>
              <a:defRPr sz="11000" b="1"/>
            </a:lvl2pPr>
            <a:lvl3pPr>
              <a:buNone/>
              <a:defRPr sz="9900" b="1"/>
            </a:lvl3pPr>
            <a:lvl4pPr>
              <a:buNone/>
              <a:defRPr sz="8800" b="1"/>
            </a:lvl4pPr>
            <a:lvl5pPr>
              <a:buNone/>
              <a:defRPr sz="88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296127" y="34625280"/>
            <a:ext cx="19400520" cy="4876800"/>
          </a:xfrm>
          <a:solidFill>
            <a:schemeClr val="accent1"/>
          </a:solidFill>
          <a:ln w="9652">
            <a:solidFill>
              <a:schemeClr val="accent1"/>
            </a:solidFill>
            <a:miter lim="800000"/>
          </a:ln>
        </p:spPr>
        <p:txBody>
          <a:bodyPr lIns="1003225" anchor="ctr"/>
          <a:lstStyle>
            <a:lvl1pPr marL="0" indent="0">
              <a:buNone/>
              <a:defRPr sz="13200" b="0">
                <a:solidFill>
                  <a:schemeClr val="bg1"/>
                </a:solidFill>
              </a:defRPr>
            </a:lvl1pPr>
            <a:lvl2pPr>
              <a:buNone/>
              <a:defRPr sz="11000" b="1"/>
            </a:lvl2pPr>
            <a:lvl3pPr>
              <a:buNone/>
              <a:defRPr sz="9900" b="1"/>
            </a:lvl3pPr>
            <a:lvl4pPr>
              <a:buNone/>
              <a:defRPr sz="8800" b="1"/>
            </a:lvl4pPr>
            <a:lvl5pPr>
              <a:buNone/>
              <a:defRPr sz="88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9243485"/>
            <a:ext cx="19392902" cy="25227283"/>
          </a:xfrm>
          <a:ln>
            <a:noFill/>
            <a:prstDash val="sysDash"/>
            <a:miter lim="800000"/>
          </a:ln>
        </p:spPr>
        <p:txBody>
          <a:bodyPr/>
          <a:lstStyle>
            <a:lvl1pPr>
              <a:defRPr sz="13200"/>
            </a:lvl1pPr>
            <a:lvl2pPr>
              <a:defRPr sz="11000"/>
            </a:lvl2pPr>
            <a:lvl3pPr>
              <a:defRPr sz="9900"/>
            </a:lvl3pPr>
            <a:lvl4pPr>
              <a:defRPr sz="8800"/>
            </a:lvl4pPr>
            <a:lvl5pPr>
              <a:defRPr sz="8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6122" y="9243485"/>
            <a:ext cx="19400520" cy="25227283"/>
          </a:xfrm>
          <a:ln>
            <a:noFill/>
            <a:prstDash val="sysDash"/>
            <a:miter lim="800000"/>
          </a:ln>
        </p:spPr>
        <p:txBody>
          <a:bodyPr/>
          <a:lstStyle>
            <a:lvl1pPr>
              <a:spcBef>
                <a:spcPts val="0"/>
              </a:spcBef>
              <a:defRPr sz="13200"/>
            </a:lvl1pPr>
            <a:lvl2pPr>
              <a:defRPr sz="11000"/>
            </a:lvl2pPr>
            <a:lvl3pPr>
              <a:defRPr sz="9900"/>
            </a:lvl3pPr>
            <a:lvl4pPr>
              <a:defRPr sz="8800"/>
            </a:lvl4pPr>
            <a:lvl5pPr>
              <a:defRPr sz="8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7FB886A-C74E-43DC-9C66-570E6C6F678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FB886A-C74E-43DC-9C66-570E6C6F678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9FBD95F-0AA8-4EC5-A537-4337E40149EA}" type="datetimeFigureOut">
              <a:rPr lang="en-US" smtClean="0"/>
              <a:pPr/>
              <a:t>3/3/2008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FB886A-C74E-43DC-9C66-570E6C6F67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120" y="31211520"/>
            <a:ext cx="35912525" cy="2926080"/>
          </a:xfrm>
        </p:spPr>
        <p:txBody>
          <a:bodyPr vert="horz" anchor="t">
            <a:noAutofit/>
            <a:sp3d prstMaterial="softEdge">
              <a:bevelT w="0" h="0"/>
            </a:sp3d>
          </a:bodyPr>
          <a:lstStyle>
            <a:lvl1pPr algn="r">
              <a:buNone/>
              <a:defRPr sz="137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21214080" y="34272653"/>
            <a:ext cx="19078042" cy="5852160"/>
          </a:xfrm>
        </p:spPr>
        <p:txBody>
          <a:bodyPr/>
          <a:lstStyle>
            <a:lvl1pPr marL="0" indent="0" algn="r">
              <a:buNone/>
              <a:defRPr sz="8800"/>
            </a:lvl1pPr>
            <a:lvl2pPr>
              <a:buNone/>
              <a:defRPr sz="6600"/>
            </a:lvl2pPr>
            <a:lvl3pPr>
              <a:buNone/>
              <a:defRPr sz="5500"/>
            </a:lvl3pPr>
            <a:lvl4pPr>
              <a:buNone/>
              <a:defRPr sz="4900"/>
            </a:lvl4pPr>
            <a:lvl5pPr>
              <a:buNone/>
              <a:defRPr sz="4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389120" y="1755648"/>
            <a:ext cx="35903002" cy="29260800"/>
          </a:xfrm>
        </p:spPr>
        <p:txBody>
          <a:bodyPr/>
          <a:lstStyle>
            <a:lvl1pPr>
              <a:defRPr sz="17600"/>
            </a:lvl1pPr>
            <a:lvl2pPr>
              <a:defRPr sz="15400"/>
            </a:lvl2pPr>
            <a:lvl3pPr>
              <a:defRPr sz="13200"/>
            </a:lvl3pPr>
            <a:lvl4pPr>
              <a:defRPr sz="11000"/>
            </a:lvl4pPr>
            <a:lvl5pPr>
              <a:defRPr sz="11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2289754" y="41010842"/>
            <a:ext cx="9217152" cy="2340864"/>
          </a:xfrm>
        </p:spPr>
        <p:txBody>
          <a:bodyPr/>
          <a:lstStyle>
            <a:extLst/>
          </a:lstStyle>
          <a:p>
            <a:fld id="{89FBD95F-0AA8-4EC5-A537-4337E40149EA}" type="datetimeFigureOut">
              <a:rPr lang="en-US" smtClean="0"/>
              <a:pPr/>
              <a:t>3/3/2008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FB886A-C74E-43DC-9C66-570E6C6F678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77914" y="34837773"/>
            <a:ext cx="34381440" cy="4148685"/>
          </a:xfrm>
          <a:noFill/>
        </p:spPr>
        <p:txBody>
          <a:bodyPr lIns="501612" tIns="0" rIns="501612" anchor="t"/>
          <a:lstStyle>
            <a:lvl1pPr marL="0" marR="100322" indent="0" algn="r">
              <a:buNone/>
              <a:defRPr sz="7700"/>
            </a:lvl1pPr>
            <a:lvl2pPr>
              <a:defRPr sz="6600"/>
            </a:lvl2pPr>
            <a:lvl3pPr>
              <a:defRPr sz="5500"/>
            </a:lvl3pPr>
            <a:lvl4pPr>
              <a:defRPr sz="4900"/>
            </a:lvl4pPr>
            <a:lvl5pPr>
              <a:defRPr sz="4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1097280" y="1215795"/>
            <a:ext cx="41696640" cy="28090368"/>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76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9FBD95F-0AA8-4EC5-A537-4337E40149EA}" type="datetimeFigureOut">
              <a:rPr lang="en-US" smtClean="0"/>
              <a:pPr/>
              <a:t>3/3/2008</a:t>
            </a:fld>
            <a:endParaRPr lang="en-US"/>
          </a:p>
        </p:txBody>
      </p:sp>
      <p:sp>
        <p:nvSpPr>
          <p:cNvPr id="6" name="Footer Placeholder 5"/>
          <p:cNvSpPr>
            <a:spLocks noGrp="1"/>
          </p:cNvSpPr>
          <p:nvPr>
            <p:ph type="ftr" sz="quarter" idx="11"/>
          </p:nvPr>
        </p:nvSpPr>
        <p:spPr>
          <a:xfrm>
            <a:off x="21024348" y="41010845"/>
            <a:ext cx="11283269" cy="2336800"/>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7FB886A-C74E-43DC-9C66-570E6C6F6783}" type="slidenum">
              <a:rPr lang="en-US" smtClean="0"/>
              <a:pPr/>
              <a:t>‹#›</a:t>
            </a:fld>
            <a:endParaRPr lang="en-US"/>
          </a:p>
        </p:txBody>
      </p:sp>
      <p:sp>
        <p:nvSpPr>
          <p:cNvPr id="2" name="Title 1"/>
          <p:cNvSpPr>
            <a:spLocks noGrp="1"/>
          </p:cNvSpPr>
          <p:nvPr>
            <p:ph type="title"/>
          </p:nvPr>
        </p:nvSpPr>
        <p:spPr>
          <a:xfrm>
            <a:off x="1097280" y="31136781"/>
            <a:ext cx="38762074" cy="3601101"/>
          </a:xfrm>
          <a:noFill/>
        </p:spPr>
        <p:txBody>
          <a:bodyPr anchor="t">
            <a:sp3d prstMaterial="softEdge"/>
          </a:bodyPr>
          <a:lstStyle>
            <a:lvl1pPr marR="0" algn="r">
              <a:buNone/>
              <a:defRPr sz="165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3438895" y="32012759"/>
            <a:ext cx="18249614" cy="923591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01612" tIns="250806" rIns="501612" bIns="250806" anchor="t" compatLnSpc="1"/>
          <a:lstStyle>
            <a:extLst/>
          </a:lstStyle>
          <a:p>
            <a:endParaRPr kumimoji="0" lang="en-US"/>
          </a:p>
        </p:txBody>
      </p:sp>
      <p:sp>
        <p:nvSpPr>
          <p:cNvPr id="9" name="Freeform 8"/>
          <p:cNvSpPr>
            <a:spLocks/>
          </p:cNvSpPr>
          <p:nvPr/>
        </p:nvSpPr>
        <p:spPr bwMode="auto">
          <a:xfrm>
            <a:off x="-257090" y="37024147"/>
            <a:ext cx="18249614" cy="536448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01612" tIns="250806" rIns="501612" bIns="250806" anchor="t" compatLnSpc="1"/>
          <a:lstStyle>
            <a:extLst/>
          </a:lstStyle>
          <a:p>
            <a:endParaRPr kumimoji="0" lang="en-US"/>
          </a:p>
        </p:txBody>
      </p:sp>
      <p:sp>
        <p:nvSpPr>
          <p:cNvPr id="10" name="Right Triangle 9"/>
          <p:cNvSpPr>
            <a:spLocks/>
          </p:cNvSpPr>
          <p:nvPr/>
        </p:nvSpPr>
        <p:spPr bwMode="auto">
          <a:xfrm>
            <a:off x="-29001" y="37064019"/>
            <a:ext cx="16331107" cy="6917555"/>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01612" tIns="250806" rIns="501612" bIns="250806" anchor="ctr" compatLnSpc="1"/>
          <a:lstStyle>
            <a:extLst/>
          </a:lstStyle>
          <a:p>
            <a:pPr algn="ctr" eaLnBrk="1" latinLnBrk="0" hangingPunct="1"/>
            <a:endParaRPr kumimoji="0" lang="en-US"/>
          </a:p>
        </p:txBody>
      </p:sp>
      <p:cxnSp>
        <p:nvCxnSpPr>
          <p:cNvPr id="11" name="Straight Connector 10"/>
          <p:cNvCxnSpPr/>
          <p:nvPr/>
        </p:nvCxnSpPr>
        <p:spPr>
          <a:xfrm>
            <a:off x="-44335" y="37041527"/>
            <a:ext cx="16346443" cy="694005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41587738" y="31926016"/>
            <a:ext cx="877824" cy="1463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501612" tIns="250806" rIns="501612" bIns="250806" anchor="ctr"/>
          <a:lstStyle>
            <a:extLst/>
          </a:lstStyle>
          <a:p>
            <a:pPr algn="l" eaLnBrk="1" latinLnBrk="0" hangingPunct="1"/>
            <a:endParaRPr kumimoji="0" lang="en-US"/>
          </a:p>
        </p:txBody>
      </p:sp>
      <p:sp>
        <p:nvSpPr>
          <p:cNvPr id="13" name="Chevron 12"/>
          <p:cNvSpPr/>
          <p:nvPr/>
        </p:nvSpPr>
        <p:spPr>
          <a:xfrm>
            <a:off x="40692941" y="31926016"/>
            <a:ext cx="877824" cy="1463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501612" tIns="250806" rIns="501612" bIns="250806"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l="21000" t="21000" r="21000" b="2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3438895" y="32012759"/>
            <a:ext cx="18249614" cy="923591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01612" tIns="250806" rIns="501612" bIns="250806" anchor="t" compatLnSpc="1"/>
          <a:lstStyle>
            <a:extLst/>
          </a:lstStyle>
          <a:p>
            <a:endParaRPr kumimoji="0" lang="en-US"/>
          </a:p>
        </p:txBody>
      </p:sp>
      <p:sp>
        <p:nvSpPr>
          <p:cNvPr id="12" name="Freeform 11"/>
          <p:cNvSpPr>
            <a:spLocks/>
          </p:cNvSpPr>
          <p:nvPr/>
        </p:nvSpPr>
        <p:spPr bwMode="auto">
          <a:xfrm>
            <a:off x="-257090" y="37024147"/>
            <a:ext cx="18249614" cy="536448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01612" tIns="250806" rIns="501612" bIns="250806" anchor="t" compatLnSpc="1"/>
          <a:lstStyle>
            <a:extLst/>
          </a:lstStyle>
          <a:p>
            <a:endParaRPr kumimoji="0" lang="en-US"/>
          </a:p>
        </p:txBody>
      </p:sp>
      <p:sp>
        <p:nvSpPr>
          <p:cNvPr id="14" name="Right Triangle 13"/>
          <p:cNvSpPr>
            <a:spLocks/>
          </p:cNvSpPr>
          <p:nvPr/>
        </p:nvSpPr>
        <p:spPr bwMode="auto">
          <a:xfrm>
            <a:off x="-29001" y="37064019"/>
            <a:ext cx="16331107" cy="6917555"/>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01612" tIns="250806" rIns="501612" bIns="250806" anchor="ctr" compatLnSpc="1"/>
          <a:lstStyle>
            <a:extLst/>
          </a:lstStyle>
          <a:p>
            <a:pPr algn="ctr" eaLnBrk="1" latinLnBrk="0" hangingPunct="1"/>
            <a:endParaRPr kumimoji="0" lang="en-US"/>
          </a:p>
        </p:txBody>
      </p:sp>
      <p:cxnSp>
        <p:nvCxnSpPr>
          <p:cNvPr id="15" name="Straight Connector 14"/>
          <p:cNvCxnSpPr/>
          <p:nvPr/>
        </p:nvCxnSpPr>
        <p:spPr>
          <a:xfrm>
            <a:off x="-44335" y="37041527"/>
            <a:ext cx="16346443" cy="694005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194560" y="1757683"/>
            <a:ext cx="39502080" cy="7315200"/>
          </a:xfrm>
          <a:prstGeom prst="rect">
            <a:avLst/>
          </a:prstGeom>
        </p:spPr>
        <p:txBody>
          <a:bodyPr vert="horz" lIns="501612" tIns="250806" rIns="501612" bIns="250806"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2194560" y="9480503"/>
            <a:ext cx="39502080" cy="28966163"/>
          </a:xfrm>
          <a:prstGeom prst="rect">
            <a:avLst/>
          </a:prstGeom>
        </p:spPr>
        <p:txBody>
          <a:bodyPr vert="horz" lIns="501612" tIns="250806" rIns="501612" bIns="250806">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32289754" y="41010842"/>
            <a:ext cx="9217152" cy="2340864"/>
          </a:xfrm>
          <a:prstGeom prst="rect">
            <a:avLst/>
          </a:prstGeom>
        </p:spPr>
        <p:txBody>
          <a:bodyPr vert="horz" lIns="501612" tIns="250806" rIns="501612" bIns="250806" anchor="b"/>
          <a:lstStyle>
            <a:lvl1pPr algn="l" eaLnBrk="1" latinLnBrk="0" hangingPunct="1">
              <a:defRPr kumimoji="0" sz="5500">
                <a:solidFill>
                  <a:schemeClr val="tx1"/>
                </a:solidFill>
              </a:defRPr>
            </a:lvl1pPr>
            <a:extLst/>
          </a:lstStyle>
          <a:p>
            <a:fld id="{89FBD95F-0AA8-4EC5-A537-4337E40149EA}" type="datetimeFigureOut">
              <a:rPr lang="en-US" smtClean="0"/>
              <a:pPr/>
              <a:t>3/3/2008</a:t>
            </a:fld>
            <a:endParaRPr lang="en-US"/>
          </a:p>
        </p:txBody>
      </p:sp>
      <p:sp>
        <p:nvSpPr>
          <p:cNvPr id="22" name="Footer Placeholder 21"/>
          <p:cNvSpPr>
            <a:spLocks noGrp="1"/>
          </p:cNvSpPr>
          <p:nvPr>
            <p:ph type="ftr" sz="quarter" idx="3"/>
          </p:nvPr>
        </p:nvSpPr>
        <p:spPr>
          <a:xfrm>
            <a:off x="21024348" y="41010845"/>
            <a:ext cx="11283269" cy="2336800"/>
          </a:xfrm>
          <a:prstGeom prst="rect">
            <a:avLst/>
          </a:prstGeom>
        </p:spPr>
        <p:txBody>
          <a:bodyPr vert="horz" lIns="501612" tIns="250806" rIns="501612" bIns="250806" anchor="b"/>
          <a:lstStyle>
            <a:lvl1pPr algn="r" eaLnBrk="1" latinLnBrk="0" hangingPunct="1">
              <a:defRPr kumimoji="0" sz="5500">
                <a:solidFill>
                  <a:schemeClr val="tx1"/>
                </a:solidFill>
              </a:defRPr>
            </a:lvl1pPr>
            <a:extLst/>
          </a:lstStyle>
          <a:p>
            <a:endParaRPr lang="en-US"/>
          </a:p>
        </p:txBody>
      </p:sp>
      <p:sp>
        <p:nvSpPr>
          <p:cNvPr id="18" name="Slide Number Placeholder 17"/>
          <p:cNvSpPr>
            <a:spLocks noGrp="1"/>
          </p:cNvSpPr>
          <p:nvPr>
            <p:ph type="sldNum" sz="quarter" idx="4"/>
          </p:nvPr>
        </p:nvSpPr>
        <p:spPr>
          <a:xfrm>
            <a:off x="41506906" y="41010845"/>
            <a:ext cx="1755648" cy="2336800"/>
          </a:xfrm>
          <a:prstGeom prst="rect">
            <a:avLst/>
          </a:prstGeom>
        </p:spPr>
        <p:txBody>
          <a:bodyPr vert="horz" lIns="501612" tIns="250806" rIns="501612" bIns="250806" anchor="b"/>
          <a:lstStyle>
            <a:lvl1pPr algn="r" eaLnBrk="1" latinLnBrk="0" hangingPunct="1">
              <a:defRPr kumimoji="0" sz="5500" b="0">
                <a:solidFill>
                  <a:schemeClr val="tx1"/>
                </a:solidFill>
              </a:defRPr>
            </a:lvl1pPr>
            <a:extLst/>
          </a:lstStyle>
          <a:p>
            <a:fld id="{D7FB886A-C74E-43DC-9C66-570E6C6F67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225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006450" indent="-1404515" algn="l" rtl="0" eaLnBrk="1" latinLnBrk="0" hangingPunct="1">
        <a:spcBef>
          <a:spcPts val="2194"/>
        </a:spcBef>
        <a:spcAft>
          <a:spcPts val="0"/>
        </a:spcAft>
        <a:buClr>
          <a:schemeClr val="accent1"/>
        </a:buClr>
        <a:buSzPct val="68000"/>
        <a:buFont typeface="Wingdings 3"/>
        <a:buChar char=""/>
        <a:defRPr kumimoji="0" sz="14800" kern="1200">
          <a:solidFill>
            <a:schemeClr val="tx1"/>
          </a:solidFill>
          <a:latin typeface="+mn-lt"/>
          <a:ea typeface="+mn-ea"/>
          <a:cs typeface="+mn-cs"/>
        </a:defRPr>
      </a:lvl1pPr>
      <a:lvl2pPr marL="3410964" indent="-1254031" algn="l" rtl="0" eaLnBrk="1" latinLnBrk="0" hangingPunct="1">
        <a:spcBef>
          <a:spcPts val="1777"/>
        </a:spcBef>
        <a:buClr>
          <a:schemeClr val="accent1"/>
        </a:buClr>
        <a:buFont typeface="Verdana"/>
        <a:buChar char="◦"/>
        <a:defRPr kumimoji="0" sz="12600" kern="1200">
          <a:solidFill>
            <a:schemeClr val="tx1"/>
          </a:solidFill>
          <a:latin typeface="+mn-lt"/>
          <a:ea typeface="+mn-ea"/>
          <a:cs typeface="+mn-cs"/>
        </a:defRPr>
      </a:lvl2pPr>
      <a:lvl3pPr marL="4715157" indent="-1254031" algn="l" rtl="0" eaLnBrk="1" latinLnBrk="0" hangingPunct="1">
        <a:spcBef>
          <a:spcPts val="1920"/>
        </a:spcBef>
        <a:buClr>
          <a:schemeClr val="accent2"/>
        </a:buClr>
        <a:buSzPct val="100000"/>
        <a:buFont typeface="Wingdings 2"/>
        <a:buChar char=""/>
        <a:defRPr kumimoji="0" sz="11500" kern="1200">
          <a:solidFill>
            <a:schemeClr val="tx1"/>
          </a:solidFill>
          <a:latin typeface="+mn-lt"/>
          <a:ea typeface="+mn-ea"/>
          <a:cs typeface="+mn-cs"/>
        </a:defRPr>
      </a:lvl3pPr>
      <a:lvl4pPr marL="6270155" indent="-1254031" algn="l" rtl="0" eaLnBrk="1" latinLnBrk="0" hangingPunct="1">
        <a:spcBef>
          <a:spcPts val="1920"/>
        </a:spcBef>
        <a:buClr>
          <a:schemeClr val="accent2"/>
        </a:buClr>
        <a:buFont typeface="Wingdings 2"/>
        <a:buChar char=""/>
        <a:defRPr kumimoji="0" sz="10400" kern="1200">
          <a:solidFill>
            <a:schemeClr val="tx1"/>
          </a:solidFill>
          <a:latin typeface="+mn-lt"/>
          <a:ea typeface="+mn-ea"/>
          <a:cs typeface="+mn-cs"/>
        </a:defRPr>
      </a:lvl4pPr>
      <a:lvl5pPr marL="7524186" indent="-1254031" algn="l" rtl="0" eaLnBrk="1" latinLnBrk="0" hangingPunct="1">
        <a:spcBef>
          <a:spcPts val="1920"/>
        </a:spcBef>
        <a:buClr>
          <a:schemeClr val="accent2"/>
        </a:buClr>
        <a:buFont typeface="Wingdings 2"/>
        <a:buChar char=""/>
        <a:defRPr kumimoji="0" sz="9900" kern="1200">
          <a:solidFill>
            <a:schemeClr val="tx1"/>
          </a:solidFill>
          <a:latin typeface="+mn-lt"/>
          <a:ea typeface="+mn-ea"/>
          <a:cs typeface="+mn-cs"/>
        </a:defRPr>
      </a:lvl5pPr>
      <a:lvl6pPr marL="8778217" indent="-1254031" algn="l" rtl="0" eaLnBrk="1" latinLnBrk="0" hangingPunct="1">
        <a:spcBef>
          <a:spcPts val="1920"/>
        </a:spcBef>
        <a:buClr>
          <a:schemeClr val="accent3"/>
        </a:buClr>
        <a:buFont typeface="Wingdings 2"/>
        <a:buChar char=""/>
        <a:defRPr kumimoji="0" sz="9900" kern="1200">
          <a:solidFill>
            <a:schemeClr val="tx1"/>
          </a:solidFill>
          <a:latin typeface="+mn-lt"/>
          <a:ea typeface="+mn-ea"/>
          <a:cs typeface="+mn-cs"/>
        </a:defRPr>
      </a:lvl6pPr>
      <a:lvl7pPr marL="10032248" indent="-1254031" algn="l" rtl="0" eaLnBrk="1" latinLnBrk="0" hangingPunct="1">
        <a:spcBef>
          <a:spcPts val="1920"/>
        </a:spcBef>
        <a:buClr>
          <a:schemeClr val="accent3"/>
        </a:buClr>
        <a:buFont typeface="Wingdings 2"/>
        <a:buChar char=""/>
        <a:defRPr kumimoji="0" sz="8800" kern="1200">
          <a:solidFill>
            <a:schemeClr val="tx1"/>
          </a:solidFill>
          <a:latin typeface="+mn-lt"/>
          <a:ea typeface="+mn-ea"/>
          <a:cs typeface="+mn-cs"/>
        </a:defRPr>
      </a:lvl7pPr>
      <a:lvl8pPr marL="11286279" indent="-1254031" algn="l" rtl="0" eaLnBrk="1" latinLnBrk="0" hangingPunct="1">
        <a:spcBef>
          <a:spcPts val="1920"/>
        </a:spcBef>
        <a:buClr>
          <a:schemeClr val="accent3"/>
        </a:buClr>
        <a:buFont typeface="Wingdings 2"/>
        <a:buChar char=""/>
        <a:defRPr kumimoji="0" sz="8800" kern="1200">
          <a:solidFill>
            <a:schemeClr val="tx1"/>
          </a:solidFill>
          <a:latin typeface="+mn-lt"/>
          <a:ea typeface="+mn-ea"/>
          <a:cs typeface="+mn-cs"/>
        </a:defRPr>
      </a:lvl8pPr>
      <a:lvl9pPr marL="12540310" indent="-1254031" algn="l" rtl="0" eaLnBrk="1" latinLnBrk="0" hangingPunct="1">
        <a:spcBef>
          <a:spcPts val="1920"/>
        </a:spcBef>
        <a:buClr>
          <a:schemeClr val="accent3"/>
        </a:buClr>
        <a:buFont typeface="Wingdings 2"/>
        <a:buChar char=""/>
        <a:defRPr kumimoji="0" sz="8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508062" algn="l" rtl="0" eaLnBrk="1" latinLnBrk="0" hangingPunct="1">
        <a:defRPr kumimoji="0" kern="1200">
          <a:solidFill>
            <a:schemeClr val="tx1"/>
          </a:solidFill>
          <a:latin typeface="+mn-lt"/>
          <a:ea typeface="+mn-ea"/>
          <a:cs typeface="+mn-cs"/>
        </a:defRPr>
      </a:lvl2pPr>
      <a:lvl3pPr marL="5016124" algn="l" rtl="0" eaLnBrk="1" latinLnBrk="0" hangingPunct="1">
        <a:defRPr kumimoji="0" kern="1200">
          <a:solidFill>
            <a:schemeClr val="tx1"/>
          </a:solidFill>
          <a:latin typeface="+mn-lt"/>
          <a:ea typeface="+mn-ea"/>
          <a:cs typeface="+mn-cs"/>
        </a:defRPr>
      </a:lvl3pPr>
      <a:lvl4pPr marL="7524186" algn="l" rtl="0" eaLnBrk="1" latinLnBrk="0" hangingPunct="1">
        <a:defRPr kumimoji="0" kern="1200">
          <a:solidFill>
            <a:schemeClr val="tx1"/>
          </a:solidFill>
          <a:latin typeface="+mn-lt"/>
          <a:ea typeface="+mn-ea"/>
          <a:cs typeface="+mn-cs"/>
        </a:defRPr>
      </a:lvl4pPr>
      <a:lvl5pPr marL="10032248" algn="l" rtl="0" eaLnBrk="1" latinLnBrk="0" hangingPunct="1">
        <a:defRPr kumimoji="0" kern="1200">
          <a:solidFill>
            <a:schemeClr val="tx1"/>
          </a:solidFill>
          <a:latin typeface="+mn-lt"/>
          <a:ea typeface="+mn-ea"/>
          <a:cs typeface="+mn-cs"/>
        </a:defRPr>
      </a:lvl5pPr>
      <a:lvl6pPr marL="12540310" algn="l" rtl="0" eaLnBrk="1" latinLnBrk="0" hangingPunct="1">
        <a:defRPr kumimoji="0" kern="1200">
          <a:solidFill>
            <a:schemeClr val="tx1"/>
          </a:solidFill>
          <a:latin typeface="+mn-lt"/>
          <a:ea typeface="+mn-ea"/>
          <a:cs typeface="+mn-cs"/>
        </a:defRPr>
      </a:lvl6pPr>
      <a:lvl7pPr marL="15048372" algn="l" rtl="0" eaLnBrk="1" latinLnBrk="0" hangingPunct="1">
        <a:defRPr kumimoji="0" kern="1200">
          <a:solidFill>
            <a:schemeClr val="tx1"/>
          </a:solidFill>
          <a:latin typeface="+mn-lt"/>
          <a:ea typeface="+mn-ea"/>
          <a:cs typeface="+mn-cs"/>
        </a:defRPr>
      </a:lvl7pPr>
      <a:lvl8pPr marL="17556434" algn="l" rtl="0" eaLnBrk="1" latinLnBrk="0" hangingPunct="1">
        <a:defRPr kumimoji="0" kern="1200">
          <a:solidFill>
            <a:schemeClr val="tx1"/>
          </a:solidFill>
          <a:latin typeface="+mn-lt"/>
          <a:ea typeface="+mn-ea"/>
          <a:cs typeface="+mn-cs"/>
        </a:defRPr>
      </a:lvl8pPr>
      <a:lvl9pPr marL="20064496"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slideLayout" Target="../slideLayouts/slideLayout1.xml"/><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gi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alpha val="30000"/>
          </a:schemeClr>
        </a:solidFill>
        <a:effectLst/>
      </p:bgPr>
    </p:bg>
    <p:spTree>
      <p:nvGrpSpPr>
        <p:cNvPr id="1" name=""/>
        <p:cNvGrpSpPr/>
        <p:nvPr/>
      </p:nvGrpSpPr>
      <p:grpSpPr>
        <a:xfrm>
          <a:off x="0" y="0"/>
          <a:ext cx="0" cy="0"/>
          <a:chOff x="0" y="0"/>
          <a:chExt cx="0" cy="0"/>
        </a:xfrm>
      </p:grpSpPr>
      <p:sp>
        <p:nvSpPr>
          <p:cNvPr id="36" name="Oval 35"/>
          <p:cNvSpPr/>
          <p:nvPr/>
        </p:nvSpPr>
        <p:spPr>
          <a:xfrm>
            <a:off x="9601200" y="15392400"/>
            <a:ext cx="24231600" cy="21640800"/>
          </a:xfrm>
          <a:prstGeom prst="ellipse">
            <a:avLst/>
          </a:prstGeom>
          <a:noFill/>
          <a:ln w="190500" cmpd="sng">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8" name="Rounded Rectangle 67"/>
          <p:cNvSpPr/>
          <p:nvPr/>
        </p:nvSpPr>
        <p:spPr>
          <a:xfrm>
            <a:off x="30708600" y="9448800"/>
            <a:ext cx="12496800" cy="11811000"/>
          </a:xfrm>
          <a:prstGeom prst="roundRect">
            <a:avLst/>
          </a:prstGeom>
          <a:solidFill>
            <a:schemeClr val="accent4">
              <a:lumMod val="60000"/>
              <a:lumOff val="40000"/>
            </a:schemeClr>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dirty="0" smtClean="0">
              <a:solidFill>
                <a:schemeClr val="tx1"/>
              </a:solidFill>
            </a:endParaRPr>
          </a:p>
        </p:txBody>
      </p:sp>
      <p:sp>
        <p:nvSpPr>
          <p:cNvPr id="2" name="Title 1"/>
          <p:cNvSpPr>
            <a:spLocks noGrp="1"/>
          </p:cNvSpPr>
          <p:nvPr>
            <p:ph type="ctrTitle"/>
          </p:nvPr>
        </p:nvSpPr>
        <p:spPr>
          <a:xfrm>
            <a:off x="0" y="762000"/>
            <a:ext cx="43891200" cy="3886200"/>
          </a:xfrm>
        </p:spPr>
        <p:txBody>
          <a:bodyPr>
            <a:noAutofit/>
            <a:scene3d>
              <a:camera prst="orthographicFront"/>
              <a:lightRig rig="soft" dir="t"/>
            </a:scene3d>
            <a:sp3d prstMaterial="softEdge"/>
          </a:bodyPr>
          <a:lstStyle/>
          <a:p>
            <a:pPr algn="ctr"/>
            <a:r>
              <a:rPr lang="en-US" sz="11800" spc="-150" dirty="0" smtClean="0">
                <a:ln w="38100">
                  <a:solidFill>
                    <a:schemeClr val="accent4"/>
                  </a:solidFill>
                </a:ln>
                <a:blipFill>
                  <a:blip r:embed="rId4"/>
                  <a:tile tx="0" ty="0" sx="100000" sy="100000" flip="none" algn="tl"/>
                </a:blipFill>
              </a:rPr>
              <a:t>BIOMECHANICAL VALIDATION OF DIGITAL HUMAN MODELS: </a:t>
            </a:r>
            <a:r>
              <a:rPr lang="en-US" sz="9800" spc="300" dirty="0" smtClean="0">
                <a:ln w="38100">
                  <a:solidFill>
                    <a:schemeClr val="accent4"/>
                  </a:solidFill>
                </a:ln>
                <a:blipFill>
                  <a:blip r:embed="rId4"/>
                  <a:tile tx="0" ty="0" sx="100000" sy="100000" flip="none" algn="tl"/>
                </a:blipFill>
              </a:rPr>
              <a:t/>
            </a:r>
            <a:br>
              <a:rPr lang="en-US" sz="9800" spc="300" dirty="0" smtClean="0">
                <a:ln w="38100">
                  <a:solidFill>
                    <a:schemeClr val="accent4"/>
                  </a:solidFill>
                </a:ln>
                <a:blipFill>
                  <a:blip r:embed="rId4"/>
                  <a:tile tx="0" ty="0" sx="100000" sy="100000" flip="none" algn="tl"/>
                </a:blipFill>
              </a:rPr>
            </a:br>
            <a:r>
              <a:rPr lang="en-US" sz="9800" spc="300" dirty="0" smtClean="0">
                <a:ln w="38100">
                  <a:solidFill>
                    <a:schemeClr val="accent4"/>
                  </a:solidFill>
                </a:ln>
                <a:blipFill>
                  <a:blip r:embed="rId4"/>
                  <a:tile tx="0" ty="0" sx="100000" sy="100000" flip="none" algn="tl"/>
                </a:blipFill>
              </a:rPr>
              <a:t>A POSTURE AND MOTION STUDY WITH DIGITAL HUMAN MODELS</a:t>
            </a:r>
            <a:endParaRPr lang="en-US" sz="9800" spc="300" dirty="0">
              <a:ln w="38100">
                <a:solidFill>
                  <a:schemeClr val="accent4"/>
                </a:solidFill>
              </a:ln>
              <a:blipFill>
                <a:blip r:embed="rId4"/>
                <a:tile tx="0" ty="0" sx="100000" sy="100000" flip="none" algn="tl"/>
              </a:blipFill>
            </a:endParaRPr>
          </a:p>
        </p:txBody>
      </p:sp>
      <p:sp>
        <p:nvSpPr>
          <p:cNvPr id="37" name="TextBox 36"/>
          <p:cNvSpPr txBox="1"/>
          <p:nvPr/>
        </p:nvSpPr>
        <p:spPr>
          <a:xfrm>
            <a:off x="11734800" y="4953000"/>
            <a:ext cx="20345400" cy="4247317"/>
          </a:xfrm>
          <a:prstGeom prst="rect">
            <a:avLst/>
          </a:prstGeom>
          <a:noFill/>
        </p:spPr>
        <p:txBody>
          <a:bodyPr wrap="square" rtlCol="0">
            <a:spAutoFit/>
          </a:bodyPr>
          <a:lstStyle/>
          <a:p>
            <a:pPr algn="ctr"/>
            <a:r>
              <a:rPr lang="en-US" sz="5400" b="1" dirty="0" smtClean="0">
                <a:latin typeface="Tahoma"/>
                <a:ea typeface="Times New Roman"/>
              </a:rPr>
              <a:t>Sourav S Patnaik, John McGinley, Gary </a:t>
            </a:r>
            <a:r>
              <a:rPr lang="en-US" sz="5400" b="1" dirty="0" err="1" smtClean="0">
                <a:latin typeface="Tahoma"/>
                <a:ea typeface="Times New Roman"/>
              </a:rPr>
              <a:t>McFadyen</a:t>
            </a:r>
            <a:r>
              <a:rPr lang="en-US" sz="5400" b="1" dirty="0" smtClean="0">
                <a:latin typeface="Tahoma"/>
                <a:ea typeface="Times New Roman"/>
              </a:rPr>
              <a:t>, </a:t>
            </a:r>
          </a:p>
          <a:p>
            <a:pPr algn="ctr"/>
            <a:r>
              <a:rPr lang="en-US" sz="5400" b="1" dirty="0" smtClean="0">
                <a:latin typeface="Tahoma"/>
                <a:ea typeface="Times New Roman"/>
              </a:rPr>
              <a:t>Kari Babski- Reeves, Daniel </a:t>
            </a:r>
            <a:r>
              <a:rPr lang="en-US" sz="5400" b="1" dirty="0" err="1" smtClean="0">
                <a:latin typeface="Tahoma"/>
                <a:ea typeface="Times New Roman"/>
              </a:rPr>
              <a:t>Carruth</a:t>
            </a:r>
            <a:endParaRPr lang="en-US" sz="5400" dirty="0" smtClean="0">
              <a:latin typeface="Times New Roman"/>
              <a:ea typeface="Times New Roman"/>
            </a:endParaRPr>
          </a:p>
          <a:p>
            <a:pPr algn="ctr"/>
            <a:r>
              <a:rPr lang="en-US" sz="5400" b="1" dirty="0" smtClean="0">
                <a:latin typeface="Tahoma"/>
                <a:ea typeface="Times New Roman"/>
              </a:rPr>
              <a:t>Human Factors and Ergonomics (HFE)</a:t>
            </a:r>
          </a:p>
          <a:p>
            <a:pPr algn="ctr"/>
            <a:r>
              <a:rPr lang="en-US" sz="5400" b="1" dirty="0" smtClean="0">
                <a:latin typeface="Tahoma"/>
                <a:ea typeface="Times New Roman"/>
              </a:rPr>
              <a:t>Research Group, Centre for Advanced Vehicular Systems,</a:t>
            </a:r>
          </a:p>
          <a:p>
            <a:pPr algn="ctr"/>
            <a:r>
              <a:rPr lang="en-US" sz="5400" b="1" dirty="0" smtClean="0">
                <a:latin typeface="Tahoma"/>
                <a:ea typeface="Times New Roman"/>
              </a:rPr>
              <a:t> Mississippi State University</a:t>
            </a:r>
            <a:endParaRPr lang="en-US" sz="5400" dirty="0">
              <a:latin typeface="Times New Roman"/>
              <a:ea typeface="Times New Roman"/>
            </a:endParaRPr>
          </a:p>
        </p:txBody>
      </p:sp>
      <p:sp>
        <p:nvSpPr>
          <p:cNvPr id="54" name="Rounded Rectangle 53"/>
          <p:cNvSpPr/>
          <p:nvPr/>
        </p:nvSpPr>
        <p:spPr>
          <a:xfrm>
            <a:off x="838200" y="9601200"/>
            <a:ext cx="11887200" cy="11430000"/>
          </a:xfrm>
          <a:prstGeom prst="roundRect">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bIns="45720" rtlCol="0" anchor="t" anchorCtr="0">
            <a:noAutofit/>
          </a:bodyPr>
          <a:lstStyle/>
          <a:p>
            <a:pPr algn="ctr"/>
            <a:r>
              <a:rPr lang="en-US" sz="4800" b="1" u="sng" dirty="0" smtClean="0">
                <a:solidFill>
                  <a:schemeClr val="tx1"/>
                </a:solidFill>
              </a:rPr>
              <a:t> ABSTRACT</a:t>
            </a:r>
          </a:p>
          <a:p>
            <a:pPr algn="ctr">
              <a:lnSpc>
                <a:spcPct val="150000"/>
              </a:lnSpc>
            </a:pPr>
            <a:endParaRPr lang="en-US" sz="3200" b="1" u="sng" dirty="0" smtClean="0">
              <a:solidFill>
                <a:schemeClr val="tx1"/>
              </a:solidFill>
            </a:endParaRPr>
          </a:p>
          <a:p>
            <a:pPr algn="just"/>
            <a:r>
              <a:rPr lang="en-US" sz="3200" dirty="0" smtClean="0">
                <a:solidFill>
                  <a:schemeClr val="tx1"/>
                </a:solidFill>
              </a:rPr>
              <a:t>Validation of posture and motion of digital human model  is one of the various studies planned in the research design. For this purpose, we plan to recruit 50 healthy participants (25 male and 25 female, with no pathological disorders). 58 reflective markers were placed at selected portions of the body, keeping in view the biomechanics of the body parts. The subjects were then brought to the arena which was previously calibrated to minimize error due to dropped markers and phantom markers (e.g. interfering reflective objects).Range of motion data (TABLE–1) was collected for all major joints. Single and multiple effector reaching tasks were then performed. For all assessments, three repetitions were taken and the values were recorded. The data was then processed and thus used for further analysis.</a:t>
            </a:r>
            <a:endParaRPr lang="en-US" sz="3200" dirty="0">
              <a:solidFill>
                <a:schemeClr val="tx1"/>
              </a:solidFill>
            </a:endParaRPr>
          </a:p>
        </p:txBody>
      </p:sp>
      <p:grpSp>
        <p:nvGrpSpPr>
          <p:cNvPr id="31" name="Group 30"/>
          <p:cNvGrpSpPr/>
          <p:nvPr/>
        </p:nvGrpSpPr>
        <p:grpSpPr>
          <a:xfrm>
            <a:off x="3886200" y="22860000"/>
            <a:ext cx="9677400" cy="8001000"/>
            <a:chOff x="2287259" y="23012399"/>
            <a:chExt cx="9677400" cy="8001000"/>
          </a:xfrm>
        </p:grpSpPr>
        <p:pic>
          <p:nvPicPr>
            <p:cNvPr id="9" name="Picture 8" descr="IMG_1516.JPG"/>
            <p:cNvPicPr>
              <a:picLocks noChangeAspect="1"/>
            </p:cNvPicPr>
            <p:nvPr/>
          </p:nvPicPr>
          <p:blipFill>
            <a:blip r:embed="rId5" cstate="print"/>
            <a:stretch>
              <a:fillRect/>
            </a:stretch>
          </p:blipFill>
          <p:spPr>
            <a:xfrm>
              <a:off x="6858000" y="23012399"/>
              <a:ext cx="5106659"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8" name="Rounded Rectangle 57"/>
            <p:cNvSpPr/>
            <p:nvPr/>
          </p:nvSpPr>
          <p:spPr>
            <a:xfrm>
              <a:off x="2287259" y="28050886"/>
              <a:ext cx="4572000" cy="2962513"/>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(1) </a:t>
              </a:r>
              <a:r>
                <a:rPr lang="en-US" sz="2800" b="1" dirty="0" smtClean="0">
                  <a:solidFill>
                    <a:schemeClr val="tx1"/>
                  </a:solidFill>
                </a:rPr>
                <a:t>Initial </a:t>
              </a:r>
              <a:r>
                <a:rPr lang="en-US" sz="2800" b="1" dirty="0" smtClean="0">
                  <a:solidFill>
                    <a:schemeClr val="tx1"/>
                  </a:solidFill>
                </a:rPr>
                <a:t>pose </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This pose is done </a:t>
              </a:r>
              <a:r>
                <a:rPr lang="en-US" sz="2800" dirty="0" smtClean="0">
                  <a:solidFill>
                    <a:schemeClr val="tx1"/>
                  </a:solidFill>
                </a:rPr>
                <a:t>to see the proper placement and setting of markers on the subject.</a:t>
              </a:r>
              <a:endParaRPr lang="en-US" sz="2800" dirty="0" smtClean="0">
                <a:solidFill>
                  <a:schemeClr val="tx1"/>
                </a:solidFill>
              </a:endParaRPr>
            </a:p>
          </p:txBody>
        </p:sp>
      </p:grpSp>
      <p:grpSp>
        <p:nvGrpSpPr>
          <p:cNvPr id="87" name="Group 86"/>
          <p:cNvGrpSpPr/>
          <p:nvPr/>
        </p:nvGrpSpPr>
        <p:grpSpPr>
          <a:xfrm>
            <a:off x="25146000" y="12198401"/>
            <a:ext cx="4800603" cy="10432999"/>
            <a:chOff x="25146000" y="12122201"/>
            <a:chExt cx="4800603" cy="10432999"/>
          </a:xfrm>
        </p:grpSpPr>
        <p:pic>
          <p:nvPicPr>
            <p:cNvPr id="10" name="Picture 9" descr="IMG_1505.JPG"/>
            <p:cNvPicPr>
              <a:picLocks noChangeAspect="1"/>
            </p:cNvPicPr>
            <p:nvPr/>
          </p:nvPicPr>
          <p:blipFill>
            <a:blip r:embed="rId6"/>
            <a:srcRect r="25095"/>
            <a:stretch>
              <a:fillRect/>
            </a:stretch>
          </p:blipFill>
          <p:spPr>
            <a:xfrm>
              <a:off x="25146000" y="14782800"/>
              <a:ext cx="4800603"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0" name="Rounded Rectangle 59"/>
            <p:cNvSpPr/>
            <p:nvPr/>
          </p:nvSpPr>
          <p:spPr>
            <a:xfrm>
              <a:off x="25146000" y="12122201"/>
              <a:ext cx="4800600" cy="3915966"/>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(4) Double arm - Standing</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This task is similar to the previous one, only this task involves touching the spots simultaneously with both arms</a:t>
              </a:r>
              <a:endParaRPr lang="en-US" sz="2800" dirty="0">
                <a:solidFill>
                  <a:schemeClr val="tx1"/>
                </a:solidFill>
              </a:endParaRPr>
            </a:p>
          </p:txBody>
        </p:sp>
      </p:grpSp>
      <p:grpSp>
        <p:nvGrpSpPr>
          <p:cNvPr id="33" name="Group 32"/>
          <p:cNvGrpSpPr/>
          <p:nvPr/>
        </p:nvGrpSpPr>
        <p:grpSpPr>
          <a:xfrm>
            <a:off x="19659600" y="11058287"/>
            <a:ext cx="4495800" cy="12165092"/>
            <a:chOff x="19049999" y="10363200"/>
            <a:chExt cx="4419347" cy="12165092"/>
          </a:xfrm>
        </p:grpSpPr>
        <p:pic>
          <p:nvPicPr>
            <p:cNvPr id="21" name="Picture 20" descr="IMG_1507.JPG"/>
            <p:cNvPicPr>
              <a:picLocks noChangeAspect="1"/>
            </p:cNvPicPr>
            <p:nvPr/>
          </p:nvPicPr>
          <p:blipFill>
            <a:blip r:embed="rId7"/>
            <a:srcRect r="33428"/>
            <a:stretch>
              <a:fillRect/>
            </a:stretch>
          </p:blipFill>
          <p:spPr>
            <a:xfrm>
              <a:off x="19050001" y="10363200"/>
              <a:ext cx="4404735"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Rounded Rectangle 60"/>
            <p:cNvSpPr/>
            <p:nvPr/>
          </p:nvSpPr>
          <p:spPr>
            <a:xfrm>
              <a:off x="19049999" y="18135600"/>
              <a:ext cx="4419347" cy="4392692"/>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(3) Single Arm -Standing </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This task involves the subject to touch the various designated points on the rig designed as per his/her height. </a:t>
              </a:r>
              <a:r>
                <a:rPr lang="en-US" sz="2800" dirty="0" smtClean="0">
                  <a:solidFill>
                    <a:schemeClr val="tx1"/>
                  </a:solidFill>
                </a:rPr>
                <a:t>First left then right arm</a:t>
              </a:r>
              <a:endParaRPr lang="en-US" sz="2800" dirty="0">
                <a:solidFill>
                  <a:schemeClr val="tx1"/>
                </a:solidFill>
              </a:endParaRPr>
            </a:p>
          </p:txBody>
        </p:sp>
      </p:grpSp>
      <p:grpSp>
        <p:nvGrpSpPr>
          <p:cNvPr id="43" name="Group 42"/>
          <p:cNvGrpSpPr/>
          <p:nvPr/>
        </p:nvGrpSpPr>
        <p:grpSpPr>
          <a:xfrm>
            <a:off x="13563600" y="31242000"/>
            <a:ext cx="4648200" cy="10658713"/>
            <a:chOff x="13563600" y="31242000"/>
            <a:chExt cx="4648200" cy="10658713"/>
          </a:xfrm>
        </p:grpSpPr>
        <p:pic>
          <p:nvPicPr>
            <p:cNvPr id="28" name="Picture 27" descr="IMG_1514.JPG"/>
            <p:cNvPicPr>
              <a:picLocks noChangeAspect="1"/>
            </p:cNvPicPr>
            <p:nvPr/>
          </p:nvPicPr>
          <p:blipFill>
            <a:blip r:embed="rId8" cstate="print"/>
            <a:srcRect r="12683"/>
            <a:stretch>
              <a:fillRect/>
            </a:stretch>
          </p:blipFill>
          <p:spPr>
            <a:xfrm>
              <a:off x="13716000" y="31242000"/>
              <a:ext cx="4495800"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Rounded Rectangle 61"/>
            <p:cNvSpPr/>
            <p:nvPr/>
          </p:nvSpPr>
          <p:spPr>
            <a:xfrm>
              <a:off x="13563600" y="38938200"/>
              <a:ext cx="4572000" cy="2962513"/>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(8)  Feet Reach Task </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In this task the subjects have to reach designated spots by their feet , one foot at a time.</a:t>
              </a:r>
              <a:endParaRPr lang="en-US" sz="2800" dirty="0">
                <a:solidFill>
                  <a:schemeClr val="tx1"/>
                </a:solidFill>
              </a:endParaRPr>
            </a:p>
          </p:txBody>
        </p:sp>
      </p:grpSp>
      <p:grpSp>
        <p:nvGrpSpPr>
          <p:cNvPr id="41" name="Group 40"/>
          <p:cNvGrpSpPr/>
          <p:nvPr/>
        </p:nvGrpSpPr>
        <p:grpSpPr>
          <a:xfrm>
            <a:off x="25450801" y="31165800"/>
            <a:ext cx="4648199" cy="10287000"/>
            <a:chOff x="26441401" y="31470600"/>
            <a:chExt cx="4648199" cy="10287000"/>
          </a:xfrm>
        </p:grpSpPr>
        <p:pic>
          <p:nvPicPr>
            <p:cNvPr id="24" name="Picture 23" descr="IMG_1510.JPG"/>
            <p:cNvPicPr>
              <a:picLocks noChangeAspect="1"/>
            </p:cNvPicPr>
            <p:nvPr/>
          </p:nvPicPr>
          <p:blipFill>
            <a:blip r:embed="rId9" cstate="print"/>
            <a:srcRect r="23077"/>
            <a:stretch>
              <a:fillRect/>
            </a:stretch>
          </p:blipFill>
          <p:spPr>
            <a:xfrm>
              <a:off x="26441401" y="31470600"/>
              <a:ext cx="4629213"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3" name="Rounded Rectangle 62"/>
            <p:cNvSpPr/>
            <p:nvPr/>
          </p:nvSpPr>
          <p:spPr>
            <a:xfrm>
              <a:off x="26517600" y="39271813"/>
              <a:ext cx="4572000" cy="2485787"/>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(6) Single arm -Seated  </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This </a:t>
              </a:r>
              <a:r>
                <a:rPr lang="en-US" sz="2800" dirty="0" smtClean="0">
                  <a:solidFill>
                    <a:schemeClr val="tx1"/>
                  </a:solidFill>
                </a:rPr>
                <a:t>task involves reaching the specified points with one arm at a time.</a:t>
              </a:r>
              <a:endParaRPr lang="en-US" sz="2800" dirty="0">
                <a:solidFill>
                  <a:schemeClr val="tx1"/>
                </a:solidFill>
              </a:endParaRPr>
            </a:p>
          </p:txBody>
        </p:sp>
      </p:grpSp>
      <p:sp>
        <p:nvSpPr>
          <p:cNvPr id="64" name="Rounded Rectangle 63"/>
          <p:cNvSpPr/>
          <p:nvPr/>
        </p:nvSpPr>
        <p:spPr>
          <a:xfrm>
            <a:off x="14097000" y="23317200"/>
            <a:ext cx="15773400" cy="7315200"/>
          </a:xfrm>
          <a:prstGeom prst="round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dirty="0">
              <a:solidFill>
                <a:schemeClr val="tx1"/>
              </a:solidFill>
            </a:endParaRPr>
          </a:p>
        </p:txBody>
      </p:sp>
      <p:grpSp>
        <p:nvGrpSpPr>
          <p:cNvPr id="42" name="Group 41"/>
          <p:cNvGrpSpPr/>
          <p:nvPr/>
        </p:nvGrpSpPr>
        <p:grpSpPr>
          <a:xfrm>
            <a:off x="13639800" y="12220813"/>
            <a:ext cx="4724400" cy="10181987"/>
            <a:chOff x="13106400" y="12220813"/>
            <a:chExt cx="4724400" cy="10181987"/>
          </a:xfrm>
        </p:grpSpPr>
        <p:pic>
          <p:nvPicPr>
            <p:cNvPr id="16" name="Picture 15" descr="IMG_1502.JPG"/>
            <p:cNvPicPr>
              <a:picLocks noChangeAspect="1"/>
            </p:cNvPicPr>
            <p:nvPr/>
          </p:nvPicPr>
          <p:blipFill>
            <a:blip r:embed="rId10" cstate="print"/>
            <a:srcRect l="4501" r="7461"/>
            <a:stretch>
              <a:fillRect/>
            </a:stretch>
          </p:blipFill>
          <p:spPr>
            <a:xfrm>
              <a:off x="13106400" y="14630400"/>
              <a:ext cx="4724400"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5" name="Rounded Rectangle 64"/>
            <p:cNvSpPr/>
            <p:nvPr/>
          </p:nvSpPr>
          <p:spPr>
            <a:xfrm>
              <a:off x="13175246" y="12220813"/>
              <a:ext cx="4572000" cy="2485787"/>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(2) Standing T- Pose </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This pose is done </a:t>
              </a:r>
            </a:p>
            <a:p>
              <a:pPr algn="ctr"/>
              <a:r>
                <a:rPr lang="en-US" sz="2800" dirty="0" smtClean="0">
                  <a:solidFill>
                    <a:schemeClr val="tx1"/>
                  </a:solidFill>
                </a:rPr>
                <a:t>for initial calibration </a:t>
              </a:r>
            </a:p>
            <a:p>
              <a:pPr algn="ctr"/>
              <a:r>
                <a:rPr lang="en-US" sz="2800" dirty="0" smtClean="0">
                  <a:solidFill>
                    <a:schemeClr val="tx1"/>
                  </a:solidFill>
                </a:rPr>
                <a:t>of the motion </a:t>
              </a:r>
            </a:p>
            <a:p>
              <a:pPr algn="ctr"/>
              <a:r>
                <a:rPr lang="en-US" sz="2800" dirty="0" smtClean="0">
                  <a:solidFill>
                    <a:schemeClr val="tx1"/>
                  </a:solidFill>
                </a:rPr>
                <a:t>capture cameras</a:t>
              </a:r>
              <a:endParaRPr lang="en-US" sz="2800" dirty="0">
                <a:solidFill>
                  <a:schemeClr val="tx1"/>
                </a:solidFill>
              </a:endParaRPr>
            </a:p>
          </p:txBody>
        </p:sp>
      </p:grpSp>
      <p:grpSp>
        <p:nvGrpSpPr>
          <p:cNvPr id="39" name="Group 38"/>
          <p:cNvGrpSpPr/>
          <p:nvPr/>
        </p:nvGrpSpPr>
        <p:grpSpPr>
          <a:xfrm>
            <a:off x="19492070" y="32308800"/>
            <a:ext cx="4663330" cy="10134600"/>
            <a:chOff x="19278600" y="32308800"/>
            <a:chExt cx="4663330" cy="10134600"/>
          </a:xfrm>
        </p:grpSpPr>
        <p:pic>
          <p:nvPicPr>
            <p:cNvPr id="12" name="Picture 11"/>
            <p:cNvPicPr>
              <a:picLocks noChangeAspect="1"/>
            </p:cNvPicPr>
            <p:nvPr/>
          </p:nvPicPr>
          <p:blipFill>
            <a:blip r:embed="rId11" cstate="print"/>
            <a:stretch>
              <a:fillRect/>
            </a:stretch>
          </p:blipFill>
          <p:spPr>
            <a:xfrm>
              <a:off x="19354801" y="34671000"/>
              <a:ext cx="4587129"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6" name="Rounded Rectangle 65"/>
            <p:cNvSpPr/>
            <p:nvPr/>
          </p:nvSpPr>
          <p:spPr>
            <a:xfrm>
              <a:off x="19278600" y="32308800"/>
              <a:ext cx="4572000" cy="2485787"/>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(7) Double Seated </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This task involves reaching to two different points simultaneously.</a:t>
              </a:r>
              <a:endParaRPr lang="en-US" sz="2800" dirty="0">
                <a:solidFill>
                  <a:schemeClr val="tx1"/>
                </a:solidFill>
              </a:endParaRPr>
            </a:p>
          </p:txBody>
        </p:sp>
      </p:grpSp>
      <p:grpSp>
        <p:nvGrpSpPr>
          <p:cNvPr id="35" name="Group 34"/>
          <p:cNvGrpSpPr/>
          <p:nvPr/>
        </p:nvGrpSpPr>
        <p:grpSpPr>
          <a:xfrm>
            <a:off x="30708600" y="22860000"/>
            <a:ext cx="9067800" cy="8077200"/>
            <a:chOff x="31623000" y="22707600"/>
            <a:chExt cx="9067800" cy="8077200"/>
          </a:xfrm>
        </p:grpSpPr>
        <p:pic>
          <p:nvPicPr>
            <p:cNvPr id="23" name="Picture 22" descr="IMG_1509.JPG"/>
            <p:cNvPicPr>
              <a:picLocks noChangeAspect="1"/>
            </p:cNvPicPr>
            <p:nvPr/>
          </p:nvPicPr>
          <p:blipFill>
            <a:blip r:embed="rId12" cstate="print"/>
            <a:srcRect l="9231" r="20000"/>
            <a:stretch>
              <a:fillRect/>
            </a:stretch>
          </p:blipFill>
          <p:spPr>
            <a:xfrm>
              <a:off x="31623000" y="22707600"/>
              <a:ext cx="4478148" cy="777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7" name="Rounded Rectangle 66"/>
            <p:cNvSpPr/>
            <p:nvPr/>
          </p:nvSpPr>
          <p:spPr>
            <a:xfrm>
              <a:off x="36118800" y="27822287"/>
              <a:ext cx="4572000" cy="2962513"/>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smtClean="0">
                  <a:solidFill>
                    <a:schemeClr val="tx1"/>
                  </a:solidFill>
                </a:rPr>
                <a:t>(5) Sitting T- pose </a:t>
              </a:r>
              <a:endParaRPr lang="en-US" sz="2800" b="1" dirty="0" smtClean="0">
                <a:solidFill>
                  <a:schemeClr val="tx1"/>
                </a:solidFill>
              </a:endParaRPr>
            </a:p>
            <a:p>
              <a:pPr algn="ctr"/>
              <a:r>
                <a:rPr lang="en-US" sz="2800" b="1" dirty="0" smtClean="0">
                  <a:solidFill>
                    <a:schemeClr val="tx1"/>
                  </a:solidFill>
                </a:rPr>
                <a:t> </a:t>
              </a:r>
              <a:r>
                <a:rPr lang="en-US" sz="2800" dirty="0" smtClean="0">
                  <a:solidFill>
                    <a:schemeClr val="tx1"/>
                  </a:solidFill>
                </a:rPr>
                <a:t>This pose is done </a:t>
              </a:r>
            </a:p>
            <a:p>
              <a:pPr algn="ctr"/>
              <a:r>
                <a:rPr lang="en-US" sz="2800" dirty="0" smtClean="0">
                  <a:solidFill>
                    <a:schemeClr val="tx1"/>
                  </a:solidFill>
                </a:rPr>
                <a:t>for initial calibration </a:t>
              </a:r>
            </a:p>
            <a:p>
              <a:pPr algn="ctr"/>
              <a:r>
                <a:rPr lang="en-US" sz="2800" dirty="0" smtClean="0">
                  <a:solidFill>
                    <a:schemeClr val="tx1"/>
                  </a:solidFill>
                </a:rPr>
                <a:t>of the motion </a:t>
              </a:r>
            </a:p>
            <a:p>
              <a:pPr algn="ctr"/>
              <a:r>
                <a:rPr lang="en-US" sz="2800" dirty="0" smtClean="0">
                  <a:solidFill>
                    <a:schemeClr val="tx1"/>
                  </a:solidFill>
                </a:rPr>
                <a:t>capture </a:t>
              </a:r>
              <a:r>
                <a:rPr lang="en-US" sz="2800" dirty="0" smtClean="0">
                  <a:solidFill>
                    <a:schemeClr val="tx1"/>
                  </a:solidFill>
                </a:rPr>
                <a:t>cameras for the seated pose</a:t>
              </a:r>
              <a:endParaRPr lang="en-US" sz="2800" dirty="0">
                <a:solidFill>
                  <a:schemeClr val="tx1"/>
                </a:solidFill>
              </a:endParaRPr>
            </a:p>
          </p:txBody>
        </p:sp>
      </p:grpSp>
      <p:sp>
        <p:nvSpPr>
          <p:cNvPr id="71" name="TextBox 70"/>
          <p:cNvSpPr txBox="1"/>
          <p:nvPr/>
        </p:nvSpPr>
        <p:spPr>
          <a:xfrm>
            <a:off x="31775400" y="9829800"/>
            <a:ext cx="10515600" cy="1569660"/>
          </a:xfrm>
          <a:prstGeom prst="rect">
            <a:avLst/>
          </a:prstGeom>
          <a:noFill/>
        </p:spPr>
        <p:txBody>
          <a:bodyPr wrap="square" rtlCol="0">
            <a:spAutoFit/>
          </a:bodyPr>
          <a:lstStyle/>
          <a:p>
            <a:pPr algn="ctr"/>
            <a:r>
              <a:rPr lang="en-US" sz="4800" b="1" dirty="0" smtClean="0">
                <a:effectLst>
                  <a:outerShdw blurRad="38100" dist="38100" dir="2700000" algn="tl">
                    <a:srgbClr val="000000">
                      <a:alpha val="43137"/>
                    </a:srgbClr>
                  </a:outerShdw>
                </a:effectLst>
              </a:rPr>
              <a:t>RESULTS</a:t>
            </a:r>
            <a:r>
              <a:rPr lang="en-US" sz="4800" dirty="0" smtClean="0">
                <a:effectLst>
                  <a:outerShdw blurRad="38100" dist="38100" dir="2700000" algn="tl">
                    <a:srgbClr val="000000">
                      <a:alpha val="43137"/>
                    </a:srgbClr>
                  </a:outerShdw>
                </a:effectLst>
              </a:rPr>
              <a:t> :Table </a:t>
            </a:r>
            <a:r>
              <a:rPr lang="en-US" sz="4800" dirty="0" smtClean="0">
                <a:effectLst>
                  <a:outerShdw blurRad="38100" dist="38100" dir="2700000" algn="tl">
                    <a:srgbClr val="000000">
                      <a:alpha val="43137"/>
                    </a:srgbClr>
                  </a:outerShdw>
                </a:effectLst>
              </a:rPr>
              <a:t>1 </a:t>
            </a:r>
          </a:p>
          <a:p>
            <a:pPr algn="ctr"/>
            <a:r>
              <a:rPr lang="en-US" sz="4800" dirty="0" smtClean="0">
                <a:effectLst>
                  <a:outerShdw blurRad="38100" dist="38100" dir="2700000" algn="tl">
                    <a:srgbClr val="000000">
                      <a:alpha val="43137"/>
                    </a:srgbClr>
                  </a:outerShdw>
                </a:effectLst>
              </a:rPr>
              <a:t>Range of Motion Data (ROM)</a:t>
            </a:r>
            <a:endParaRPr lang="en-US" sz="4800" dirty="0">
              <a:effectLst>
                <a:outerShdw blurRad="38100" dist="38100" dir="2700000" algn="tl">
                  <a:srgbClr val="000000">
                    <a:alpha val="43137"/>
                  </a:srgbClr>
                </a:outerShdw>
              </a:effectLst>
            </a:endParaRPr>
          </a:p>
        </p:txBody>
      </p:sp>
      <p:sp>
        <p:nvSpPr>
          <p:cNvPr id="74" name="Rounded Rectangle 73"/>
          <p:cNvSpPr/>
          <p:nvPr/>
        </p:nvSpPr>
        <p:spPr>
          <a:xfrm>
            <a:off x="838200" y="31699200"/>
            <a:ext cx="11887200" cy="11353800"/>
          </a:xfrm>
          <a:prstGeom prst="roundRect">
            <a:avLst/>
          </a:prstGeom>
          <a:solidFill>
            <a:schemeClr val="accent4">
              <a:lumMod val="60000"/>
              <a:lumOff val="40000"/>
            </a:schemeClr>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4800" b="1" u="sng" cap="all" dirty="0" smtClean="0">
                <a:solidFill>
                  <a:schemeClr val="tx1"/>
                </a:solidFill>
              </a:rPr>
              <a:t>Methods</a:t>
            </a:r>
          </a:p>
          <a:p>
            <a:pPr algn="ctr"/>
            <a:endParaRPr lang="en-US" sz="3200" u="sng" cap="all" dirty="0" smtClean="0">
              <a:solidFill>
                <a:schemeClr val="tx1"/>
              </a:solidFill>
            </a:endParaRPr>
          </a:p>
          <a:p>
            <a:r>
              <a:rPr lang="en-US" sz="3600" u="sng" dirty="0">
                <a:solidFill>
                  <a:schemeClr val="tx1"/>
                </a:solidFill>
              </a:rPr>
              <a:t> </a:t>
            </a:r>
            <a:r>
              <a:rPr lang="en-US" sz="3600" u="sng" dirty="0" smtClean="0">
                <a:solidFill>
                  <a:schemeClr val="tx1"/>
                </a:solidFill>
              </a:rPr>
              <a:t>1- </a:t>
            </a:r>
            <a:r>
              <a:rPr lang="en-US" sz="3600" u="sng" dirty="0">
                <a:solidFill>
                  <a:schemeClr val="tx1"/>
                </a:solidFill>
              </a:rPr>
              <a:t>Data </a:t>
            </a:r>
            <a:r>
              <a:rPr lang="en-US" sz="3600" u="sng" dirty="0" smtClean="0">
                <a:solidFill>
                  <a:schemeClr val="tx1"/>
                </a:solidFill>
              </a:rPr>
              <a:t>acquisition </a:t>
            </a:r>
          </a:p>
          <a:p>
            <a:pPr algn="just"/>
            <a:r>
              <a:rPr lang="en-US" sz="3200" dirty="0" smtClean="0">
                <a:solidFill>
                  <a:schemeClr val="tx1"/>
                </a:solidFill>
              </a:rPr>
              <a:t>K</a:t>
            </a:r>
            <a:r>
              <a:rPr lang="en-US" sz="3200" dirty="0" smtClean="0">
                <a:solidFill>
                  <a:schemeClr val="tx1"/>
                </a:solidFill>
              </a:rPr>
              <a:t>inematic </a:t>
            </a:r>
            <a:r>
              <a:rPr lang="en-US" sz="3200" dirty="0" smtClean="0">
                <a:solidFill>
                  <a:schemeClr val="tx1"/>
                </a:solidFill>
              </a:rPr>
              <a:t>model of body </a:t>
            </a:r>
            <a:r>
              <a:rPr lang="en-US" sz="3200" dirty="0" smtClean="0">
                <a:solidFill>
                  <a:schemeClr val="tx1"/>
                </a:solidFill>
              </a:rPr>
              <a:t>segment is created by linking the virtual markers and </a:t>
            </a:r>
            <a:r>
              <a:rPr lang="en-US" sz="3200" dirty="0" smtClean="0">
                <a:solidFill>
                  <a:schemeClr val="tx1"/>
                </a:solidFill>
              </a:rPr>
              <a:t>acquired motion capture data is applied to drive the motion of the model (see MOCAP Software Picture). </a:t>
            </a:r>
          </a:p>
          <a:p>
            <a:endParaRPr lang="en-US" sz="3200" u="sng" dirty="0" smtClean="0">
              <a:solidFill>
                <a:schemeClr val="tx1"/>
              </a:solidFill>
            </a:endParaRPr>
          </a:p>
          <a:p>
            <a:r>
              <a:rPr lang="en-US" sz="3600" u="sng" dirty="0" smtClean="0">
                <a:solidFill>
                  <a:schemeClr val="tx1"/>
                </a:solidFill>
              </a:rPr>
              <a:t> 2- </a:t>
            </a:r>
            <a:r>
              <a:rPr lang="en-US" sz="3600" u="sng" dirty="0">
                <a:solidFill>
                  <a:schemeClr val="tx1"/>
                </a:solidFill>
              </a:rPr>
              <a:t>Data </a:t>
            </a:r>
            <a:r>
              <a:rPr lang="en-US" sz="3600" u="sng" dirty="0" smtClean="0">
                <a:solidFill>
                  <a:schemeClr val="tx1"/>
                </a:solidFill>
              </a:rPr>
              <a:t>comparison</a:t>
            </a:r>
          </a:p>
          <a:p>
            <a:pPr algn="just"/>
            <a:r>
              <a:rPr lang="en-US" sz="3200" dirty="0" smtClean="0">
                <a:solidFill>
                  <a:schemeClr val="tx1"/>
                </a:solidFill>
              </a:rPr>
              <a:t>Comparison </a:t>
            </a:r>
            <a:r>
              <a:rPr lang="en-US" sz="3200" dirty="0">
                <a:solidFill>
                  <a:schemeClr val="tx1"/>
                </a:solidFill>
              </a:rPr>
              <a:t>of rotation and displacement of selected joint is done, by analyzing the movement of </a:t>
            </a:r>
            <a:r>
              <a:rPr lang="en-US" sz="3200" dirty="0" smtClean="0">
                <a:solidFill>
                  <a:schemeClr val="tx1"/>
                </a:solidFill>
              </a:rPr>
              <a:t>markers in the newly created model which </a:t>
            </a:r>
            <a:r>
              <a:rPr lang="en-US" sz="3200" dirty="0">
                <a:solidFill>
                  <a:schemeClr val="tx1"/>
                </a:solidFill>
              </a:rPr>
              <a:t>will then be compared to motions by a digital human model.</a:t>
            </a:r>
            <a:endParaRPr lang="en-US" sz="3200" dirty="0" smtClean="0">
              <a:solidFill>
                <a:schemeClr val="tx1"/>
              </a:solidFill>
            </a:endParaRPr>
          </a:p>
          <a:p>
            <a:endParaRPr lang="en-US" sz="3200" u="sng" dirty="0" smtClean="0">
              <a:solidFill>
                <a:schemeClr val="tx1"/>
              </a:solidFill>
            </a:endParaRPr>
          </a:p>
          <a:p>
            <a:r>
              <a:rPr lang="en-US" sz="3600" u="sng" dirty="0" smtClean="0">
                <a:solidFill>
                  <a:schemeClr val="tx1"/>
                </a:solidFill>
              </a:rPr>
              <a:t> 3- </a:t>
            </a:r>
            <a:r>
              <a:rPr lang="en-US" sz="3600" u="sng" dirty="0">
                <a:solidFill>
                  <a:schemeClr val="tx1"/>
                </a:solidFill>
              </a:rPr>
              <a:t>Model </a:t>
            </a:r>
            <a:r>
              <a:rPr lang="en-US" sz="3600" u="sng" dirty="0" smtClean="0">
                <a:solidFill>
                  <a:schemeClr val="tx1"/>
                </a:solidFill>
              </a:rPr>
              <a:t>fitting</a:t>
            </a:r>
          </a:p>
          <a:p>
            <a:pPr algn="just"/>
            <a:r>
              <a:rPr lang="en-US" sz="3200" dirty="0" smtClean="0">
                <a:solidFill>
                  <a:schemeClr val="tx1"/>
                </a:solidFill>
              </a:rPr>
              <a:t>Assessment </a:t>
            </a:r>
            <a:r>
              <a:rPr lang="en-US" sz="3200" dirty="0" smtClean="0">
                <a:solidFill>
                  <a:schemeClr val="tx1"/>
                </a:solidFill>
              </a:rPr>
              <a:t>is done </a:t>
            </a:r>
            <a:r>
              <a:rPr lang="en-US" sz="3200" dirty="0">
                <a:solidFill>
                  <a:schemeClr val="tx1"/>
                </a:solidFill>
              </a:rPr>
              <a:t>subjectively by ergonomic analysis. Then, qualitative assessment is done by appearance and predicted motions. </a:t>
            </a:r>
          </a:p>
        </p:txBody>
      </p:sp>
      <p:sp>
        <p:nvSpPr>
          <p:cNvPr id="76" name="Rounded Rectangle 75"/>
          <p:cNvSpPr/>
          <p:nvPr/>
        </p:nvSpPr>
        <p:spPr>
          <a:xfrm>
            <a:off x="31013400" y="31546800"/>
            <a:ext cx="12138212" cy="11441430"/>
          </a:xfrm>
          <a:prstGeom prst="roundRect">
            <a:avLst/>
          </a:prstGeom>
          <a:solidFill>
            <a:schemeClr val="accent4">
              <a:lumMod val="60000"/>
              <a:lumOff val="40000"/>
            </a:schemeClr>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4800" b="1" u="sng" dirty="0" smtClean="0">
                <a:solidFill>
                  <a:schemeClr val="tx1"/>
                </a:solidFill>
              </a:rPr>
              <a:t>REFERENCES</a:t>
            </a:r>
          </a:p>
          <a:p>
            <a:pPr marL="457200" indent="-457200" algn="just">
              <a:lnSpc>
                <a:spcPct val="150000"/>
              </a:lnSpc>
              <a:buFont typeface="Arial" pitchFamily="34" charset="0"/>
              <a:buChar char="•"/>
            </a:pPr>
            <a:r>
              <a:rPr lang="en-US" sz="3200" b="1" dirty="0" smtClean="0">
                <a:solidFill>
                  <a:schemeClr val="tx1"/>
                </a:solidFill>
              </a:rPr>
              <a:t>Chaffin, D.B., Faraway, J.J., Zhang, X and Woolley, C., (2000</a:t>
            </a:r>
            <a:r>
              <a:rPr lang="en-US" sz="3200" dirty="0" smtClean="0">
                <a:solidFill>
                  <a:schemeClr val="tx1"/>
                </a:solidFill>
              </a:rPr>
              <a:t>) . Stature , age and   gender effects on reach motion postures. Human Factor, 42, 408 – 420. </a:t>
            </a:r>
          </a:p>
          <a:p>
            <a:pPr marL="457200" indent="-457200" algn="just">
              <a:lnSpc>
                <a:spcPct val="150000"/>
              </a:lnSpc>
              <a:buFont typeface="Arial" pitchFamily="34" charset="0"/>
              <a:buChar char="•"/>
            </a:pPr>
            <a:r>
              <a:rPr lang="en-US" sz="3200" b="1" dirty="0" smtClean="0">
                <a:solidFill>
                  <a:schemeClr val="tx1"/>
                </a:solidFill>
              </a:rPr>
              <a:t>Faraway, J.J</a:t>
            </a:r>
            <a:r>
              <a:rPr lang="en-US" sz="3200" b="1" dirty="0" smtClean="0">
                <a:solidFill>
                  <a:schemeClr val="tx1"/>
                </a:solidFill>
              </a:rPr>
              <a:t>.,(2000). </a:t>
            </a:r>
            <a:r>
              <a:rPr lang="en-US" sz="3200" dirty="0" smtClean="0">
                <a:solidFill>
                  <a:schemeClr val="tx1"/>
                </a:solidFill>
              </a:rPr>
              <a:t>Modeling reach motions using functional regression analysis. Digital human modeling for design and engineering conference and exposition, Dearbon, Michigan, June 6-8,2000.</a:t>
            </a:r>
          </a:p>
          <a:p>
            <a:pPr marL="457200" indent="-457200" algn="just">
              <a:lnSpc>
                <a:spcPct val="150000"/>
              </a:lnSpc>
              <a:buFont typeface="Arial" pitchFamily="34" charset="0"/>
              <a:buChar char="•"/>
            </a:pPr>
            <a:r>
              <a:rPr lang="en-US" sz="3200" b="1" dirty="0" smtClean="0">
                <a:solidFill>
                  <a:schemeClr val="tx1"/>
                </a:solidFill>
              </a:rPr>
              <a:t>Zhang, X., Chaffin</a:t>
            </a:r>
            <a:r>
              <a:rPr lang="en-US" sz="3200" b="1" dirty="0" smtClean="0">
                <a:solidFill>
                  <a:schemeClr val="tx1"/>
                </a:solidFill>
              </a:rPr>
              <a:t>, D.B.,</a:t>
            </a:r>
            <a:r>
              <a:rPr lang="en-US" sz="3200" b="1" dirty="0" smtClean="0">
                <a:solidFill>
                  <a:schemeClr val="tx1"/>
                </a:solidFill>
              </a:rPr>
              <a:t>(2000).</a:t>
            </a:r>
            <a:r>
              <a:rPr lang="en-US" sz="3200" dirty="0" smtClean="0">
                <a:solidFill>
                  <a:schemeClr val="tx1"/>
                </a:solidFill>
              </a:rPr>
              <a:t> A three dimensional </a:t>
            </a:r>
            <a:r>
              <a:rPr lang="en-US" sz="3200" dirty="0" smtClean="0">
                <a:solidFill>
                  <a:schemeClr val="tx1"/>
                </a:solidFill>
              </a:rPr>
              <a:t>d</a:t>
            </a:r>
            <a:r>
              <a:rPr lang="en-US" sz="3200" dirty="0" smtClean="0">
                <a:solidFill>
                  <a:schemeClr val="tx1"/>
                </a:solidFill>
              </a:rPr>
              <a:t>ynamic posture prediction model for simulating in vehicle seated reaching movements: development and validation. Ergonomics, 43, 1314-1330.</a:t>
            </a:r>
            <a:r>
              <a:rPr lang="en-US" sz="3200" dirty="0" smtClean="0">
                <a:solidFill>
                  <a:schemeClr val="tx1"/>
                </a:solidFill>
              </a:rPr>
              <a:t>.</a:t>
            </a:r>
            <a:endParaRPr lang="en-US" sz="3200" dirty="0" smtClean="0">
              <a:solidFill>
                <a:schemeClr val="tx1"/>
              </a:solidFill>
            </a:endParaRPr>
          </a:p>
          <a:p>
            <a:pPr>
              <a:lnSpc>
                <a:spcPct val="150000"/>
              </a:lnSpc>
            </a:pPr>
            <a:endParaRPr lang="en-US" sz="2800" dirty="0">
              <a:solidFill>
                <a:schemeClr val="tx1"/>
              </a:solidFill>
            </a:endParaRPr>
          </a:p>
        </p:txBody>
      </p:sp>
      <p:pic>
        <p:nvPicPr>
          <p:cNvPr id="80" name="Picture 1"/>
          <p:cNvPicPr>
            <a:picLocks noChangeAspect="1" noChangeArrowheads="1"/>
          </p:cNvPicPr>
          <p:nvPr/>
        </p:nvPicPr>
        <p:blipFill>
          <a:blip r:embed="rId13"/>
          <a:srcRect l="1875" t="23000" r="20625" b="12000"/>
          <a:stretch>
            <a:fillRect/>
          </a:stretch>
        </p:blipFill>
        <p:spPr bwMode="auto">
          <a:xfrm>
            <a:off x="31252886" y="11582400"/>
            <a:ext cx="11495314" cy="8534400"/>
          </a:xfrm>
          <a:prstGeom prst="rect">
            <a:avLst/>
          </a:prstGeom>
          <a:noFill/>
          <a:ln w="9525">
            <a:noFill/>
            <a:miter lim="800000"/>
            <a:headEnd/>
            <a:tailEnd/>
          </a:ln>
          <a:effectLst/>
        </p:spPr>
      </p:pic>
      <p:pic>
        <p:nvPicPr>
          <p:cNvPr id="44" name="Picture 43" descr="CAVS_logo.eps"/>
          <p:cNvPicPr>
            <a:picLocks noChangeAspect="1"/>
          </p:cNvPicPr>
          <p:nvPr/>
        </p:nvPicPr>
        <p:blipFill>
          <a:blip r:embed="rId14"/>
          <a:srcRect t="20307" b="51439"/>
          <a:stretch>
            <a:fillRect/>
          </a:stretch>
        </p:blipFill>
        <p:spPr>
          <a:xfrm>
            <a:off x="2438400" y="5181600"/>
            <a:ext cx="7772400" cy="3332546"/>
          </a:xfrm>
          <a:prstGeom prst="rect">
            <a:avLst/>
          </a:prstGeom>
        </p:spPr>
      </p:pic>
      <p:pic>
        <p:nvPicPr>
          <p:cNvPr id="86" name="Picture 85" descr="msu_wordmark copy.gif"/>
          <p:cNvPicPr>
            <a:picLocks noChangeAspect="1"/>
          </p:cNvPicPr>
          <p:nvPr/>
        </p:nvPicPr>
        <p:blipFill>
          <a:blip r:embed="rId15"/>
          <a:stretch>
            <a:fillRect/>
          </a:stretch>
        </p:blipFill>
        <p:spPr>
          <a:xfrm>
            <a:off x="32842200" y="5786403"/>
            <a:ext cx="7696200" cy="2366997"/>
          </a:xfrm>
          <a:prstGeom prst="rect">
            <a:avLst/>
          </a:prstGeom>
        </p:spPr>
      </p:pic>
      <p:pic>
        <p:nvPicPr>
          <p:cNvPr id="1027" name="Picture 3"/>
          <p:cNvPicPr>
            <a:picLocks noChangeAspect="1" noChangeArrowheads="1"/>
          </p:cNvPicPr>
          <p:nvPr/>
        </p:nvPicPr>
        <p:blipFill>
          <a:blip r:embed="rId16"/>
          <a:srcRect r="17391" b="30203"/>
          <a:stretch>
            <a:fillRect/>
          </a:stretch>
        </p:blipFill>
        <p:spPr bwMode="auto">
          <a:xfrm>
            <a:off x="14859000" y="25146001"/>
            <a:ext cx="63246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17"/>
          <a:srcRect r="17395" b="30488"/>
          <a:stretch>
            <a:fillRect/>
          </a:stretch>
        </p:blipFill>
        <p:spPr bwMode="auto">
          <a:xfrm>
            <a:off x="22479000" y="25146000"/>
            <a:ext cx="63246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 name="TextBox 44"/>
          <p:cNvSpPr txBox="1"/>
          <p:nvPr/>
        </p:nvSpPr>
        <p:spPr>
          <a:xfrm>
            <a:off x="14630400" y="23547050"/>
            <a:ext cx="14630400" cy="1446550"/>
          </a:xfrm>
          <a:prstGeom prst="rect">
            <a:avLst/>
          </a:prstGeom>
          <a:noFill/>
        </p:spPr>
        <p:txBody>
          <a:bodyPr wrap="square" rtlCol="0">
            <a:spAutoFit/>
          </a:bodyPr>
          <a:lstStyle/>
          <a:p>
            <a:pPr algn="ctr"/>
            <a:r>
              <a:rPr lang="en-US" sz="4400" b="1" dirty="0" smtClean="0"/>
              <a:t>Data Comparison and Model Fitting by</a:t>
            </a:r>
          </a:p>
          <a:p>
            <a:pPr algn="ctr"/>
            <a:r>
              <a:rPr lang="en-US" sz="4400" b="1" dirty="0" smtClean="0"/>
              <a:t> MOCAP Software</a:t>
            </a:r>
            <a:endParaRPr lang="en-US" sz="4400" b="1" dirty="0"/>
          </a:p>
        </p:txBody>
      </p:sp>
      <p:sp>
        <p:nvSpPr>
          <p:cNvPr id="46" name="Rounded Rectangle 45"/>
          <p:cNvSpPr/>
          <p:nvPr/>
        </p:nvSpPr>
        <p:spPr>
          <a:xfrm>
            <a:off x="914400" y="21685329"/>
            <a:ext cx="6629400" cy="5822871"/>
          </a:xfrm>
          <a:prstGeom prst="roundRect">
            <a:avLst/>
          </a:prstGeom>
          <a:solidFill>
            <a:schemeClr val="accent4">
              <a:lumMod val="60000"/>
              <a:lumOff val="40000"/>
            </a:schemeClr>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defPPr>
              <a:defRPr lang="en-US"/>
            </a:defPPr>
            <a:lvl1pPr marL="0" algn="l" defTabSz="5016124" rtl="0" eaLnBrk="1" latinLnBrk="0" hangingPunct="1">
              <a:defRPr sz="9900" kern="1200">
                <a:solidFill>
                  <a:schemeClr val="lt1"/>
                </a:solidFill>
                <a:latin typeface="+mn-lt"/>
                <a:ea typeface="+mn-ea"/>
                <a:cs typeface="+mn-cs"/>
              </a:defRPr>
            </a:lvl1pPr>
            <a:lvl2pPr marL="2508062" algn="l" defTabSz="5016124" rtl="0" eaLnBrk="1" latinLnBrk="0" hangingPunct="1">
              <a:defRPr sz="9900" kern="1200">
                <a:solidFill>
                  <a:schemeClr val="lt1"/>
                </a:solidFill>
                <a:latin typeface="+mn-lt"/>
                <a:ea typeface="+mn-ea"/>
                <a:cs typeface="+mn-cs"/>
              </a:defRPr>
            </a:lvl2pPr>
            <a:lvl3pPr marL="5016124" algn="l" defTabSz="5016124" rtl="0" eaLnBrk="1" latinLnBrk="0" hangingPunct="1">
              <a:defRPr sz="9900" kern="1200">
                <a:solidFill>
                  <a:schemeClr val="lt1"/>
                </a:solidFill>
                <a:latin typeface="+mn-lt"/>
                <a:ea typeface="+mn-ea"/>
                <a:cs typeface="+mn-cs"/>
              </a:defRPr>
            </a:lvl3pPr>
            <a:lvl4pPr marL="7524186" algn="l" defTabSz="5016124" rtl="0" eaLnBrk="1" latinLnBrk="0" hangingPunct="1">
              <a:defRPr sz="9900" kern="1200">
                <a:solidFill>
                  <a:schemeClr val="lt1"/>
                </a:solidFill>
                <a:latin typeface="+mn-lt"/>
                <a:ea typeface="+mn-ea"/>
                <a:cs typeface="+mn-cs"/>
              </a:defRPr>
            </a:lvl4pPr>
            <a:lvl5pPr marL="10032248" algn="l" defTabSz="5016124" rtl="0" eaLnBrk="1" latinLnBrk="0" hangingPunct="1">
              <a:defRPr sz="9900" kern="1200">
                <a:solidFill>
                  <a:schemeClr val="lt1"/>
                </a:solidFill>
                <a:latin typeface="+mn-lt"/>
                <a:ea typeface="+mn-ea"/>
                <a:cs typeface="+mn-cs"/>
              </a:defRPr>
            </a:lvl5pPr>
            <a:lvl6pPr marL="12540310" algn="l" defTabSz="5016124" rtl="0" eaLnBrk="1" latinLnBrk="0" hangingPunct="1">
              <a:defRPr sz="9900" kern="1200">
                <a:solidFill>
                  <a:schemeClr val="lt1"/>
                </a:solidFill>
                <a:latin typeface="+mn-lt"/>
                <a:ea typeface="+mn-ea"/>
                <a:cs typeface="+mn-cs"/>
              </a:defRPr>
            </a:lvl6pPr>
            <a:lvl7pPr marL="15048372" algn="l" defTabSz="5016124" rtl="0" eaLnBrk="1" latinLnBrk="0" hangingPunct="1">
              <a:defRPr sz="9900" kern="1200">
                <a:solidFill>
                  <a:schemeClr val="lt1"/>
                </a:solidFill>
                <a:latin typeface="+mn-lt"/>
                <a:ea typeface="+mn-ea"/>
                <a:cs typeface="+mn-cs"/>
              </a:defRPr>
            </a:lvl7pPr>
            <a:lvl8pPr marL="17556434" algn="l" defTabSz="5016124" rtl="0" eaLnBrk="1" latinLnBrk="0" hangingPunct="1">
              <a:defRPr sz="9900" kern="1200">
                <a:solidFill>
                  <a:schemeClr val="lt1"/>
                </a:solidFill>
                <a:latin typeface="+mn-lt"/>
                <a:ea typeface="+mn-ea"/>
                <a:cs typeface="+mn-cs"/>
              </a:defRPr>
            </a:lvl8pPr>
            <a:lvl9pPr marL="20064496" algn="l" defTabSz="5016124" rtl="0" eaLnBrk="1" latinLnBrk="0" hangingPunct="1">
              <a:defRPr sz="9900" kern="1200">
                <a:solidFill>
                  <a:schemeClr val="lt1"/>
                </a:solidFill>
                <a:latin typeface="+mn-lt"/>
                <a:ea typeface="+mn-ea"/>
                <a:cs typeface="+mn-cs"/>
              </a:defRPr>
            </a:lvl9pPr>
          </a:lstStyle>
          <a:p>
            <a:pPr algn="ctr"/>
            <a:r>
              <a:rPr lang="en-US" sz="4800" b="1" u="sng" cap="all" dirty="0" smtClean="0">
                <a:solidFill>
                  <a:schemeClr val="tx1"/>
                </a:solidFill>
              </a:rPr>
              <a:t>Objective </a:t>
            </a:r>
            <a:endParaRPr lang="en-US" sz="2800" u="sng" dirty="0" smtClean="0">
              <a:solidFill>
                <a:schemeClr val="tx1"/>
              </a:solidFill>
            </a:endParaRPr>
          </a:p>
          <a:p>
            <a:pPr algn="just"/>
            <a:r>
              <a:rPr lang="en-US" sz="3200" dirty="0" smtClean="0">
                <a:solidFill>
                  <a:schemeClr val="tx1"/>
                </a:solidFill>
              </a:rPr>
              <a:t>Our basic objective is to validate the posture and motion prediction of upper and lower </a:t>
            </a:r>
            <a:r>
              <a:rPr lang="en-US" sz="3200" dirty="0" smtClean="0">
                <a:solidFill>
                  <a:schemeClr val="tx1"/>
                </a:solidFill>
              </a:rPr>
              <a:t>body. Further, </a:t>
            </a:r>
            <a:r>
              <a:rPr lang="en-US" sz="3200" dirty="0" smtClean="0">
                <a:solidFill>
                  <a:schemeClr val="tx1"/>
                </a:solidFill>
              </a:rPr>
              <a:t>we would validate the posture and motion prediction of whole body and also from basic fundamental tasks </a:t>
            </a:r>
            <a:r>
              <a:rPr lang="en-US" sz="3200" dirty="0" smtClean="0">
                <a:solidFill>
                  <a:schemeClr val="tx1"/>
                </a:solidFill>
              </a:rPr>
              <a:t>to </a:t>
            </a:r>
            <a:r>
              <a:rPr lang="en-US" sz="3200" dirty="0" smtClean="0">
                <a:solidFill>
                  <a:schemeClr val="tx1"/>
                </a:solidFill>
              </a:rPr>
              <a:t>more complex tasks</a:t>
            </a:r>
            <a:r>
              <a:rPr lang="en-US" sz="2800" dirty="0" smtClean="0">
                <a:solidFill>
                  <a:schemeClr val="tx1"/>
                </a:solidFill>
              </a:rPr>
              <a:t>.</a:t>
            </a:r>
            <a:endParaRPr lang="en-US" sz="2800" dirty="0" smtClean="0">
              <a:solidFill>
                <a:schemeClr val="tx1"/>
              </a:solidFill>
            </a:endParaRPr>
          </a:p>
        </p:txBody>
      </p:sp>
      <p:sp>
        <p:nvSpPr>
          <p:cNvPr id="47" name="Rounded Rectangle 46"/>
          <p:cNvSpPr/>
          <p:nvPr/>
        </p:nvSpPr>
        <p:spPr>
          <a:xfrm>
            <a:off x="35814000" y="21829633"/>
            <a:ext cx="6553200" cy="5754767"/>
          </a:xfrm>
          <a:prstGeom prst="roundRect">
            <a:avLst/>
          </a:prstGeom>
          <a:solidFill>
            <a:schemeClr val="accent4">
              <a:lumMod val="60000"/>
              <a:lumOff val="40000"/>
            </a:schemeClr>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defPPr>
              <a:defRPr lang="en-US"/>
            </a:defPPr>
            <a:lvl1pPr marL="0" algn="l" defTabSz="5016124" rtl="0" eaLnBrk="1" latinLnBrk="0" hangingPunct="1">
              <a:defRPr sz="9900" kern="1200">
                <a:solidFill>
                  <a:schemeClr val="lt1"/>
                </a:solidFill>
                <a:latin typeface="+mn-lt"/>
                <a:ea typeface="+mn-ea"/>
                <a:cs typeface="+mn-cs"/>
              </a:defRPr>
            </a:lvl1pPr>
            <a:lvl2pPr marL="2508062" algn="l" defTabSz="5016124" rtl="0" eaLnBrk="1" latinLnBrk="0" hangingPunct="1">
              <a:defRPr sz="9900" kern="1200">
                <a:solidFill>
                  <a:schemeClr val="lt1"/>
                </a:solidFill>
                <a:latin typeface="+mn-lt"/>
                <a:ea typeface="+mn-ea"/>
                <a:cs typeface="+mn-cs"/>
              </a:defRPr>
            </a:lvl2pPr>
            <a:lvl3pPr marL="5016124" algn="l" defTabSz="5016124" rtl="0" eaLnBrk="1" latinLnBrk="0" hangingPunct="1">
              <a:defRPr sz="9900" kern="1200">
                <a:solidFill>
                  <a:schemeClr val="lt1"/>
                </a:solidFill>
                <a:latin typeface="+mn-lt"/>
                <a:ea typeface="+mn-ea"/>
                <a:cs typeface="+mn-cs"/>
              </a:defRPr>
            </a:lvl3pPr>
            <a:lvl4pPr marL="7524186" algn="l" defTabSz="5016124" rtl="0" eaLnBrk="1" latinLnBrk="0" hangingPunct="1">
              <a:defRPr sz="9900" kern="1200">
                <a:solidFill>
                  <a:schemeClr val="lt1"/>
                </a:solidFill>
                <a:latin typeface="+mn-lt"/>
                <a:ea typeface="+mn-ea"/>
                <a:cs typeface="+mn-cs"/>
              </a:defRPr>
            </a:lvl4pPr>
            <a:lvl5pPr marL="10032248" algn="l" defTabSz="5016124" rtl="0" eaLnBrk="1" latinLnBrk="0" hangingPunct="1">
              <a:defRPr sz="9900" kern="1200">
                <a:solidFill>
                  <a:schemeClr val="lt1"/>
                </a:solidFill>
                <a:latin typeface="+mn-lt"/>
                <a:ea typeface="+mn-ea"/>
                <a:cs typeface="+mn-cs"/>
              </a:defRPr>
            </a:lvl5pPr>
            <a:lvl6pPr marL="12540310" algn="l" defTabSz="5016124" rtl="0" eaLnBrk="1" latinLnBrk="0" hangingPunct="1">
              <a:defRPr sz="9900" kern="1200">
                <a:solidFill>
                  <a:schemeClr val="lt1"/>
                </a:solidFill>
                <a:latin typeface="+mn-lt"/>
                <a:ea typeface="+mn-ea"/>
                <a:cs typeface="+mn-cs"/>
              </a:defRPr>
            </a:lvl6pPr>
            <a:lvl7pPr marL="15048372" algn="l" defTabSz="5016124" rtl="0" eaLnBrk="1" latinLnBrk="0" hangingPunct="1">
              <a:defRPr sz="9900" kern="1200">
                <a:solidFill>
                  <a:schemeClr val="lt1"/>
                </a:solidFill>
                <a:latin typeface="+mn-lt"/>
                <a:ea typeface="+mn-ea"/>
                <a:cs typeface="+mn-cs"/>
              </a:defRPr>
            </a:lvl7pPr>
            <a:lvl8pPr marL="17556434" algn="l" defTabSz="5016124" rtl="0" eaLnBrk="1" latinLnBrk="0" hangingPunct="1">
              <a:defRPr sz="9900" kern="1200">
                <a:solidFill>
                  <a:schemeClr val="lt1"/>
                </a:solidFill>
                <a:latin typeface="+mn-lt"/>
                <a:ea typeface="+mn-ea"/>
                <a:cs typeface="+mn-cs"/>
              </a:defRPr>
            </a:lvl8pPr>
            <a:lvl9pPr marL="20064496" algn="l" defTabSz="5016124" rtl="0" eaLnBrk="1" latinLnBrk="0" hangingPunct="1">
              <a:defRPr sz="9900" kern="1200">
                <a:solidFill>
                  <a:schemeClr val="lt1"/>
                </a:solidFill>
                <a:latin typeface="+mn-lt"/>
                <a:ea typeface="+mn-ea"/>
                <a:cs typeface="+mn-cs"/>
              </a:defRPr>
            </a:lvl9pPr>
          </a:lstStyle>
          <a:p>
            <a:pPr algn="ctr"/>
            <a:r>
              <a:rPr lang="en-US" sz="4800" b="1" u="sng" cap="all" dirty="0" smtClean="0">
                <a:solidFill>
                  <a:schemeClr val="tx1"/>
                </a:solidFill>
              </a:rPr>
              <a:t>Conclusion</a:t>
            </a:r>
          </a:p>
          <a:p>
            <a:pPr algn="just"/>
            <a:r>
              <a:rPr lang="en-US" sz="3200" dirty="0" smtClean="0">
                <a:solidFill>
                  <a:schemeClr val="tx1"/>
                </a:solidFill>
              </a:rPr>
              <a:t>The ROM data and motion </a:t>
            </a:r>
          </a:p>
          <a:p>
            <a:pPr algn="just"/>
            <a:r>
              <a:rPr lang="en-US" sz="3200" dirty="0" smtClean="0">
                <a:solidFill>
                  <a:schemeClr val="tx1"/>
                </a:solidFill>
              </a:rPr>
              <a:t>capture data collected would be useful in comparing bodily movements of the kinematic model with the digital human models and also various other applications.</a:t>
            </a:r>
          </a:p>
          <a:p>
            <a:pPr algn="just"/>
            <a:endParaRPr lang="en-US" sz="2800" dirty="0" smtClean="0">
              <a:solidFill>
                <a:schemeClr val="tx1"/>
              </a:solidFill>
            </a:endParaRPr>
          </a:p>
        </p:txBody>
      </p:sp>
      <p:sp>
        <p:nvSpPr>
          <p:cNvPr id="48" name="TextBox 47"/>
          <p:cNvSpPr txBox="1"/>
          <p:nvPr/>
        </p:nvSpPr>
        <p:spPr>
          <a:xfrm>
            <a:off x="15316200" y="30022800"/>
            <a:ext cx="5334000" cy="492443"/>
          </a:xfrm>
          <a:prstGeom prst="rect">
            <a:avLst/>
          </a:prstGeom>
          <a:noFill/>
        </p:spPr>
        <p:txBody>
          <a:bodyPr wrap="square" rtlCol="0">
            <a:spAutoFit/>
          </a:bodyPr>
          <a:lstStyle/>
          <a:p>
            <a:pPr algn="ctr"/>
            <a:r>
              <a:rPr lang="en-US" sz="2600" dirty="0" smtClean="0"/>
              <a:t>Seated </a:t>
            </a:r>
            <a:endParaRPr lang="en-US" sz="2600" dirty="0"/>
          </a:p>
        </p:txBody>
      </p:sp>
      <p:sp>
        <p:nvSpPr>
          <p:cNvPr id="49" name="TextBox 48"/>
          <p:cNvSpPr txBox="1"/>
          <p:nvPr/>
        </p:nvSpPr>
        <p:spPr>
          <a:xfrm>
            <a:off x="23012400" y="30022800"/>
            <a:ext cx="5334000" cy="492443"/>
          </a:xfrm>
          <a:prstGeom prst="rect">
            <a:avLst/>
          </a:prstGeom>
          <a:noFill/>
        </p:spPr>
        <p:txBody>
          <a:bodyPr wrap="square" rtlCol="0">
            <a:spAutoFit/>
          </a:bodyPr>
          <a:lstStyle/>
          <a:p>
            <a:pPr algn="ctr"/>
            <a:r>
              <a:rPr lang="en-US" sz="2600" dirty="0" smtClean="0"/>
              <a:t>Standing </a:t>
            </a:r>
            <a:endParaRPr lang="en-US" sz="2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1555</TotalTime>
  <Words>450</Words>
  <Application>Microsoft Office PowerPoint</Application>
  <PresentationFormat>Custom</PresentationFormat>
  <Paragraphs>57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Concourse</vt:lpstr>
      <vt:lpstr>BIOMECHANICAL VALIDATION OF DIGITAL HUMAN MODELS:  A POSTURE AND MOTION STUDY WITH DIGITAL HUMAN MODELS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403</cp:revision>
  <dcterms:created xsi:type="dcterms:W3CDTF">2008-03-02T08:14:24Z</dcterms:created>
  <dcterms:modified xsi:type="dcterms:W3CDTF">2008-03-04T06:46:09Z</dcterms:modified>
</cp:coreProperties>
</file>