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267" r:id="rId3"/>
    <p:sldId id="257" r:id="rId4"/>
    <p:sldId id="286" r:id="rId5"/>
    <p:sldId id="287" r:id="rId6"/>
    <p:sldId id="294" r:id="rId7"/>
    <p:sldId id="293" r:id="rId8"/>
    <p:sldId id="295" r:id="rId9"/>
    <p:sldId id="258" r:id="rId10"/>
    <p:sldId id="259" r:id="rId11"/>
    <p:sldId id="260" r:id="rId12"/>
    <p:sldId id="261" r:id="rId13"/>
    <p:sldId id="262" r:id="rId14"/>
    <p:sldId id="263" r:id="rId15"/>
    <p:sldId id="264" r:id="rId16"/>
    <p:sldId id="265" r:id="rId17"/>
    <p:sldId id="266"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8" r:id="rId37"/>
    <p:sldId id="289" r:id="rId38"/>
    <p:sldId id="292" r:id="rId39"/>
    <p:sldId id="290" r:id="rId40"/>
    <p:sldId id="291"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3" d="100"/>
          <a:sy n="53" d="100"/>
        </p:scale>
        <p:origin x="36" y="2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7B81F-F44E-4EA5-9028-A811E26E64B6}" type="datetimeFigureOut">
              <a:rPr lang="en-US" smtClean="0"/>
              <a:t>10/25/2016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062979-38A9-4B57-A19E-42DB114AFAF8}" type="slidenum">
              <a:rPr lang="en-US" smtClean="0"/>
              <a:t>‹#›</a:t>
            </a:fld>
            <a:endParaRPr lang="en-US"/>
          </a:p>
        </p:txBody>
      </p:sp>
    </p:spTree>
    <p:extLst>
      <p:ext uri="{BB962C8B-B14F-4D97-AF65-F5344CB8AC3E}">
        <p14:creationId xmlns:p14="http://schemas.microsoft.com/office/powerpoint/2010/main" val="179525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5E5CF-74B2-49C0-AC5A-ACF6A453063D}" type="slidenum">
              <a:rPr lang="en-US" smtClean="0"/>
              <a:t>6</a:t>
            </a:fld>
            <a:endParaRPr lang="en-US"/>
          </a:p>
        </p:txBody>
      </p:sp>
    </p:spTree>
    <p:extLst>
      <p:ext uri="{BB962C8B-B14F-4D97-AF65-F5344CB8AC3E}">
        <p14:creationId xmlns:p14="http://schemas.microsoft.com/office/powerpoint/2010/main" val="3978350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5E5CF-74B2-49C0-AC5A-ACF6A453063D}" type="slidenum">
              <a:rPr lang="en-US" smtClean="0"/>
              <a:t>53</a:t>
            </a:fld>
            <a:endParaRPr lang="en-US"/>
          </a:p>
        </p:txBody>
      </p:sp>
    </p:spTree>
    <p:extLst>
      <p:ext uri="{BB962C8B-B14F-4D97-AF65-F5344CB8AC3E}">
        <p14:creationId xmlns:p14="http://schemas.microsoft.com/office/powerpoint/2010/main" val="1009362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2DEC69-325E-4DDF-878C-A08FAB526B6A}"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37A39-9B20-427F-B479-277462C59346}" type="slidenum">
              <a:rPr lang="en-US" smtClean="0"/>
              <a:t>‹#›</a:t>
            </a:fld>
            <a:endParaRPr lang="en-US"/>
          </a:p>
        </p:txBody>
      </p:sp>
    </p:spTree>
    <p:extLst>
      <p:ext uri="{BB962C8B-B14F-4D97-AF65-F5344CB8AC3E}">
        <p14:creationId xmlns:p14="http://schemas.microsoft.com/office/powerpoint/2010/main" val="3907442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2DEC69-325E-4DDF-878C-A08FAB526B6A}"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37A39-9B20-427F-B479-277462C59346}" type="slidenum">
              <a:rPr lang="en-US" smtClean="0"/>
              <a:t>‹#›</a:t>
            </a:fld>
            <a:endParaRPr lang="en-US"/>
          </a:p>
        </p:txBody>
      </p:sp>
    </p:spTree>
    <p:extLst>
      <p:ext uri="{BB962C8B-B14F-4D97-AF65-F5344CB8AC3E}">
        <p14:creationId xmlns:p14="http://schemas.microsoft.com/office/powerpoint/2010/main" val="250152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2DEC69-325E-4DDF-878C-A08FAB526B6A}"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37A39-9B20-427F-B479-277462C59346}" type="slidenum">
              <a:rPr lang="en-US" smtClean="0"/>
              <a:t>‹#›</a:t>
            </a:fld>
            <a:endParaRPr lang="en-US"/>
          </a:p>
        </p:txBody>
      </p:sp>
    </p:spTree>
    <p:extLst>
      <p:ext uri="{BB962C8B-B14F-4D97-AF65-F5344CB8AC3E}">
        <p14:creationId xmlns:p14="http://schemas.microsoft.com/office/powerpoint/2010/main" val="1428686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2DEC69-325E-4DDF-878C-A08FAB526B6A}"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37A39-9B20-427F-B479-277462C59346}" type="slidenum">
              <a:rPr lang="en-US" smtClean="0"/>
              <a:t>‹#›</a:t>
            </a:fld>
            <a:endParaRPr lang="en-US"/>
          </a:p>
        </p:txBody>
      </p:sp>
    </p:spTree>
    <p:extLst>
      <p:ext uri="{BB962C8B-B14F-4D97-AF65-F5344CB8AC3E}">
        <p14:creationId xmlns:p14="http://schemas.microsoft.com/office/powerpoint/2010/main" val="384031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2DEC69-325E-4DDF-878C-A08FAB526B6A}"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37A39-9B20-427F-B479-277462C59346}" type="slidenum">
              <a:rPr lang="en-US" smtClean="0"/>
              <a:t>‹#›</a:t>
            </a:fld>
            <a:endParaRPr lang="en-US"/>
          </a:p>
        </p:txBody>
      </p:sp>
    </p:spTree>
    <p:extLst>
      <p:ext uri="{BB962C8B-B14F-4D97-AF65-F5344CB8AC3E}">
        <p14:creationId xmlns:p14="http://schemas.microsoft.com/office/powerpoint/2010/main" val="110320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2DEC69-325E-4DDF-878C-A08FAB526B6A}"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37A39-9B20-427F-B479-277462C59346}" type="slidenum">
              <a:rPr lang="en-US" smtClean="0"/>
              <a:t>‹#›</a:t>
            </a:fld>
            <a:endParaRPr lang="en-US"/>
          </a:p>
        </p:txBody>
      </p:sp>
    </p:spTree>
    <p:extLst>
      <p:ext uri="{BB962C8B-B14F-4D97-AF65-F5344CB8AC3E}">
        <p14:creationId xmlns:p14="http://schemas.microsoft.com/office/powerpoint/2010/main" val="2060918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2DEC69-325E-4DDF-878C-A08FAB526B6A}"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C37A39-9B20-427F-B479-277462C59346}" type="slidenum">
              <a:rPr lang="en-US" smtClean="0"/>
              <a:t>‹#›</a:t>
            </a:fld>
            <a:endParaRPr lang="en-US"/>
          </a:p>
        </p:txBody>
      </p:sp>
    </p:spTree>
    <p:extLst>
      <p:ext uri="{BB962C8B-B14F-4D97-AF65-F5344CB8AC3E}">
        <p14:creationId xmlns:p14="http://schemas.microsoft.com/office/powerpoint/2010/main" val="102220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2DEC69-325E-4DDF-878C-A08FAB526B6A}"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C37A39-9B20-427F-B479-277462C59346}" type="slidenum">
              <a:rPr lang="en-US" smtClean="0"/>
              <a:t>‹#›</a:t>
            </a:fld>
            <a:endParaRPr lang="en-US"/>
          </a:p>
        </p:txBody>
      </p:sp>
    </p:spTree>
    <p:extLst>
      <p:ext uri="{BB962C8B-B14F-4D97-AF65-F5344CB8AC3E}">
        <p14:creationId xmlns:p14="http://schemas.microsoft.com/office/powerpoint/2010/main" val="1591532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DEC69-325E-4DDF-878C-A08FAB526B6A}"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C37A39-9B20-427F-B479-277462C59346}" type="slidenum">
              <a:rPr lang="en-US" smtClean="0"/>
              <a:t>‹#›</a:t>
            </a:fld>
            <a:endParaRPr lang="en-US"/>
          </a:p>
        </p:txBody>
      </p:sp>
    </p:spTree>
    <p:extLst>
      <p:ext uri="{BB962C8B-B14F-4D97-AF65-F5344CB8AC3E}">
        <p14:creationId xmlns:p14="http://schemas.microsoft.com/office/powerpoint/2010/main" val="2176646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2DEC69-325E-4DDF-878C-A08FAB526B6A}"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37A39-9B20-427F-B479-277462C59346}" type="slidenum">
              <a:rPr lang="en-US" smtClean="0"/>
              <a:t>‹#›</a:t>
            </a:fld>
            <a:endParaRPr lang="en-US"/>
          </a:p>
        </p:txBody>
      </p:sp>
    </p:spTree>
    <p:extLst>
      <p:ext uri="{BB962C8B-B14F-4D97-AF65-F5344CB8AC3E}">
        <p14:creationId xmlns:p14="http://schemas.microsoft.com/office/powerpoint/2010/main" val="126762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2DEC69-325E-4DDF-878C-A08FAB526B6A}"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37A39-9B20-427F-B479-277462C59346}" type="slidenum">
              <a:rPr lang="en-US" smtClean="0"/>
              <a:t>‹#›</a:t>
            </a:fld>
            <a:endParaRPr lang="en-US"/>
          </a:p>
        </p:txBody>
      </p:sp>
    </p:spTree>
    <p:extLst>
      <p:ext uri="{BB962C8B-B14F-4D97-AF65-F5344CB8AC3E}">
        <p14:creationId xmlns:p14="http://schemas.microsoft.com/office/powerpoint/2010/main" val="317393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DEC69-325E-4DDF-878C-A08FAB526B6A}" type="datetimeFigureOut">
              <a:rPr lang="en-US" smtClean="0"/>
              <a:t>10/25/2016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37A39-9B20-427F-B479-277462C59346}" type="slidenum">
              <a:rPr lang="en-US" smtClean="0"/>
              <a:t>‹#›</a:t>
            </a:fld>
            <a:endParaRPr lang="en-US"/>
          </a:p>
        </p:txBody>
      </p:sp>
    </p:spTree>
    <p:extLst>
      <p:ext uri="{BB962C8B-B14F-4D97-AF65-F5344CB8AC3E}">
        <p14:creationId xmlns:p14="http://schemas.microsoft.com/office/powerpoint/2010/main" val="23076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se.buffalo.edu/tech-reports/2006-05.pdf"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pubmed/20937604"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sciencedirect.com/science/article/pii/0020019089901026"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Test of </a:t>
            </a:r>
            <a:r>
              <a:rPr lang="en-US" dirty="0" err="1" smtClean="0"/>
              <a:t>SBEToolbox</a:t>
            </a:r>
            <a:endParaRPr lang="en-US" dirty="0"/>
          </a:p>
        </p:txBody>
      </p:sp>
      <p:sp>
        <p:nvSpPr>
          <p:cNvPr id="3" name="Subtitle 2"/>
          <p:cNvSpPr>
            <a:spLocks noGrp="1"/>
          </p:cNvSpPr>
          <p:nvPr>
            <p:ph type="subTitle" idx="1"/>
          </p:nvPr>
        </p:nvSpPr>
        <p:spPr/>
        <p:txBody>
          <a:bodyPr/>
          <a:lstStyle/>
          <a:p>
            <a:r>
              <a:rPr lang="en-US" dirty="0" smtClean="0"/>
              <a:t>Kristen </a:t>
            </a:r>
            <a:r>
              <a:rPr lang="en-US" dirty="0" err="1" smtClean="0"/>
              <a:t>Horstmann</a:t>
            </a:r>
            <a:r>
              <a:rPr lang="en-US" dirty="0" smtClean="0"/>
              <a:t> </a:t>
            </a:r>
          </a:p>
          <a:p>
            <a:r>
              <a:rPr lang="en-US" dirty="0" smtClean="0"/>
              <a:t>Maggie O’Neil</a:t>
            </a:r>
            <a:endParaRPr lang="en-US" dirty="0"/>
          </a:p>
        </p:txBody>
      </p:sp>
    </p:spTree>
    <p:extLst>
      <p:ext uri="{BB962C8B-B14F-4D97-AF65-F5344CB8AC3E}">
        <p14:creationId xmlns:p14="http://schemas.microsoft.com/office/powerpoint/2010/main" val="1769804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Display Node List</a:t>
            </a:r>
            <a:endParaRPr lang="en-US" dirty="0"/>
          </a:p>
        </p:txBody>
      </p:sp>
      <p:pic>
        <p:nvPicPr>
          <p:cNvPr id="4" name="Content Placeholder 3"/>
          <p:cNvPicPr>
            <a:picLocks noGrp="1" noChangeAspect="1"/>
          </p:cNvPicPr>
          <p:nvPr>
            <p:ph idx="1"/>
          </p:nvPr>
        </p:nvPicPr>
        <p:blipFill rotWithShape="1">
          <a:blip r:embed="rId2"/>
          <a:srcRect l="56629" t="16836" r="755" b="15819"/>
          <a:stretch/>
        </p:blipFill>
        <p:spPr>
          <a:xfrm>
            <a:off x="2286000" y="1417639"/>
            <a:ext cx="4267200" cy="3793066"/>
          </a:xfrm>
          <a:prstGeom prst="rect">
            <a:avLst/>
          </a:prstGeom>
        </p:spPr>
      </p:pic>
      <p:sp>
        <p:nvSpPr>
          <p:cNvPr id="5" name="TextBox 4"/>
          <p:cNvSpPr txBox="1"/>
          <p:nvPr/>
        </p:nvSpPr>
        <p:spPr>
          <a:xfrm>
            <a:off x="1828800" y="5410200"/>
            <a:ext cx="5475858" cy="369332"/>
          </a:xfrm>
          <a:prstGeom prst="rect">
            <a:avLst/>
          </a:prstGeom>
          <a:noFill/>
        </p:spPr>
        <p:txBody>
          <a:bodyPr wrap="none" rtlCol="0">
            <a:spAutoFit/>
          </a:bodyPr>
          <a:lstStyle/>
          <a:p>
            <a:r>
              <a:rPr lang="en-US" dirty="0" smtClean="0"/>
              <a:t>Simply gives a list of the node’s number and given names</a:t>
            </a:r>
            <a:endParaRPr lang="en-US" dirty="0"/>
          </a:p>
        </p:txBody>
      </p:sp>
    </p:spTree>
    <p:extLst>
      <p:ext uri="{BB962C8B-B14F-4D97-AF65-F5344CB8AC3E}">
        <p14:creationId xmlns:p14="http://schemas.microsoft.com/office/powerpoint/2010/main" val="3376496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 Node List</a:t>
            </a:r>
            <a:endParaRPr lang="en-US" dirty="0"/>
          </a:p>
        </p:txBody>
      </p:sp>
      <p:pic>
        <p:nvPicPr>
          <p:cNvPr id="4" name="Content Placeholder 3"/>
          <p:cNvPicPr>
            <a:picLocks noGrp="1" noChangeAspect="1"/>
          </p:cNvPicPr>
          <p:nvPr>
            <p:ph idx="1"/>
          </p:nvPr>
        </p:nvPicPr>
        <p:blipFill rotWithShape="1">
          <a:blip r:embed="rId2"/>
          <a:srcRect l="47159" t="6734" r="36742" b="51175"/>
          <a:stretch/>
        </p:blipFill>
        <p:spPr>
          <a:xfrm>
            <a:off x="1752600" y="1417638"/>
            <a:ext cx="1295400" cy="1905001"/>
          </a:xfrm>
          <a:prstGeom prst="rect">
            <a:avLst/>
          </a:prstGeom>
        </p:spPr>
      </p:pic>
      <p:pic>
        <p:nvPicPr>
          <p:cNvPr id="5" name="Picture 4"/>
          <p:cNvPicPr>
            <a:picLocks noChangeAspect="1"/>
          </p:cNvPicPr>
          <p:nvPr/>
        </p:nvPicPr>
        <p:blipFill rotWithShape="1">
          <a:blip r:embed="rId3"/>
          <a:srcRect l="56667" t="15926" b="15926"/>
          <a:stretch/>
        </p:blipFill>
        <p:spPr>
          <a:xfrm>
            <a:off x="3810000" y="1417638"/>
            <a:ext cx="3962401" cy="3505201"/>
          </a:xfrm>
          <a:prstGeom prst="rect">
            <a:avLst/>
          </a:prstGeom>
        </p:spPr>
      </p:pic>
      <p:sp>
        <p:nvSpPr>
          <p:cNvPr id="6" name="TextBox 5"/>
          <p:cNvSpPr txBox="1"/>
          <p:nvPr/>
        </p:nvSpPr>
        <p:spPr>
          <a:xfrm>
            <a:off x="457200" y="5105400"/>
            <a:ext cx="8229600" cy="1200329"/>
          </a:xfrm>
          <a:prstGeom prst="rect">
            <a:avLst/>
          </a:prstGeom>
          <a:noFill/>
        </p:spPr>
        <p:txBody>
          <a:bodyPr wrap="square" rtlCol="0">
            <a:spAutoFit/>
          </a:bodyPr>
          <a:lstStyle/>
          <a:p>
            <a:pPr marL="285750" indent="-285750">
              <a:buFontTx/>
              <a:buChar char="-"/>
            </a:pPr>
            <a:r>
              <a:rPr lang="en-US" dirty="0" smtClean="0"/>
              <a:t>First, a window with the list of all the nodes pops up. Select the node you want more </a:t>
            </a:r>
            <a:r>
              <a:rPr lang="en-US" i="1" dirty="0" smtClean="0"/>
              <a:t>network </a:t>
            </a:r>
            <a:r>
              <a:rPr lang="en-US" dirty="0" smtClean="0"/>
              <a:t>information about</a:t>
            </a:r>
          </a:p>
          <a:p>
            <a:pPr marL="285750" indent="-285750">
              <a:buFontTx/>
              <a:buChar char="-"/>
            </a:pPr>
            <a:r>
              <a:rPr lang="en-US" dirty="0" smtClean="0"/>
              <a:t>In this case, node B was selected. The node number, its neighbors, and its neighbors’ nodes is all listed</a:t>
            </a:r>
            <a:endParaRPr lang="en-US" dirty="0"/>
          </a:p>
        </p:txBody>
      </p:sp>
    </p:spTree>
    <p:extLst>
      <p:ext uri="{BB962C8B-B14F-4D97-AF65-F5344CB8AC3E}">
        <p14:creationId xmlns:p14="http://schemas.microsoft.com/office/powerpoint/2010/main" val="1096883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Annotation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t>Set Annotation </a:t>
            </a:r>
            <a:r>
              <a:rPr lang="en-US" dirty="0" smtClean="0"/>
              <a:t>Database</a:t>
            </a:r>
          </a:p>
          <a:p>
            <a:pPr lvl="1"/>
            <a:r>
              <a:rPr lang="en-US" dirty="0" smtClean="0"/>
              <a:t>Can choose between 25+ organismal databases</a:t>
            </a:r>
          </a:p>
          <a:p>
            <a:pPr lvl="1"/>
            <a:r>
              <a:rPr lang="en-US" dirty="0" smtClean="0"/>
              <a:t>Set ours as </a:t>
            </a:r>
            <a:r>
              <a:rPr lang="en-US" i="1" dirty="0" smtClean="0"/>
              <a:t>S. cerevisiae </a:t>
            </a:r>
            <a:endParaRPr lang="en-US" dirty="0"/>
          </a:p>
          <a:p>
            <a:r>
              <a:rPr lang="en-US" dirty="0"/>
              <a:t>Get </a:t>
            </a:r>
            <a:r>
              <a:rPr lang="en-US" dirty="0" smtClean="0"/>
              <a:t>Annotation </a:t>
            </a:r>
            <a:r>
              <a:rPr lang="en-US" dirty="0"/>
              <a:t>of a Single </a:t>
            </a:r>
            <a:r>
              <a:rPr lang="en-US" dirty="0" smtClean="0"/>
              <a:t>Node</a:t>
            </a:r>
          </a:p>
          <a:p>
            <a:pPr lvl="1"/>
            <a:r>
              <a:rPr lang="en-US" dirty="0" smtClean="0"/>
              <a:t>Will give the quick definition and synonym of the node</a:t>
            </a:r>
          </a:p>
          <a:p>
            <a:pPr lvl="1"/>
            <a:r>
              <a:rPr lang="en-US" dirty="0" smtClean="0"/>
              <a:t>So ZAP1= “Zinc regulatory protein” </a:t>
            </a:r>
            <a:r>
              <a:rPr lang="en-US" dirty="0" err="1" smtClean="0"/>
              <a:t>etc</a:t>
            </a:r>
            <a:r>
              <a:rPr lang="en-US" dirty="0" smtClean="0"/>
              <a:t> </a:t>
            </a:r>
            <a:endParaRPr lang="en-US" dirty="0"/>
          </a:p>
          <a:p>
            <a:r>
              <a:rPr lang="en-US" dirty="0"/>
              <a:t>Get Annotation of Multiple Nodes </a:t>
            </a:r>
            <a:endParaRPr lang="en-US" dirty="0" smtClean="0"/>
          </a:p>
          <a:p>
            <a:pPr lvl="1"/>
            <a:r>
              <a:rPr lang="en-US" dirty="0" smtClean="0"/>
              <a:t>Same function but can choose multiple at once</a:t>
            </a:r>
            <a:endParaRPr lang="en-US" dirty="0"/>
          </a:p>
          <a:p>
            <a:r>
              <a:rPr lang="en-US" dirty="0"/>
              <a:t>Update Annotation Databases </a:t>
            </a:r>
            <a:endParaRPr lang="en-US" dirty="0" smtClean="0"/>
          </a:p>
          <a:p>
            <a:pPr lvl="1"/>
            <a:r>
              <a:rPr lang="en-US" dirty="0" smtClean="0"/>
              <a:t>Updates Databases from whichever source </a:t>
            </a:r>
            <a:r>
              <a:rPr lang="en-US" dirty="0" err="1" smtClean="0"/>
              <a:t>SBEToolbox</a:t>
            </a:r>
            <a:r>
              <a:rPr lang="en-US" dirty="0" smtClean="0"/>
              <a:t> uses</a:t>
            </a:r>
            <a:endParaRPr lang="en-US" dirty="0"/>
          </a:p>
          <a:p>
            <a:endParaRPr lang="en-US" dirty="0"/>
          </a:p>
        </p:txBody>
      </p:sp>
    </p:spTree>
    <p:extLst>
      <p:ext uri="{BB962C8B-B14F-4D97-AF65-F5344CB8AC3E}">
        <p14:creationId xmlns:p14="http://schemas.microsoft.com/office/powerpoint/2010/main" val="1932270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 Largest Connected Network</a:t>
            </a:r>
            <a:endParaRPr lang="en-US" dirty="0"/>
          </a:p>
        </p:txBody>
      </p:sp>
      <p:pic>
        <p:nvPicPr>
          <p:cNvPr id="4" name="Content Placeholder 3"/>
          <p:cNvPicPr>
            <a:picLocks noGrp="1" noChangeAspect="1"/>
          </p:cNvPicPr>
          <p:nvPr>
            <p:ph idx="1"/>
          </p:nvPr>
        </p:nvPicPr>
        <p:blipFill rotWithShape="1">
          <a:blip r:embed="rId2"/>
          <a:srcRect l="56629" t="3367" r="755" b="15819"/>
          <a:stretch/>
        </p:blipFill>
        <p:spPr>
          <a:xfrm>
            <a:off x="2857500" y="1219200"/>
            <a:ext cx="3619500" cy="3860801"/>
          </a:xfrm>
          <a:prstGeom prst="rect">
            <a:avLst/>
          </a:prstGeom>
        </p:spPr>
      </p:pic>
      <p:sp>
        <p:nvSpPr>
          <p:cNvPr id="5" name="TextBox 4"/>
          <p:cNvSpPr txBox="1"/>
          <p:nvPr/>
        </p:nvSpPr>
        <p:spPr>
          <a:xfrm>
            <a:off x="457200" y="5410200"/>
            <a:ext cx="8229600" cy="1200329"/>
          </a:xfrm>
          <a:prstGeom prst="rect">
            <a:avLst/>
          </a:prstGeom>
          <a:noFill/>
        </p:spPr>
        <p:txBody>
          <a:bodyPr wrap="square" rtlCol="0">
            <a:spAutoFit/>
          </a:bodyPr>
          <a:lstStyle/>
          <a:p>
            <a:pPr marL="285750" indent="-285750">
              <a:buFontTx/>
              <a:buChar char="-"/>
            </a:pPr>
            <a:r>
              <a:rPr lang="en-US" dirty="0" smtClean="0"/>
              <a:t>Extracts the largest inner-connected network in the larger network</a:t>
            </a:r>
          </a:p>
          <a:p>
            <a:pPr marL="285750" indent="-285750">
              <a:buFontTx/>
              <a:buChar char="-"/>
            </a:pPr>
            <a:r>
              <a:rPr lang="en-US" dirty="0" smtClean="0"/>
              <a:t>Since all four of our nodes were connected in someway, 4 was our largest network</a:t>
            </a:r>
          </a:p>
          <a:p>
            <a:pPr marL="285750" indent="-285750">
              <a:buFontTx/>
              <a:buChar char="-"/>
            </a:pPr>
            <a:r>
              <a:rPr lang="en-US" dirty="0" smtClean="0"/>
              <a:t>“Extract subnetwork around node.” Select a node, and gives the edges and nodes connected/around it</a:t>
            </a:r>
            <a:endParaRPr lang="en-US" dirty="0"/>
          </a:p>
        </p:txBody>
      </p:sp>
    </p:spTree>
    <p:extLst>
      <p:ext uri="{BB962C8B-B14F-4D97-AF65-F5344CB8AC3E}">
        <p14:creationId xmlns:p14="http://schemas.microsoft.com/office/powerpoint/2010/main" val="546872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Add/Remove Node/Edge</a:t>
            </a:r>
            <a:endParaRPr lang="en-US" dirty="0"/>
          </a:p>
        </p:txBody>
      </p:sp>
      <p:sp>
        <p:nvSpPr>
          <p:cNvPr id="3" name="Content Placeholder 2"/>
          <p:cNvSpPr>
            <a:spLocks noGrp="1"/>
          </p:cNvSpPr>
          <p:nvPr>
            <p:ph idx="1"/>
          </p:nvPr>
        </p:nvSpPr>
        <p:spPr>
          <a:xfrm>
            <a:off x="457200" y="1143000"/>
            <a:ext cx="8229600" cy="4830763"/>
          </a:xfrm>
        </p:spPr>
        <p:txBody>
          <a:bodyPr>
            <a:normAutofit/>
          </a:bodyPr>
          <a:lstStyle/>
          <a:p>
            <a:r>
              <a:rPr lang="en-US" sz="2500" dirty="0" smtClean="0"/>
              <a:t>Removing a node</a:t>
            </a:r>
          </a:p>
          <a:p>
            <a:pPr lvl="1"/>
            <a:r>
              <a:rPr lang="en-US" sz="2500" dirty="0"/>
              <a:t>List of Nodes pops up and can select and remove </a:t>
            </a:r>
            <a:endParaRPr lang="en-US" sz="2500" dirty="0" smtClean="0"/>
          </a:p>
          <a:p>
            <a:r>
              <a:rPr lang="en-US" sz="2500" dirty="0" smtClean="0"/>
              <a:t>Adding Node/Edge</a:t>
            </a:r>
          </a:p>
          <a:p>
            <a:pPr lvl="1"/>
            <a:r>
              <a:rPr lang="en-US" sz="2500" dirty="0" smtClean="0"/>
              <a:t>Gives a graph and you just click to add a vertex or edge based on coordinates. Not sure how this one works yet</a:t>
            </a:r>
          </a:p>
          <a:p>
            <a:pPr marL="457200" lvl="1" indent="0">
              <a:buNone/>
            </a:pPr>
            <a:endParaRPr lang="en-US" sz="2500" dirty="0" smtClean="0"/>
          </a:p>
        </p:txBody>
      </p:sp>
      <p:pic>
        <p:nvPicPr>
          <p:cNvPr id="4" name="Picture 3"/>
          <p:cNvPicPr>
            <a:picLocks noChangeAspect="1"/>
          </p:cNvPicPr>
          <p:nvPr/>
        </p:nvPicPr>
        <p:blipFill rotWithShape="1">
          <a:blip r:embed="rId2"/>
          <a:srcRect l="44584" t="25556" r="26666" b="15185"/>
          <a:stretch/>
        </p:blipFill>
        <p:spPr>
          <a:xfrm>
            <a:off x="2895600" y="3352800"/>
            <a:ext cx="3048000" cy="3533912"/>
          </a:xfrm>
          <a:prstGeom prst="rect">
            <a:avLst/>
          </a:prstGeom>
        </p:spPr>
      </p:pic>
    </p:spTree>
    <p:extLst>
      <p:ext uri="{BB962C8B-B14F-4D97-AF65-F5344CB8AC3E}">
        <p14:creationId xmlns:p14="http://schemas.microsoft.com/office/powerpoint/2010/main" val="1690557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 Overview</a:t>
            </a:r>
            <a:endParaRPr lang="en-US" dirty="0"/>
          </a:p>
        </p:txBody>
      </p:sp>
      <p:pic>
        <p:nvPicPr>
          <p:cNvPr id="4" name="Content Placeholder 3"/>
          <p:cNvPicPr>
            <a:picLocks noGrp="1" noChangeAspect="1"/>
          </p:cNvPicPr>
          <p:nvPr>
            <p:ph idx="1"/>
          </p:nvPr>
        </p:nvPicPr>
        <p:blipFill rotWithShape="1">
          <a:blip r:embed="rId2"/>
          <a:srcRect l="55681" t="15153" r="-2086" b="14135"/>
          <a:stretch/>
        </p:blipFill>
        <p:spPr>
          <a:xfrm>
            <a:off x="2438400" y="1393575"/>
            <a:ext cx="4572000" cy="3918857"/>
          </a:xfrm>
          <a:prstGeom prst="rect">
            <a:avLst/>
          </a:prstGeom>
        </p:spPr>
      </p:pic>
      <p:sp>
        <p:nvSpPr>
          <p:cNvPr id="5" name="TextBox 4"/>
          <p:cNvSpPr txBox="1"/>
          <p:nvPr/>
        </p:nvSpPr>
        <p:spPr>
          <a:xfrm>
            <a:off x="187081" y="5486400"/>
            <a:ext cx="8769837" cy="369332"/>
          </a:xfrm>
          <a:prstGeom prst="rect">
            <a:avLst/>
          </a:prstGeom>
          <a:noFill/>
        </p:spPr>
        <p:txBody>
          <a:bodyPr wrap="none" rtlCol="0">
            <a:spAutoFit/>
          </a:bodyPr>
          <a:lstStyle/>
          <a:p>
            <a:r>
              <a:rPr lang="en-US" dirty="0" smtClean="0"/>
              <a:t>- “Network Summary” gives number of nodes, edges, and the selected annotation database</a:t>
            </a:r>
            <a:endParaRPr lang="en-US" dirty="0"/>
          </a:p>
        </p:txBody>
      </p:sp>
    </p:spTree>
    <p:extLst>
      <p:ext uri="{BB962C8B-B14F-4D97-AF65-F5344CB8AC3E}">
        <p14:creationId xmlns:p14="http://schemas.microsoft.com/office/powerpoint/2010/main" val="1459768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Distance (Shortest Path) Between Two Nodes</a:t>
            </a:r>
            <a:endParaRPr lang="en-US" dirty="0"/>
          </a:p>
        </p:txBody>
      </p:sp>
      <p:pic>
        <p:nvPicPr>
          <p:cNvPr id="4" name="Content Placeholder 3"/>
          <p:cNvPicPr>
            <a:picLocks noGrp="1" noChangeAspect="1"/>
          </p:cNvPicPr>
          <p:nvPr>
            <p:ph idx="1"/>
          </p:nvPr>
        </p:nvPicPr>
        <p:blipFill rotWithShape="1">
          <a:blip r:embed="rId2"/>
          <a:srcRect l="47159" t="6734" r="36742" b="49491"/>
          <a:stretch/>
        </p:blipFill>
        <p:spPr>
          <a:xfrm>
            <a:off x="429126" y="1828800"/>
            <a:ext cx="1295400" cy="1981201"/>
          </a:xfrm>
          <a:prstGeom prst="rect">
            <a:avLst/>
          </a:prstGeom>
        </p:spPr>
      </p:pic>
      <p:pic>
        <p:nvPicPr>
          <p:cNvPr id="5" name="Picture 4"/>
          <p:cNvPicPr>
            <a:picLocks noChangeAspect="1"/>
          </p:cNvPicPr>
          <p:nvPr/>
        </p:nvPicPr>
        <p:blipFill rotWithShape="1">
          <a:blip r:embed="rId3"/>
          <a:srcRect l="46666" t="5926" r="36667" b="49630"/>
          <a:stretch/>
        </p:blipFill>
        <p:spPr>
          <a:xfrm>
            <a:off x="2412998" y="1828800"/>
            <a:ext cx="1320801" cy="1981201"/>
          </a:xfrm>
          <a:prstGeom prst="rect">
            <a:avLst/>
          </a:prstGeom>
        </p:spPr>
      </p:pic>
      <p:pic>
        <p:nvPicPr>
          <p:cNvPr id="6" name="Picture 5"/>
          <p:cNvPicPr>
            <a:picLocks noChangeAspect="1"/>
          </p:cNvPicPr>
          <p:nvPr/>
        </p:nvPicPr>
        <p:blipFill rotWithShape="1">
          <a:blip r:embed="rId4"/>
          <a:srcRect l="57083" t="15926" r="1250" b="15926"/>
          <a:stretch/>
        </p:blipFill>
        <p:spPr>
          <a:xfrm>
            <a:off x="4038600" y="1417638"/>
            <a:ext cx="4505393" cy="4144962"/>
          </a:xfrm>
          <a:prstGeom prst="rect">
            <a:avLst/>
          </a:prstGeom>
        </p:spPr>
      </p:pic>
      <p:sp>
        <p:nvSpPr>
          <p:cNvPr id="7" name="TextBox 6"/>
          <p:cNvSpPr txBox="1"/>
          <p:nvPr/>
        </p:nvSpPr>
        <p:spPr>
          <a:xfrm>
            <a:off x="429126" y="5715000"/>
            <a:ext cx="8114867" cy="923330"/>
          </a:xfrm>
          <a:prstGeom prst="rect">
            <a:avLst/>
          </a:prstGeom>
          <a:noFill/>
        </p:spPr>
        <p:txBody>
          <a:bodyPr wrap="square" rtlCol="0">
            <a:spAutoFit/>
          </a:bodyPr>
          <a:lstStyle/>
          <a:p>
            <a:pPr marL="285750" indent="-285750">
              <a:buFontTx/>
              <a:buChar char="-"/>
            </a:pPr>
            <a:r>
              <a:rPr lang="en-US" dirty="0" smtClean="0"/>
              <a:t>Finds the shortest path between two selected nodes</a:t>
            </a:r>
          </a:p>
          <a:p>
            <a:pPr marL="285750" indent="-285750">
              <a:buFontTx/>
              <a:buChar char="-"/>
            </a:pPr>
            <a:r>
              <a:rPr lang="en-US" dirty="0" smtClean="0"/>
              <a:t>Note: Nodes must be </a:t>
            </a:r>
            <a:r>
              <a:rPr lang="en-US" i="1" dirty="0" smtClean="0"/>
              <a:t>selected </a:t>
            </a:r>
            <a:r>
              <a:rPr lang="en-US" dirty="0" smtClean="0"/>
              <a:t>as demonstrated in second image. The gray-scaled automatic bar in first image will not register</a:t>
            </a:r>
            <a:endParaRPr lang="en-US" dirty="0"/>
          </a:p>
        </p:txBody>
      </p:sp>
    </p:spTree>
    <p:extLst>
      <p:ext uri="{BB962C8B-B14F-4D97-AF65-F5344CB8AC3E}">
        <p14:creationId xmlns:p14="http://schemas.microsoft.com/office/powerpoint/2010/main" val="520537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a:t>
            </a:r>
            <a:r>
              <a:rPr lang="en-US" dirty="0" smtClean="0"/>
              <a:t>Average Distance</a:t>
            </a:r>
            <a:endParaRPr lang="en-US" dirty="0"/>
          </a:p>
        </p:txBody>
      </p:sp>
      <p:pic>
        <p:nvPicPr>
          <p:cNvPr id="4" name="Content Placeholder 3"/>
          <p:cNvPicPr>
            <a:picLocks noGrp="1" noChangeAspect="1"/>
          </p:cNvPicPr>
          <p:nvPr>
            <p:ph idx="1"/>
          </p:nvPr>
        </p:nvPicPr>
        <p:blipFill rotWithShape="1">
          <a:blip r:embed="rId2"/>
          <a:srcRect l="56628" t="15152" r="-192" b="14135"/>
          <a:stretch/>
        </p:blipFill>
        <p:spPr>
          <a:xfrm>
            <a:off x="3048000" y="1417638"/>
            <a:ext cx="3505200" cy="3200401"/>
          </a:xfrm>
          <a:prstGeom prst="rect">
            <a:avLst/>
          </a:prstGeom>
        </p:spPr>
      </p:pic>
      <p:sp>
        <p:nvSpPr>
          <p:cNvPr id="5" name="TextBox 4"/>
          <p:cNvSpPr txBox="1"/>
          <p:nvPr/>
        </p:nvSpPr>
        <p:spPr>
          <a:xfrm>
            <a:off x="1649116" y="5029200"/>
            <a:ext cx="5845767" cy="369332"/>
          </a:xfrm>
          <a:prstGeom prst="rect">
            <a:avLst/>
          </a:prstGeom>
          <a:noFill/>
        </p:spPr>
        <p:txBody>
          <a:bodyPr wrap="none" rtlCol="0">
            <a:spAutoFit/>
          </a:bodyPr>
          <a:lstStyle/>
          <a:p>
            <a:r>
              <a:rPr lang="en-US" dirty="0" smtClean="0"/>
              <a:t>- Finds the average distance between nodes in the network</a:t>
            </a:r>
            <a:endParaRPr lang="en-US" dirty="0"/>
          </a:p>
        </p:txBody>
      </p:sp>
    </p:spTree>
    <p:extLst>
      <p:ext uri="{BB962C8B-B14F-4D97-AF65-F5344CB8AC3E}">
        <p14:creationId xmlns:p14="http://schemas.microsoft.com/office/powerpoint/2010/main" val="2964239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 Diameter</a:t>
            </a:r>
            <a:endParaRPr lang="en-US" dirty="0"/>
          </a:p>
        </p:txBody>
      </p:sp>
      <p:pic>
        <p:nvPicPr>
          <p:cNvPr id="4" name="Content Placeholder 3"/>
          <p:cNvPicPr>
            <a:picLocks noGrp="1" noChangeAspect="1"/>
          </p:cNvPicPr>
          <p:nvPr>
            <p:ph idx="1"/>
          </p:nvPr>
        </p:nvPicPr>
        <p:blipFill rotWithShape="1">
          <a:blip r:embed="rId2"/>
          <a:srcRect l="56628" t="15152" r="-192" b="14135"/>
          <a:stretch/>
        </p:blipFill>
        <p:spPr>
          <a:xfrm>
            <a:off x="2265949" y="1417638"/>
            <a:ext cx="4612102" cy="4211051"/>
          </a:xfrm>
          <a:prstGeom prst="rect">
            <a:avLst/>
          </a:prstGeom>
        </p:spPr>
      </p:pic>
      <p:sp>
        <p:nvSpPr>
          <p:cNvPr id="5" name="TextBox 4"/>
          <p:cNvSpPr txBox="1"/>
          <p:nvPr/>
        </p:nvSpPr>
        <p:spPr>
          <a:xfrm>
            <a:off x="2143130" y="5867400"/>
            <a:ext cx="4857740" cy="369332"/>
          </a:xfrm>
          <a:prstGeom prst="rect">
            <a:avLst/>
          </a:prstGeom>
          <a:noFill/>
        </p:spPr>
        <p:txBody>
          <a:bodyPr wrap="none" rtlCol="0">
            <a:spAutoFit/>
          </a:bodyPr>
          <a:lstStyle/>
          <a:p>
            <a:r>
              <a:rPr lang="en-US" dirty="0" smtClean="0"/>
              <a:t>- Maximum distance between any pair of vertices </a:t>
            </a:r>
            <a:endParaRPr lang="en-US" dirty="0"/>
          </a:p>
        </p:txBody>
      </p:sp>
    </p:spTree>
    <p:extLst>
      <p:ext uri="{BB962C8B-B14F-4D97-AF65-F5344CB8AC3E}">
        <p14:creationId xmlns:p14="http://schemas.microsoft.com/office/powerpoint/2010/main" val="3248566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Efficiency</a:t>
            </a:r>
            <a:endParaRPr lang="en-US" dirty="0"/>
          </a:p>
        </p:txBody>
      </p:sp>
      <p:pic>
        <p:nvPicPr>
          <p:cNvPr id="4" name="Content Placeholder 3"/>
          <p:cNvPicPr>
            <a:picLocks noGrp="1" noChangeAspect="1"/>
          </p:cNvPicPr>
          <p:nvPr>
            <p:ph idx="1"/>
          </p:nvPr>
        </p:nvPicPr>
        <p:blipFill rotWithShape="1">
          <a:blip r:embed="rId2"/>
          <a:srcRect l="56628" t="15152" r="-192" b="14135"/>
          <a:stretch/>
        </p:blipFill>
        <p:spPr>
          <a:xfrm>
            <a:off x="2819400" y="1417638"/>
            <a:ext cx="3505200" cy="3200401"/>
          </a:xfrm>
          <a:prstGeom prst="rect">
            <a:avLst/>
          </a:prstGeom>
        </p:spPr>
      </p:pic>
      <p:sp>
        <p:nvSpPr>
          <p:cNvPr id="5" name="TextBox 4"/>
          <p:cNvSpPr txBox="1"/>
          <p:nvPr/>
        </p:nvSpPr>
        <p:spPr>
          <a:xfrm>
            <a:off x="457200" y="4800600"/>
            <a:ext cx="8229600" cy="1477328"/>
          </a:xfrm>
          <a:prstGeom prst="rect">
            <a:avLst/>
          </a:prstGeom>
          <a:noFill/>
        </p:spPr>
        <p:txBody>
          <a:bodyPr wrap="square" rtlCol="0">
            <a:spAutoFit/>
          </a:bodyPr>
          <a:lstStyle/>
          <a:p>
            <a:pPr marL="285750" indent="-285750">
              <a:buFontTx/>
              <a:buChar char="-"/>
            </a:pPr>
            <a:r>
              <a:rPr lang="en-US" dirty="0" smtClean="0"/>
              <a:t>Measure of how efficiently a network exchanges information</a:t>
            </a:r>
          </a:p>
          <a:p>
            <a:pPr marL="285750" indent="-285750">
              <a:buFontTx/>
              <a:buChar char="-"/>
            </a:pPr>
            <a:r>
              <a:rPr lang="en-US" dirty="0" smtClean="0"/>
              <a:t> </a:t>
            </a:r>
          </a:p>
          <a:p>
            <a:pPr marL="285750" indent="-285750">
              <a:buFontTx/>
              <a:buChar char="-"/>
            </a:pPr>
            <a:endParaRPr lang="en-US" dirty="0" smtClean="0"/>
          </a:p>
          <a:p>
            <a:pPr marL="285750" indent="-285750">
              <a:buFontTx/>
              <a:buChar char="-"/>
            </a:pPr>
            <a:r>
              <a:rPr lang="en-US" i="1" dirty="0" smtClean="0"/>
              <a:t>n</a:t>
            </a:r>
            <a:r>
              <a:rPr lang="en-US" dirty="0" smtClean="0"/>
              <a:t>= total nodes in the network</a:t>
            </a:r>
          </a:p>
          <a:p>
            <a:pPr marL="285750" indent="-285750">
              <a:buFontTx/>
              <a:buChar char="-"/>
            </a:pPr>
            <a:r>
              <a:rPr lang="en-US" dirty="0" smtClean="0"/>
              <a:t>D(</a:t>
            </a:r>
            <a:r>
              <a:rPr lang="en-US" i="1" dirty="0" err="1" smtClean="0"/>
              <a:t>i,j</a:t>
            </a:r>
            <a:r>
              <a:rPr lang="en-US" dirty="0" smtClean="0"/>
              <a:t>) length of the shortest path between a node </a:t>
            </a:r>
            <a:r>
              <a:rPr lang="en-US" i="1" dirty="0" err="1" smtClean="0"/>
              <a:t>i</a:t>
            </a:r>
            <a:r>
              <a:rPr lang="en-US" dirty="0" smtClean="0"/>
              <a:t> and node </a:t>
            </a:r>
            <a:r>
              <a:rPr lang="en-US" i="1" dirty="0" smtClean="0"/>
              <a:t>j</a:t>
            </a:r>
            <a:endParaRPr lang="en-US" i="1" dirty="0"/>
          </a:p>
        </p:txBody>
      </p:sp>
      <p:pic>
        <p:nvPicPr>
          <p:cNvPr id="7" name="Picture 6"/>
          <p:cNvPicPr>
            <a:picLocks noChangeAspect="1"/>
          </p:cNvPicPr>
          <p:nvPr/>
        </p:nvPicPr>
        <p:blipFill rotWithShape="1">
          <a:blip r:embed="rId3"/>
          <a:srcRect l="60417" t="49259" r="26667" b="45556"/>
          <a:stretch/>
        </p:blipFill>
        <p:spPr>
          <a:xfrm>
            <a:off x="838200" y="5182509"/>
            <a:ext cx="2362200" cy="533400"/>
          </a:xfrm>
          <a:prstGeom prst="rect">
            <a:avLst/>
          </a:prstGeom>
        </p:spPr>
      </p:pic>
    </p:spTree>
    <p:extLst>
      <p:ext uri="{BB962C8B-B14F-4D97-AF65-F5344CB8AC3E}">
        <p14:creationId xmlns:p14="http://schemas.microsoft.com/office/powerpoint/2010/main" val="2684314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Add installation/informational slides </a:t>
            </a:r>
          </a:p>
          <a:p>
            <a:r>
              <a:rPr lang="en-US" dirty="0" smtClean="0"/>
              <a:t>Output window does not save automatically or scroll, as it does in MATLAB, so must make note of your results. Luckily, if you need to rerun something, it’s the push of a button </a:t>
            </a:r>
          </a:p>
          <a:p>
            <a:r>
              <a:rPr lang="en-US" dirty="0" smtClean="0"/>
              <a:t>Bit of mystery behind some of these since just a button push with the output, no showing of the inner workings, but often will list the exact file name found in the </a:t>
            </a:r>
            <a:r>
              <a:rPr lang="en-US" dirty="0" err="1" smtClean="0"/>
              <a:t>SBEToolbox</a:t>
            </a:r>
            <a:r>
              <a:rPr lang="en-US" dirty="0" smtClean="0"/>
              <a:t> MATLAB folder</a:t>
            </a:r>
          </a:p>
          <a:p>
            <a:r>
              <a:rPr lang="en-US" dirty="0" smtClean="0"/>
              <a:t>Keep track of which network you’re working with</a:t>
            </a:r>
          </a:p>
          <a:p>
            <a:pPr lvl="1"/>
            <a:r>
              <a:rPr lang="en-US" dirty="0" smtClean="0"/>
              <a:t>Ex:  Extracted network around B to show how to do it, then had to manually restore the original network much later because never switched back over</a:t>
            </a:r>
          </a:p>
          <a:p>
            <a:endParaRPr lang="en-US" dirty="0"/>
          </a:p>
        </p:txBody>
      </p:sp>
    </p:spTree>
    <p:extLst>
      <p:ext uri="{BB962C8B-B14F-4D97-AF65-F5344CB8AC3E}">
        <p14:creationId xmlns:p14="http://schemas.microsoft.com/office/powerpoint/2010/main" val="4097083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 Clustering Coefficient</a:t>
            </a:r>
            <a:endParaRPr lang="en-US" dirty="0"/>
          </a:p>
        </p:txBody>
      </p:sp>
      <p:pic>
        <p:nvPicPr>
          <p:cNvPr id="6" name="Content Placeholder 5"/>
          <p:cNvPicPr>
            <a:picLocks noGrp="1" noChangeAspect="1"/>
          </p:cNvPicPr>
          <p:nvPr>
            <p:ph idx="1"/>
          </p:nvPr>
        </p:nvPicPr>
        <p:blipFill rotWithShape="1">
          <a:blip r:embed="rId2"/>
          <a:srcRect l="56628" t="15152" r="755" b="15819"/>
          <a:stretch/>
        </p:blipFill>
        <p:spPr>
          <a:xfrm>
            <a:off x="2266950" y="1397585"/>
            <a:ext cx="4610100" cy="4200315"/>
          </a:xfrm>
          <a:prstGeom prst="rect">
            <a:avLst/>
          </a:prstGeom>
        </p:spPr>
      </p:pic>
      <p:sp>
        <p:nvSpPr>
          <p:cNvPr id="7" name="TextBox 6"/>
          <p:cNvSpPr txBox="1"/>
          <p:nvPr/>
        </p:nvSpPr>
        <p:spPr>
          <a:xfrm>
            <a:off x="457200" y="5791200"/>
            <a:ext cx="7768922" cy="369332"/>
          </a:xfrm>
          <a:prstGeom prst="rect">
            <a:avLst/>
          </a:prstGeom>
          <a:noFill/>
        </p:spPr>
        <p:txBody>
          <a:bodyPr wrap="none" rtlCol="0">
            <a:spAutoFit/>
          </a:bodyPr>
          <a:lstStyle/>
          <a:p>
            <a:r>
              <a:rPr lang="en-US" dirty="0" smtClean="0"/>
              <a:t>- Measure of the degree of the nodes in a graph clustering together  (global scale)</a:t>
            </a:r>
            <a:endParaRPr lang="en-US" dirty="0"/>
          </a:p>
        </p:txBody>
      </p:sp>
    </p:spTree>
    <p:extLst>
      <p:ext uri="{BB962C8B-B14F-4D97-AF65-F5344CB8AC3E}">
        <p14:creationId xmlns:p14="http://schemas.microsoft.com/office/powerpoint/2010/main" val="1012766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 Centrality </a:t>
            </a:r>
            <a:endParaRPr lang="en-US" dirty="0"/>
          </a:p>
        </p:txBody>
      </p:sp>
      <p:pic>
        <p:nvPicPr>
          <p:cNvPr id="4" name="Content Placeholder 3"/>
          <p:cNvPicPr>
            <a:picLocks noGrp="1" noChangeAspect="1"/>
          </p:cNvPicPr>
          <p:nvPr>
            <p:ph idx="1"/>
          </p:nvPr>
        </p:nvPicPr>
        <p:blipFill rotWithShape="1">
          <a:blip r:embed="rId2"/>
          <a:srcRect l="56629" t="13469" r="-192" b="15819"/>
          <a:stretch/>
        </p:blipFill>
        <p:spPr>
          <a:xfrm>
            <a:off x="2819400" y="1676400"/>
            <a:ext cx="3505200" cy="3200401"/>
          </a:xfrm>
          <a:prstGeom prst="rect">
            <a:avLst/>
          </a:prstGeom>
        </p:spPr>
      </p:pic>
      <p:sp>
        <p:nvSpPr>
          <p:cNvPr id="5" name="TextBox 4"/>
          <p:cNvSpPr txBox="1"/>
          <p:nvPr/>
        </p:nvSpPr>
        <p:spPr>
          <a:xfrm>
            <a:off x="1474389" y="5257800"/>
            <a:ext cx="6195222" cy="369332"/>
          </a:xfrm>
          <a:prstGeom prst="rect">
            <a:avLst/>
          </a:prstGeom>
          <a:noFill/>
        </p:spPr>
        <p:txBody>
          <a:bodyPr wrap="none" rtlCol="0">
            <a:spAutoFit/>
          </a:bodyPr>
          <a:lstStyle/>
          <a:p>
            <a:r>
              <a:rPr lang="en-US" dirty="0" smtClean="0"/>
              <a:t>- Number of links on each node, whether </a:t>
            </a:r>
            <a:r>
              <a:rPr lang="en-US" dirty="0" err="1" smtClean="0"/>
              <a:t>indegree</a:t>
            </a:r>
            <a:r>
              <a:rPr lang="en-US" dirty="0" smtClean="0"/>
              <a:t> or </a:t>
            </a:r>
            <a:r>
              <a:rPr lang="en-US" dirty="0" err="1" smtClean="0"/>
              <a:t>outdegree</a:t>
            </a:r>
            <a:endParaRPr lang="en-US" dirty="0"/>
          </a:p>
        </p:txBody>
      </p:sp>
    </p:spTree>
    <p:extLst>
      <p:ext uri="{BB962C8B-B14F-4D97-AF65-F5344CB8AC3E}">
        <p14:creationId xmlns:p14="http://schemas.microsoft.com/office/powerpoint/2010/main" val="4200727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Betweenness</a:t>
            </a:r>
            <a:r>
              <a:rPr lang="en-US" dirty="0" smtClean="0"/>
              <a:t> Centrality</a:t>
            </a:r>
            <a:endParaRPr lang="en-US" dirty="0"/>
          </a:p>
        </p:txBody>
      </p:sp>
      <p:pic>
        <p:nvPicPr>
          <p:cNvPr id="4" name="Content Placeholder 3"/>
          <p:cNvPicPr>
            <a:picLocks noGrp="1" noChangeAspect="1"/>
          </p:cNvPicPr>
          <p:nvPr>
            <p:ph idx="1"/>
          </p:nvPr>
        </p:nvPicPr>
        <p:blipFill rotWithShape="1">
          <a:blip r:embed="rId2"/>
          <a:srcRect l="56823" t="18519" r="-386" b="15819"/>
          <a:stretch/>
        </p:blipFill>
        <p:spPr>
          <a:xfrm>
            <a:off x="2576919" y="1418775"/>
            <a:ext cx="3990162" cy="3382962"/>
          </a:xfrm>
          <a:prstGeom prst="rect">
            <a:avLst/>
          </a:prstGeom>
        </p:spPr>
      </p:pic>
      <p:sp>
        <p:nvSpPr>
          <p:cNvPr id="5" name="TextBox 4"/>
          <p:cNvSpPr txBox="1"/>
          <p:nvPr/>
        </p:nvSpPr>
        <p:spPr>
          <a:xfrm>
            <a:off x="990601" y="5486400"/>
            <a:ext cx="7696200" cy="646331"/>
          </a:xfrm>
          <a:prstGeom prst="rect">
            <a:avLst/>
          </a:prstGeom>
          <a:noFill/>
        </p:spPr>
        <p:txBody>
          <a:bodyPr wrap="square" rtlCol="0">
            <a:spAutoFit/>
          </a:bodyPr>
          <a:lstStyle/>
          <a:p>
            <a:r>
              <a:rPr lang="en-US" dirty="0" smtClean="0"/>
              <a:t>- Node’s centrality in a network. Measures the number of times a node acts as a bridge along the shortest path between two other nodes</a:t>
            </a:r>
            <a:endParaRPr lang="en-US" dirty="0"/>
          </a:p>
        </p:txBody>
      </p:sp>
    </p:spTree>
    <p:extLst>
      <p:ext uri="{BB962C8B-B14F-4D97-AF65-F5344CB8AC3E}">
        <p14:creationId xmlns:p14="http://schemas.microsoft.com/office/powerpoint/2010/main" val="2901892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Closeness Centrality</a:t>
            </a:r>
            <a:endParaRPr lang="en-US" dirty="0"/>
          </a:p>
        </p:txBody>
      </p:sp>
      <p:pic>
        <p:nvPicPr>
          <p:cNvPr id="4" name="Content Placeholder 3"/>
          <p:cNvPicPr>
            <a:picLocks noGrp="1" noChangeAspect="1"/>
          </p:cNvPicPr>
          <p:nvPr>
            <p:ph idx="1"/>
          </p:nvPr>
        </p:nvPicPr>
        <p:blipFill rotWithShape="1">
          <a:blip r:embed="rId2"/>
          <a:srcRect l="56702" t="16982" r="846" b="15095"/>
          <a:stretch/>
        </p:blipFill>
        <p:spPr>
          <a:xfrm>
            <a:off x="2438400" y="1396029"/>
            <a:ext cx="4343400" cy="3909060"/>
          </a:xfrm>
          <a:prstGeom prst="rect">
            <a:avLst/>
          </a:prstGeom>
        </p:spPr>
      </p:pic>
      <p:sp>
        <p:nvSpPr>
          <p:cNvPr id="5" name="TextBox 4"/>
          <p:cNvSpPr txBox="1"/>
          <p:nvPr/>
        </p:nvSpPr>
        <p:spPr>
          <a:xfrm>
            <a:off x="1028700" y="5638800"/>
            <a:ext cx="7162800" cy="646331"/>
          </a:xfrm>
          <a:prstGeom prst="rect">
            <a:avLst/>
          </a:prstGeom>
          <a:noFill/>
        </p:spPr>
        <p:txBody>
          <a:bodyPr wrap="square" rtlCol="0">
            <a:spAutoFit/>
          </a:bodyPr>
          <a:lstStyle/>
          <a:p>
            <a:r>
              <a:rPr lang="en-US" dirty="0" smtClean="0"/>
              <a:t>- Average length of the shortest path between the node and all other nodes in the graph. More central a node, closer it is to all other nodes</a:t>
            </a:r>
            <a:endParaRPr lang="en-US" dirty="0"/>
          </a:p>
        </p:txBody>
      </p:sp>
    </p:spTree>
    <p:extLst>
      <p:ext uri="{BB962C8B-B14F-4D97-AF65-F5344CB8AC3E}">
        <p14:creationId xmlns:p14="http://schemas.microsoft.com/office/powerpoint/2010/main" val="502762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Eccentricity Centrality</a:t>
            </a:r>
            <a:endParaRPr lang="en-US" dirty="0"/>
          </a:p>
        </p:txBody>
      </p:sp>
      <p:pic>
        <p:nvPicPr>
          <p:cNvPr id="4" name="Content Placeholder 3"/>
          <p:cNvPicPr>
            <a:picLocks noGrp="1" noChangeAspect="1"/>
          </p:cNvPicPr>
          <p:nvPr>
            <p:ph idx="1"/>
          </p:nvPr>
        </p:nvPicPr>
        <p:blipFill rotWithShape="1">
          <a:blip r:embed="rId2"/>
          <a:srcRect l="55875" t="16836" r="-386" b="15819"/>
          <a:stretch/>
        </p:blipFill>
        <p:spPr>
          <a:xfrm>
            <a:off x="2781300" y="1416501"/>
            <a:ext cx="3581400" cy="3048001"/>
          </a:xfrm>
          <a:prstGeom prst="rect">
            <a:avLst/>
          </a:prstGeom>
        </p:spPr>
      </p:pic>
      <p:sp>
        <p:nvSpPr>
          <p:cNvPr id="5" name="TextBox 4"/>
          <p:cNvSpPr txBox="1"/>
          <p:nvPr/>
        </p:nvSpPr>
        <p:spPr>
          <a:xfrm>
            <a:off x="1219200" y="4800600"/>
            <a:ext cx="6705600" cy="646331"/>
          </a:xfrm>
          <a:prstGeom prst="rect">
            <a:avLst/>
          </a:prstGeom>
          <a:noFill/>
        </p:spPr>
        <p:txBody>
          <a:bodyPr wrap="square" rtlCol="0">
            <a:spAutoFit/>
          </a:bodyPr>
          <a:lstStyle/>
          <a:p>
            <a:r>
              <a:rPr lang="en-US" dirty="0" smtClean="0"/>
              <a:t>- Greatest geodesic distance between v and any other vertex. How far a node is from the node most distant from it in the graph</a:t>
            </a:r>
            <a:endParaRPr lang="en-US" dirty="0"/>
          </a:p>
        </p:txBody>
      </p:sp>
    </p:spTree>
    <p:extLst>
      <p:ext uri="{BB962C8B-B14F-4D97-AF65-F5344CB8AC3E}">
        <p14:creationId xmlns:p14="http://schemas.microsoft.com/office/powerpoint/2010/main" val="1260512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Bridging Centrality (Hwang et al 2006)</a:t>
            </a:r>
            <a:endParaRPr lang="en-US" dirty="0"/>
          </a:p>
        </p:txBody>
      </p:sp>
      <p:pic>
        <p:nvPicPr>
          <p:cNvPr id="4" name="Content Placeholder 3"/>
          <p:cNvPicPr>
            <a:picLocks noGrp="1" noChangeAspect="1"/>
          </p:cNvPicPr>
          <p:nvPr>
            <p:ph idx="1"/>
          </p:nvPr>
        </p:nvPicPr>
        <p:blipFill rotWithShape="1">
          <a:blip r:embed="rId2"/>
          <a:srcRect l="56629" t="16837" r="-193" b="15819"/>
          <a:stretch/>
        </p:blipFill>
        <p:spPr>
          <a:xfrm>
            <a:off x="2552700" y="1417638"/>
            <a:ext cx="4038600" cy="3511826"/>
          </a:xfrm>
          <a:prstGeom prst="rect">
            <a:avLst/>
          </a:prstGeom>
        </p:spPr>
      </p:pic>
      <p:sp>
        <p:nvSpPr>
          <p:cNvPr id="5" name="TextBox 4"/>
          <p:cNvSpPr txBox="1"/>
          <p:nvPr/>
        </p:nvSpPr>
        <p:spPr>
          <a:xfrm>
            <a:off x="457200" y="5257800"/>
            <a:ext cx="8288295" cy="646331"/>
          </a:xfrm>
          <a:prstGeom prst="rect">
            <a:avLst/>
          </a:prstGeom>
          <a:noFill/>
        </p:spPr>
        <p:txBody>
          <a:bodyPr wrap="none" rtlCol="0">
            <a:spAutoFit/>
          </a:bodyPr>
          <a:lstStyle/>
          <a:p>
            <a:pPr marL="285750" indent="-285750">
              <a:buFontTx/>
              <a:buChar char="-"/>
            </a:pPr>
            <a:r>
              <a:rPr lang="en-US" dirty="0" smtClean="0"/>
              <a:t>Proposed </a:t>
            </a:r>
            <a:r>
              <a:rPr lang="en-US" dirty="0"/>
              <a:t>in Hwang article : </a:t>
            </a:r>
            <a:r>
              <a:rPr lang="en-US" dirty="0">
                <a:hlinkClick r:id="rId3"/>
              </a:rPr>
              <a:t>https://</a:t>
            </a:r>
            <a:r>
              <a:rPr lang="en-US" dirty="0" smtClean="0">
                <a:hlinkClick r:id="rId3"/>
              </a:rPr>
              <a:t>www.cse.buffalo.edu/tech-reports/2006-05.pdf</a:t>
            </a:r>
            <a:endParaRPr lang="en-US" dirty="0" smtClean="0"/>
          </a:p>
          <a:p>
            <a:pPr marL="285750" indent="-285750">
              <a:buFontTx/>
              <a:buChar char="-"/>
            </a:pPr>
            <a:r>
              <a:rPr lang="en-US" dirty="0" smtClean="0"/>
              <a:t>Gives value of how “bridged” the individual nodes are relative to other nodes</a:t>
            </a:r>
            <a:endParaRPr lang="en-US" dirty="0"/>
          </a:p>
        </p:txBody>
      </p:sp>
    </p:spTree>
    <p:extLst>
      <p:ext uri="{BB962C8B-B14F-4D97-AF65-F5344CB8AC3E}">
        <p14:creationId xmlns:p14="http://schemas.microsoft.com/office/powerpoint/2010/main" val="2023511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Clustering Coefficient</a:t>
            </a:r>
            <a:endParaRPr lang="en-US" dirty="0"/>
          </a:p>
        </p:txBody>
      </p:sp>
      <p:pic>
        <p:nvPicPr>
          <p:cNvPr id="4" name="Content Placeholder 3"/>
          <p:cNvPicPr>
            <a:picLocks noGrp="1" noChangeAspect="1"/>
          </p:cNvPicPr>
          <p:nvPr>
            <p:ph idx="1"/>
          </p:nvPr>
        </p:nvPicPr>
        <p:blipFill rotWithShape="1">
          <a:blip r:embed="rId2"/>
          <a:srcRect l="56628" t="16836" r="-192" b="15819"/>
          <a:stretch/>
        </p:blipFill>
        <p:spPr>
          <a:xfrm>
            <a:off x="457200" y="1417638"/>
            <a:ext cx="3505200" cy="3048001"/>
          </a:xfrm>
          <a:prstGeom prst="rect">
            <a:avLst/>
          </a:prstGeom>
        </p:spPr>
      </p:pic>
      <p:pic>
        <p:nvPicPr>
          <p:cNvPr id="5" name="Picture 4"/>
          <p:cNvPicPr>
            <a:picLocks noChangeAspect="1"/>
          </p:cNvPicPr>
          <p:nvPr/>
        </p:nvPicPr>
        <p:blipFill rotWithShape="1">
          <a:blip r:embed="rId3"/>
          <a:srcRect l="57083" t="17036" b="15556"/>
          <a:stretch/>
        </p:blipFill>
        <p:spPr>
          <a:xfrm>
            <a:off x="4876800" y="1417638"/>
            <a:ext cx="3581400" cy="3164150"/>
          </a:xfrm>
          <a:prstGeom prst="rect">
            <a:avLst/>
          </a:prstGeom>
        </p:spPr>
      </p:pic>
      <p:sp>
        <p:nvSpPr>
          <p:cNvPr id="6" name="TextBox 5"/>
          <p:cNvSpPr txBox="1"/>
          <p:nvPr/>
        </p:nvSpPr>
        <p:spPr>
          <a:xfrm>
            <a:off x="457200" y="4876800"/>
            <a:ext cx="8001000" cy="1477328"/>
          </a:xfrm>
          <a:prstGeom prst="rect">
            <a:avLst/>
          </a:prstGeom>
          <a:noFill/>
        </p:spPr>
        <p:txBody>
          <a:bodyPr wrap="square" rtlCol="0">
            <a:spAutoFit/>
          </a:bodyPr>
          <a:lstStyle/>
          <a:p>
            <a:pPr marL="285750" indent="-285750">
              <a:buFontTx/>
              <a:buChar char="-"/>
            </a:pPr>
            <a:r>
              <a:rPr lang="en-US" dirty="0" smtClean="0"/>
              <a:t>Has two options: clustering coefficient and clustering coefficient (</a:t>
            </a:r>
            <a:r>
              <a:rPr lang="en-US" dirty="0" err="1" smtClean="0"/>
              <a:t>Soffer</a:t>
            </a:r>
            <a:r>
              <a:rPr lang="en-US" dirty="0" smtClean="0"/>
              <a:t> &amp; </a:t>
            </a:r>
            <a:r>
              <a:rPr lang="en-US" dirty="0"/>
              <a:t>Vazquez 2005: https://www.ncbi.nlm.nih.gov/pubmed/16089694) </a:t>
            </a:r>
            <a:endParaRPr lang="en-US" dirty="0" smtClean="0"/>
          </a:p>
          <a:p>
            <a:pPr marL="285750" indent="-285750">
              <a:buFontTx/>
              <a:buChar char="-"/>
            </a:pPr>
            <a:r>
              <a:rPr lang="en-US" dirty="0" smtClean="0"/>
              <a:t>Quantifies how close its neighbors are to forming a subset of vertices of an undirected graph (local)</a:t>
            </a:r>
          </a:p>
          <a:p>
            <a:pPr marL="285750" indent="-285750">
              <a:buFontTx/>
              <a:buChar char="-"/>
            </a:pPr>
            <a:endParaRPr lang="en-US" dirty="0"/>
          </a:p>
        </p:txBody>
      </p:sp>
    </p:spTree>
    <p:extLst>
      <p:ext uri="{BB962C8B-B14F-4D97-AF65-F5344CB8AC3E}">
        <p14:creationId xmlns:p14="http://schemas.microsoft.com/office/powerpoint/2010/main" val="3480147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Brokering Coefficient (</a:t>
            </a:r>
            <a:r>
              <a:rPr lang="en-US" dirty="0" err="1" smtClean="0"/>
              <a:t>Cai</a:t>
            </a:r>
            <a:r>
              <a:rPr lang="en-US" dirty="0" smtClean="0"/>
              <a:t> et al 2010)</a:t>
            </a:r>
            <a:endParaRPr lang="en-US" dirty="0"/>
          </a:p>
        </p:txBody>
      </p:sp>
      <p:pic>
        <p:nvPicPr>
          <p:cNvPr id="4" name="Content Placeholder 3"/>
          <p:cNvPicPr>
            <a:picLocks noGrp="1" noChangeAspect="1"/>
          </p:cNvPicPr>
          <p:nvPr>
            <p:ph idx="1"/>
          </p:nvPr>
        </p:nvPicPr>
        <p:blipFill rotWithShape="1">
          <a:blip r:embed="rId2"/>
          <a:srcRect l="56822" t="16836" r="561" b="15819"/>
          <a:stretch/>
        </p:blipFill>
        <p:spPr>
          <a:xfrm>
            <a:off x="2669084" y="1417638"/>
            <a:ext cx="3805831" cy="3382962"/>
          </a:xfrm>
          <a:prstGeom prst="rect">
            <a:avLst/>
          </a:prstGeom>
        </p:spPr>
      </p:pic>
      <p:sp>
        <p:nvSpPr>
          <p:cNvPr id="5" name="TextBox 4"/>
          <p:cNvSpPr txBox="1"/>
          <p:nvPr/>
        </p:nvSpPr>
        <p:spPr>
          <a:xfrm>
            <a:off x="533400" y="5105400"/>
            <a:ext cx="5196872" cy="923330"/>
          </a:xfrm>
          <a:prstGeom prst="rect">
            <a:avLst/>
          </a:prstGeom>
          <a:noFill/>
        </p:spPr>
        <p:txBody>
          <a:bodyPr wrap="none" rtlCol="0">
            <a:spAutoFit/>
          </a:bodyPr>
          <a:lstStyle/>
          <a:p>
            <a:pPr marL="285750" indent="-285750">
              <a:buFontTx/>
              <a:buChar char="-"/>
            </a:pPr>
            <a:r>
              <a:rPr lang="en-US" dirty="0" smtClean="0">
                <a:hlinkClick r:id="rId3"/>
              </a:rPr>
              <a:t>https</a:t>
            </a:r>
            <a:r>
              <a:rPr lang="en-US" dirty="0">
                <a:hlinkClick r:id="rId3"/>
              </a:rPr>
              <a:t>://</a:t>
            </a:r>
            <a:r>
              <a:rPr lang="en-US" dirty="0" smtClean="0">
                <a:hlinkClick r:id="rId3"/>
              </a:rPr>
              <a:t>www.ncbi.nlm.nih.gov/pubmed/20937604</a:t>
            </a:r>
            <a:endParaRPr lang="en-US" dirty="0" smtClean="0"/>
          </a:p>
          <a:p>
            <a:endParaRPr lang="en-US" dirty="0" smtClean="0"/>
          </a:p>
          <a:p>
            <a:pPr marL="285750" indent="-285750">
              <a:buFontTx/>
              <a:buChar char="-"/>
            </a:pPr>
            <a:endParaRPr lang="en-US" dirty="0"/>
          </a:p>
        </p:txBody>
      </p:sp>
    </p:spTree>
    <p:extLst>
      <p:ext uri="{BB962C8B-B14F-4D97-AF65-F5344CB8AC3E}">
        <p14:creationId xmlns:p14="http://schemas.microsoft.com/office/powerpoint/2010/main" val="904377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Average Connectivity</a:t>
            </a:r>
            <a:endParaRPr lang="en-US" dirty="0"/>
          </a:p>
        </p:txBody>
      </p:sp>
      <p:pic>
        <p:nvPicPr>
          <p:cNvPr id="4" name="Content Placeholder 3"/>
          <p:cNvPicPr>
            <a:picLocks noGrp="1" noChangeAspect="1"/>
          </p:cNvPicPr>
          <p:nvPr>
            <p:ph idx="1"/>
          </p:nvPr>
        </p:nvPicPr>
        <p:blipFill rotWithShape="1">
          <a:blip r:embed="rId2"/>
          <a:srcRect l="56628" t="16836" r="-192" b="15819"/>
          <a:stretch/>
        </p:blipFill>
        <p:spPr>
          <a:xfrm>
            <a:off x="2626797" y="1417638"/>
            <a:ext cx="3890405" cy="3382962"/>
          </a:xfrm>
          <a:prstGeom prst="rect">
            <a:avLst/>
          </a:prstGeom>
        </p:spPr>
      </p:pic>
      <p:sp>
        <p:nvSpPr>
          <p:cNvPr id="5" name="TextBox 4"/>
          <p:cNvSpPr txBox="1"/>
          <p:nvPr/>
        </p:nvSpPr>
        <p:spPr>
          <a:xfrm>
            <a:off x="400044" y="5181600"/>
            <a:ext cx="8286756" cy="369332"/>
          </a:xfrm>
          <a:prstGeom prst="rect">
            <a:avLst/>
          </a:prstGeom>
          <a:noFill/>
        </p:spPr>
        <p:txBody>
          <a:bodyPr wrap="none" rtlCol="0">
            <a:spAutoFit/>
          </a:bodyPr>
          <a:lstStyle/>
          <a:p>
            <a:r>
              <a:rPr lang="en-US" dirty="0" smtClean="0"/>
              <a:t>- Average of the size of the smallest vertex cut separating nonadjacent pairs of vertices</a:t>
            </a:r>
            <a:endParaRPr lang="en-US" dirty="0"/>
          </a:p>
        </p:txBody>
      </p:sp>
    </p:spTree>
    <p:extLst>
      <p:ext uri="{BB962C8B-B14F-4D97-AF65-F5344CB8AC3E}">
        <p14:creationId xmlns:p14="http://schemas.microsoft.com/office/powerpoint/2010/main" val="2806952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Number</a:t>
            </a:r>
            <a:endParaRPr lang="en-US" dirty="0"/>
          </a:p>
        </p:txBody>
      </p:sp>
      <p:pic>
        <p:nvPicPr>
          <p:cNvPr id="4" name="Content Placeholder 3"/>
          <p:cNvPicPr>
            <a:picLocks noGrp="1" noChangeAspect="1"/>
          </p:cNvPicPr>
          <p:nvPr>
            <p:ph idx="1"/>
          </p:nvPr>
        </p:nvPicPr>
        <p:blipFill rotWithShape="1">
          <a:blip r:embed="rId2"/>
          <a:srcRect l="56629" t="16836" r="-1139" b="15819"/>
          <a:stretch/>
        </p:blipFill>
        <p:spPr>
          <a:xfrm>
            <a:off x="2494975" y="1437691"/>
            <a:ext cx="4154049" cy="3535362"/>
          </a:xfrm>
          <a:prstGeom prst="rect">
            <a:avLst/>
          </a:prstGeom>
        </p:spPr>
      </p:pic>
      <p:sp>
        <p:nvSpPr>
          <p:cNvPr id="5" name="TextBox 4"/>
          <p:cNvSpPr txBox="1"/>
          <p:nvPr/>
        </p:nvSpPr>
        <p:spPr>
          <a:xfrm>
            <a:off x="2700300" y="5257800"/>
            <a:ext cx="3743397" cy="369332"/>
          </a:xfrm>
          <a:prstGeom prst="rect">
            <a:avLst/>
          </a:prstGeom>
          <a:noFill/>
        </p:spPr>
        <p:txBody>
          <a:bodyPr wrap="none" rtlCol="0">
            <a:spAutoFit/>
          </a:bodyPr>
          <a:lstStyle/>
          <a:p>
            <a:pPr marL="285750" indent="-285750">
              <a:buFontTx/>
              <a:buChar char="-"/>
            </a:pPr>
            <a:r>
              <a:rPr lang="en-US" dirty="0" smtClean="0"/>
              <a:t>Exhibits homomorphism in a graph</a:t>
            </a:r>
          </a:p>
        </p:txBody>
      </p:sp>
    </p:spTree>
    <p:extLst>
      <p:ext uri="{BB962C8B-B14F-4D97-AF65-F5344CB8AC3E}">
        <p14:creationId xmlns:p14="http://schemas.microsoft.com/office/powerpoint/2010/main" val="2786775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Created 4-gene </a:t>
            </a:r>
            <a:r>
              <a:rPr lang="en-US" dirty="0" err="1" smtClean="0"/>
              <a:t>Unweighted</a:t>
            </a:r>
            <a:r>
              <a:rPr lang="en-US" dirty="0" smtClean="0"/>
              <a:t> Network</a:t>
            </a:r>
            <a:endParaRPr lang="en-US" dirty="0"/>
          </a:p>
        </p:txBody>
      </p:sp>
      <p:sp>
        <p:nvSpPr>
          <p:cNvPr id="4" name="Title 1"/>
          <p:cNvSpPr txBox="1">
            <a:spLocks/>
          </p:cNvSpPr>
          <p:nvPr/>
        </p:nvSpPr>
        <p:spPr>
          <a:xfrm>
            <a:off x="4572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449" t="43820" r="64510" b="30602"/>
          <a:stretch/>
        </p:blipFill>
        <p:spPr bwMode="auto">
          <a:xfrm>
            <a:off x="2438400" y="4191000"/>
            <a:ext cx="2819400" cy="1840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 y="1600201"/>
            <a:ext cx="8229600" cy="2031325"/>
          </a:xfrm>
          <a:prstGeom prst="rect">
            <a:avLst/>
          </a:prstGeom>
          <a:noFill/>
        </p:spPr>
        <p:txBody>
          <a:bodyPr wrap="square" rtlCol="0">
            <a:spAutoFit/>
          </a:bodyPr>
          <a:lstStyle/>
          <a:p>
            <a:pPr marL="285750" indent="-285750">
              <a:buFontTx/>
              <a:buChar char="-"/>
            </a:pPr>
            <a:r>
              <a:rPr lang="en-US" dirty="0" smtClean="0"/>
              <a:t>Uploaded to </a:t>
            </a:r>
            <a:r>
              <a:rPr lang="en-US" dirty="0" err="1" smtClean="0"/>
              <a:t>GRNsight</a:t>
            </a:r>
            <a:r>
              <a:rPr lang="en-US" dirty="0" smtClean="0"/>
              <a:t> to export as SIF file format</a:t>
            </a:r>
          </a:p>
          <a:p>
            <a:pPr marL="285750" indent="-285750">
              <a:buFontTx/>
              <a:buChar char="-"/>
            </a:pPr>
            <a:r>
              <a:rPr lang="en-US" dirty="0" err="1" smtClean="0"/>
              <a:t>GRNsight</a:t>
            </a:r>
            <a:r>
              <a:rPr lang="en-US" dirty="0" smtClean="0"/>
              <a:t> exports with a node with a blank cell next to the name if it does not regulate anything (in this case, node D). </a:t>
            </a:r>
            <a:r>
              <a:rPr lang="en-US" dirty="0" err="1" smtClean="0"/>
              <a:t>SBEToolbox</a:t>
            </a:r>
            <a:r>
              <a:rPr lang="en-US" dirty="0" smtClean="0"/>
              <a:t> will recognize this blank cell as “N/a” and count an extra node</a:t>
            </a:r>
          </a:p>
          <a:p>
            <a:pPr marL="285750" indent="-285750">
              <a:buFontTx/>
              <a:buChar char="-"/>
            </a:pPr>
            <a:r>
              <a:rPr lang="en-US" dirty="0" smtClean="0"/>
              <a:t>So either delete this node in excel and resave it, OR </a:t>
            </a:r>
          </a:p>
          <a:p>
            <a:pPr marL="285750" indent="-285750">
              <a:buFontTx/>
              <a:buChar char="-"/>
            </a:pPr>
            <a:r>
              <a:rPr lang="en-US" dirty="0" smtClean="0"/>
              <a:t>In SBEGUI, upload the network (Network-&gt;Open SIF File) then go to Edit-&gt;Remove Node. It will give you a list of the notes and can delete it.</a:t>
            </a:r>
            <a:endParaRPr lang="en-US" dirty="0"/>
          </a:p>
        </p:txBody>
      </p:sp>
    </p:spTree>
    <p:extLst>
      <p:ext uri="{BB962C8B-B14F-4D97-AF65-F5344CB8AC3E}">
        <p14:creationId xmlns:p14="http://schemas.microsoft.com/office/powerpoint/2010/main" val="1737637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Overview </a:t>
            </a:r>
            <a:endParaRPr lang="en-US" dirty="0"/>
          </a:p>
        </p:txBody>
      </p:sp>
      <p:pic>
        <p:nvPicPr>
          <p:cNvPr id="4" name="Content Placeholder 3"/>
          <p:cNvPicPr>
            <a:picLocks noGrp="1" noChangeAspect="1"/>
          </p:cNvPicPr>
          <p:nvPr>
            <p:ph idx="1"/>
          </p:nvPr>
        </p:nvPicPr>
        <p:blipFill rotWithShape="1">
          <a:blip r:embed="rId2"/>
          <a:srcRect l="56628" t="16836" r="-192" b="15819"/>
          <a:stretch/>
        </p:blipFill>
        <p:spPr>
          <a:xfrm>
            <a:off x="2209800" y="1417638"/>
            <a:ext cx="4724400" cy="4108176"/>
          </a:xfrm>
          <a:prstGeom prst="rect">
            <a:avLst/>
          </a:prstGeom>
        </p:spPr>
      </p:pic>
      <p:sp>
        <p:nvSpPr>
          <p:cNvPr id="6" name="TextBox 5"/>
          <p:cNvSpPr txBox="1"/>
          <p:nvPr/>
        </p:nvSpPr>
        <p:spPr>
          <a:xfrm>
            <a:off x="457201" y="5715000"/>
            <a:ext cx="8077200" cy="646331"/>
          </a:xfrm>
          <a:prstGeom prst="rect">
            <a:avLst/>
          </a:prstGeom>
          <a:noFill/>
        </p:spPr>
        <p:txBody>
          <a:bodyPr wrap="square" rtlCol="0">
            <a:spAutoFit/>
          </a:bodyPr>
          <a:lstStyle/>
          <a:p>
            <a:r>
              <a:rPr lang="en-US" dirty="0" smtClean="0"/>
              <a:t>Looks like they took codes/programs written by others that they found useful/necessary and added it to the toolbox for ease of use</a:t>
            </a:r>
            <a:endParaRPr lang="en-US" dirty="0"/>
          </a:p>
        </p:txBody>
      </p:sp>
    </p:spTree>
    <p:extLst>
      <p:ext uri="{BB962C8B-B14F-4D97-AF65-F5344CB8AC3E}">
        <p14:creationId xmlns:p14="http://schemas.microsoft.com/office/powerpoint/2010/main" val="1498578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ClusterONE</a:t>
            </a:r>
            <a:r>
              <a:rPr lang="en-US" dirty="0" smtClean="0"/>
              <a:t> (</a:t>
            </a:r>
            <a:r>
              <a:rPr lang="en-US" dirty="0" err="1" smtClean="0"/>
              <a:t>Nepusz</a:t>
            </a:r>
            <a:r>
              <a:rPr lang="en-US" dirty="0" smtClean="0"/>
              <a:t> et al 2012)</a:t>
            </a:r>
            <a:endParaRPr lang="en-US" dirty="0"/>
          </a:p>
        </p:txBody>
      </p:sp>
      <p:pic>
        <p:nvPicPr>
          <p:cNvPr id="4" name="Content Placeholder 3"/>
          <p:cNvPicPr>
            <a:picLocks noGrp="1" noChangeAspect="1"/>
          </p:cNvPicPr>
          <p:nvPr>
            <p:ph idx="1"/>
          </p:nvPr>
        </p:nvPicPr>
        <p:blipFill rotWithShape="1">
          <a:blip r:embed="rId2"/>
          <a:srcRect l="56628" t="16836" r="-192" b="15819"/>
          <a:stretch/>
        </p:blipFill>
        <p:spPr>
          <a:xfrm>
            <a:off x="2495352" y="1417638"/>
            <a:ext cx="4153295" cy="3611562"/>
          </a:xfrm>
          <a:prstGeom prst="rect">
            <a:avLst/>
          </a:prstGeom>
        </p:spPr>
      </p:pic>
      <p:sp>
        <p:nvSpPr>
          <p:cNvPr id="5" name="TextBox 4"/>
          <p:cNvSpPr txBox="1"/>
          <p:nvPr/>
        </p:nvSpPr>
        <p:spPr>
          <a:xfrm>
            <a:off x="457200" y="5486400"/>
            <a:ext cx="5822684" cy="369332"/>
          </a:xfrm>
          <a:prstGeom prst="rect">
            <a:avLst/>
          </a:prstGeom>
          <a:noFill/>
        </p:spPr>
        <p:txBody>
          <a:bodyPr wrap="none" rtlCol="0">
            <a:spAutoFit/>
          </a:bodyPr>
          <a:lstStyle/>
          <a:p>
            <a:r>
              <a:rPr lang="en-US" dirty="0"/>
              <a:t>- https://www.ncbi.nlm.nih.gov/pmc/articles/PMC3543700/</a:t>
            </a:r>
          </a:p>
        </p:txBody>
      </p:sp>
    </p:spTree>
    <p:extLst>
      <p:ext uri="{BB962C8B-B14F-4D97-AF65-F5344CB8AC3E}">
        <p14:creationId xmlns:p14="http://schemas.microsoft.com/office/powerpoint/2010/main" val="188125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MCODE (Bader &amp; Hogue, 2003)</a:t>
            </a:r>
            <a:endParaRPr lang="en-US" dirty="0"/>
          </a:p>
        </p:txBody>
      </p:sp>
      <p:pic>
        <p:nvPicPr>
          <p:cNvPr id="4" name="Content Placeholder 3"/>
          <p:cNvPicPr>
            <a:picLocks noGrp="1" noChangeAspect="1"/>
          </p:cNvPicPr>
          <p:nvPr>
            <p:ph idx="1"/>
          </p:nvPr>
        </p:nvPicPr>
        <p:blipFill rotWithShape="1">
          <a:blip r:embed="rId2"/>
          <a:srcRect l="56628" t="16836" r="-192" b="15819"/>
          <a:stretch/>
        </p:blipFill>
        <p:spPr>
          <a:xfrm>
            <a:off x="2819400" y="1676400"/>
            <a:ext cx="3505200" cy="3048001"/>
          </a:xfrm>
          <a:prstGeom prst="rect">
            <a:avLst/>
          </a:prstGeom>
        </p:spPr>
      </p:pic>
      <p:sp>
        <p:nvSpPr>
          <p:cNvPr id="5" name="TextBox 4"/>
          <p:cNvSpPr txBox="1"/>
          <p:nvPr/>
        </p:nvSpPr>
        <p:spPr>
          <a:xfrm>
            <a:off x="838200" y="5181600"/>
            <a:ext cx="5652766" cy="369332"/>
          </a:xfrm>
          <a:prstGeom prst="rect">
            <a:avLst/>
          </a:prstGeom>
          <a:noFill/>
        </p:spPr>
        <p:txBody>
          <a:bodyPr wrap="none" rtlCol="0">
            <a:spAutoFit/>
          </a:bodyPr>
          <a:lstStyle/>
          <a:p>
            <a:r>
              <a:rPr lang="en-US" dirty="0"/>
              <a:t>-https://www.ncbi.nlm.nih.gov/pmc/articles/PMC149346</a:t>
            </a:r>
            <a:r>
              <a:rPr lang="en-US" dirty="0" smtClean="0"/>
              <a:t>/ </a:t>
            </a:r>
            <a:endParaRPr lang="en-US" dirty="0"/>
          </a:p>
        </p:txBody>
      </p:sp>
    </p:spTree>
    <p:extLst>
      <p:ext uri="{BB962C8B-B14F-4D97-AF65-F5344CB8AC3E}">
        <p14:creationId xmlns:p14="http://schemas.microsoft.com/office/powerpoint/2010/main" val="3936564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(Van </a:t>
            </a:r>
            <a:r>
              <a:rPr lang="en-US" dirty="0" err="1" smtClean="0"/>
              <a:t>Dongen</a:t>
            </a:r>
            <a:r>
              <a:rPr lang="en-US" dirty="0" smtClean="0"/>
              <a:t> 2000)</a:t>
            </a:r>
            <a:endParaRPr lang="en-US" dirty="0"/>
          </a:p>
        </p:txBody>
      </p:sp>
      <p:pic>
        <p:nvPicPr>
          <p:cNvPr id="4" name="Content Placeholder 3"/>
          <p:cNvPicPr>
            <a:picLocks noGrp="1" noChangeAspect="1"/>
          </p:cNvPicPr>
          <p:nvPr>
            <p:ph idx="1"/>
          </p:nvPr>
        </p:nvPicPr>
        <p:blipFill rotWithShape="1">
          <a:blip r:embed="rId2"/>
          <a:srcRect l="56628" t="16836" r="-192" b="15819"/>
          <a:stretch/>
        </p:blipFill>
        <p:spPr>
          <a:xfrm>
            <a:off x="2819400" y="1417638"/>
            <a:ext cx="3505200" cy="3048001"/>
          </a:xfrm>
          <a:prstGeom prst="rect">
            <a:avLst/>
          </a:prstGeom>
        </p:spPr>
      </p:pic>
      <p:sp>
        <p:nvSpPr>
          <p:cNvPr id="5" name="TextBox 4"/>
          <p:cNvSpPr txBox="1"/>
          <p:nvPr/>
        </p:nvSpPr>
        <p:spPr>
          <a:xfrm>
            <a:off x="838200" y="4648200"/>
            <a:ext cx="5630900" cy="646331"/>
          </a:xfrm>
          <a:prstGeom prst="rect">
            <a:avLst/>
          </a:prstGeom>
          <a:noFill/>
        </p:spPr>
        <p:txBody>
          <a:bodyPr wrap="none" rtlCol="0">
            <a:spAutoFit/>
          </a:bodyPr>
          <a:lstStyle/>
          <a:p>
            <a:pPr marL="285750" indent="-285750">
              <a:buFontTx/>
              <a:buChar char="-"/>
            </a:pPr>
            <a:r>
              <a:rPr lang="en-US" dirty="0" smtClean="0"/>
              <a:t>Pop up of variables to enter to use algorithm </a:t>
            </a:r>
          </a:p>
          <a:p>
            <a:pPr marL="285750" indent="-285750">
              <a:buFontTx/>
              <a:buChar char="-"/>
            </a:pPr>
            <a:r>
              <a:rPr lang="en-US" dirty="0"/>
              <a:t>http://nar.oxfordjournals.org/content/30/7/1575.short</a:t>
            </a:r>
          </a:p>
        </p:txBody>
      </p:sp>
    </p:spTree>
    <p:extLst>
      <p:ext uri="{BB962C8B-B14F-4D97-AF65-F5344CB8AC3E}">
        <p14:creationId xmlns:p14="http://schemas.microsoft.com/office/powerpoint/2010/main" val="4221652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 Overview</a:t>
            </a:r>
            <a:endParaRPr lang="en-US" dirty="0"/>
          </a:p>
        </p:txBody>
      </p:sp>
      <p:pic>
        <p:nvPicPr>
          <p:cNvPr id="4" name="Content Placeholder 3"/>
          <p:cNvPicPr>
            <a:picLocks noGrp="1" noChangeAspect="1"/>
          </p:cNvPicPr>
          <p:nvPr>
            <p:ph idx="1"/>
          </p:nvPr>
        </p:nvPicPr>
        <p:blipFill rotWithShape="1">
          <a:blip r:embed="rId2"/>
          <a:srcRect l="56627" t="16392" r="-42" b="15820"/>
          <a:stretch/>
        </p:blipFill>
        <p:spPr>
          <a:xfrm>
            <a:off x="2365208" y="1417638"/>
            <a:ext cx="4413584" cy="3876455"/>
          </a:xfrm>
          <a:prstGeom prst="rect">
            <a:avLst/>
          </a:prstGeom>
        </p:spPr>
      </p:pic>
    </p:spTree>
    <p:extLst>
      <p:ext uri="{BB962C8B-B14F-4D97-AF65-F5344CB8AC3E}">
        <p14:creationId xmlns:p14="http://schemas.microsoft.com/office/powerpoint/2010/main" val="2219942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a:t>
            </a:r>
            <a:endParaRPr lang="en-US" dirty="0"/>
          </a:p>
        </p:txBody>
      </p:sp>
      <p:pic>
        <p:nvPicPr>
          <p:cNvPr id="5" name="Content Placeholder 4"/>
          <p:cNvPicPr>
            <a:picLocks noGrp="1" noChangeAspect="1"/>
          </p:cNvPicPr>
          <p:nvPr>
            <p:ph idx="1"/>
          </p:nvPr>
        </p:nvPicPr>
        <p:blipFill rotWithShape="1">
          <a:blip r:embed="rId2"/>
          <a:srcRect l="34847" t="3367" r="34848" b="51175"/>
          <a:stretch/>
        </p:blipFill>
        <p:spPr>
          <a:xfrm>
            <a:off x="4953000" y="1612232"/>
            <a:ext cx="3018970" cy="2547257"/>
          </a:xfrm>
          <a:prstGeom prst="rect">
            <a:avLst/>
          </a:prstGeom>
        </p:spPr>
      </p:pic>
      <p:pic>
        <p:nvPicPr>
          <p:cNvPr id="4" name="Picture 3"/>
          <p:cNvPicPr>
            <a:picLocks noChangeAspect="1"/>
          </p:cNvPicPr>
          <p:nvPr/>
        </p:nvPicPr>
        <p:blipFill rotWithShape="1">
          <a:blip r:embed="rId3"/>
          <a:srcRect l="44166" t="21482" r="23751" b="29629"/>
          <a:stretch/>
        </p:blipFill>
        <p:spPr>
          <a:xfrm>
            <a:off x="1295400" y="1612232"/>
            <a:ext cx="2971800" cy="2547257"/>
          </a:xfrm>
          <a:prstGeom prst="rect">
            <a:avLst/>
          </a:prstGeom>
        </p:spPr>
      </p:pic>
      <p:sp>
        <p:nvSpPr>
          <p:cNvPr id="6" name="TextBox 5"/>
          <p:cNvSpPr txBox="1"/>
          <p:nvPr/>
        </p:nvSpPr>
        <p:spPr>
          <a:xfrm>
            <a:off x="1981200" y="4724400"/>
            <a:ext cx="4847481" cy="369332"/>
          </a:xfrm>
          <a:prstGeom prst="rect">
            <a:avLst/>
          </a:prstGeom>
          <a:noFill/>
        </p:spPr>
        <p:txBody>
          <a:bodyPr wrap="none" rtlCol="0">
            <a:spAutoFit/>
          </a:bodyPr>
          <a:lstStyle/>
          <a:p>
            <a:r>
              <a:rPr lang="en-US" dirty="0" smtClean="0"/>
              <a:t>Creates random network orientation of the nodes</a:t>
            </a:r>
            <a:endParaRPr lang="en-US" dirty="0"/>
          </a:p>
        </p:txBody>
      </p:sp>
    </p:spTree>
    <p:extLst>
      <p:ext uri="{BB962C8B-B14F-4D97-AF65-F5344CB8AC3E}">
        <p14:creationId xmlns:p14="http://schemas.microsoft.com/office/powerpoint/2010/main" val="1548432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Circle </a:t>
            </a:r>
            <a:endParaRPr lang="en-US" dirty="0"/>
          </a:p>
        </p:txBody>
      </p:sp>
      <p:pic>
        <p:nvPicPr>
          <p:cNvPr id="4" name="Content Placeholder 3"/>
          <p:cNvPicPr>
            <a:picLocks noGrp="1" noChangeAspect="1"/>
          </p:cNvPicPr>
          <p:nvPr>
            <p:ph idx="1"/>
          </p:nvPr>
        </p:nvPicPr>
        <p:blipFill rotWithShape="1">
          <a:blip r:embed="rId2"/>
          <a:srcRect l="36742" t="11785" r="32953" b="39390"/>
          <a:stretch/>
        </p:blipFill>
        <p:spPr>
          <a:xfrm>
            <a:off x="3505200" y="2133599"/>
            <a:ext cx="2438400" cy="2209801"/>
          </a:xfrm>
          <a:prstGeom prst="rect">
            <a:avLst/>
          </a:prstGeom>
        </p:spPr>
      </p:pic>
      <p:sp>
        <p:nvSpPr>
          <p:cNvPr id="5" name="TextBox 4"/>
          <p:cNvSpPr txBox="1"/>
          <p:nvPr/>
        </p:nvSpPr>
        <p:spPr>
          <a:xfrm>
            <a:off x="914401" y="4876800"/>
            <a:ext cx="7391400" cy="646331"/>
          </a:xfrm>
          <a:prstGeom prst="rect">
            <a:avLst/>
          </a:prstGeom>
          <a:noFill/>
        </p:spPr>
        <p:txBody>
          <a:bodyPr wrap="square" rtlCol="0">
            <a:spAutoFit/>
          </a:bodyPr>
          <a:lstStyle/>
          <a:p>
            <a:r>
              <a:rPr lang="en-US" dirty="0" smtClean="0"/>
              <a:t>- Believe this arranges the nodes into a circle, but hard to tell for sure as this test network was square-shaped anyways</a:t>
            </a:r>
            <a:endParaRPr lang="en-US" dirty="0"/>
          </a:p>
        </p:txBody>
      </p:sp>
    </p:spTree>
    <p:extLst>
      <p:ext uri="{BB962C8B-B14F-4D97-AF65-F5344CB8AC3E}">
        <p14:creationId xmlns:p14="http://schemas.microsoft.com/office/powerpoint/2010/main" val="3705043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Ring </a:t>
            </a:r>
            <a:endParaRPr lang="en-US" dirty="0"/>
          </a:p>
        </p:txBody>
      </p:sp>
      <p:pic>
        <p:nvPicPr>
          <p:cNvPr id="4" name="Content Placeholder 3"/>
          <p:cNvPicPr>
            <a:picLocks noGrp="1" noChangeAspect="1"/>
          </p:cNvPicPr>
          <p:nvPr>
            <p:ph idx="1"/>
          </p:nvPr>
        </p:nvPicPr>
        <p:blipFill rotWithShape="1">
          <a:blip r:embed="rId2"/>
          <a:srcRect l="35040" t="1684" r="34655" b="49491"/>
          <a:stretch/>
        </p:blipFill>
        <p:spPr>
          <a:xfrm>
            <a:off x="2932386" y="1449722"/>
            <a:ext cx="3279228" cy="2971800"/>
          </a:xfrm>
          <a:prstGeom prst="rect">
            <a:avLst/>
          </a:prstGeom>
        </p:spPr>
      </p:pic>
      <p:sp>
        <p:nvSpPr>
          <p:cNvPr id="5" name="TextBox 4"/>
          <p:cNvSpPr txBox="1"/>
          <p:nvPr/>
        </p:nvSpPr>
        <p:spPr>
          <a:xfrm>
            <a:off x="762000" y="4953000"/>
            <a:ext cx="6934200" cy="1200329"/>
          </a:xfrm>
          <a:prstGeom prst="rect">
            <a:avLst/>
          </a:prstGeom>
          <a:noFill/>
        </p:spPr>
        <p:txBody>
          <a:bodyPr wrap="square" rtlCol="0">
            <a:spAutoFit/>
          </a:bodyPr>
          <a:lstStyle/>
          <a:p>
            <a:pPr marL="285750" indent="-285750">
              <a:buFontTx/>
              <a:buChar char="-"/>
            </a:pPr>
            <a:r>
              <a:rPr lang="en-US" dirty="0" smtClean="0"/>
              <a:t>Arranges nodes in a “tree ring” format</a:t>
            </a:r>
          </a:p>
          <a:p>
            <a:pPr marL="285750" indent="-285750">
              <a:buFontTx/>
              <a:buChar char="-"/>
            </a:pPr>
            <a:r>
              <a:rPr lang="en-US" dirty="0" smtClean="0"/>
              <a:t>Popup asked how many nodes were in the center (1 here)</a:t>
            </a:r>
          </a:p>
          <a:p>
            <a:pPr marL="285750" indent="-285750">
              <a:buFontTx/>
              <a:buChar char="-"/>
            </a:pPr>
            <a:r>
              <a:rPr lang="en-US" dirty="0" smtClean="0"/>
              <a:t>Could find information on tree graphs and ring graphs but nothing on tree ring graphs so will continue looking into this </a:t>
            </a:r>
            <a:endParaRPr lang="en-US" dirty="0"/>
          </a:p>
        </p:txBody>
      </p:sp>
    </p:spTree>
    <p:extLst>
      <p:ext uri="{BB962C8B-B14F-4D97-AF65-F5344CB8AC3E}">
        <p14:creationId xmlns:p14="http://schemas.microsoft.com/office/powerpoint/2010/main" val="48204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Kamada</a:t>
            </a:r>
            <a:r>
              <a:rPr lang="en-US" dirty="0" smtClean="0"/>
              <a:t>-Kawai Spring…</a:t>
            </a:r>
            <a:endParaRPr lang="en-US" dirty="0"/>
          </a:p>
        </p:txBody>
      </p:sp>
      <p:pic>
        <p:nvPicPr>
          <p:cNvPr id="4" name="Content Placeholder 3"/>
          <p:cNvPicPr>
            <a:picLocks noGrp="1" noChangeAspect="1"/>
          </p:cNvPicPr>
          <p:nvPr>
            <p:ph idx="1"/>
          </p:nvPr>
        </p:nvPicPr>
        <p:blipFill rotWithShape="1">
          <a:blip r:embed="rId2"/>
          <a:srcRect l="52499" t="15818" r="17196" b="37041"/>
          <a:stretch/>
        </p:blipFill>
        <p:spPr>
          <a:xfrm>
            <a:off x="2569029" y="1600200"/>
            <a:ext cx="4005941" cy="3505200"/>
          </a:xfrm>
          <a:prstGeom prst="rect">
            <a:avLst/>
          </a:prstGeom>
        </p:spPr>
      </p:pic>
      <p:sp>
        <p:nvSpPr>
          <p:cNvPr id="5" name="TextBox 4"/>
          <p:cNvSpPr txBox="1"/>
          <p:nvPr/>
        </p:nvSpPr>
        <p:spPr>
          <a:xfrm>
            <a:off x="609600" y="5257800"/>
            <a:ext cx="7467600" cy="1200329"/>
          </a:xfrm>
          <a:prstGeom prst="rect">
            <a:avLst/>
          </a:prstGeom>
          <a:noFill/>
        </p:spPr>
        <p:txBody>
          <a:bodyPr wrap="square" rtlCol="0">
            <a:spAutoFit/>
          </a:bodyPr>
          <a:lstStyle/>
          <a:p>
            <a:pPr marL="285750" indent="-285750">
              <a:buFontTx/>
              <a:buChar char="-"/>
            </a:pPr>
            <a:r>
              <a:rPr lang="en-US" dirty="0" smtClean="0">
                <a:hlinkClick r:id="rId3"/>
              </a:rPr>
              <a:t>http</a:t>
            </a:r>
            <a:r>
              <a:rPr lang="en-US" dirty="0">
                <a:hlinkClick r:id="rId3"/>
              </a:rPr>
              <a:t>://</a:t>
            </a:r>
            <a:r>
              <a:rPr lang="en-US" dirty="0" smtClean="0">
                <a:hlinkClick r:id="rId3"/>
              </a:rPr>
              <a:t>www.sciencedirect.com/science/article/pii/0020019089901026</a:t>
            </a:r>
            <a:endParaRPr lang="en-US" dirty="0" smtClean="0"/>
          </a:p>
          <a:p>
            <a:pPr marL="285750" indent="-285750">
              <a:buFontTx/>
              <a:buChar char="-"/>
            </a:pPr>
            <a:r>
              <a:rPr lang="en-US" dirty="0" smtClean="0"/>
              <a:t>These next three graphs are all clearly related, as most articles had them listed together, but very difficult to find information on each algorithm individually</a:t>
            </a:r>
            <a:endParaRPr lang="en-US" dirty="0"/>
          </a:p>
        </p:txBody>
      </p:sp>
    </p:spTree>
    <p:extLst>
      <p:ext uri="{BB962C8B-B14F-4D97-AF65-F5344CB8AC3E}">
        <p14:creationId xmlns:p14="http://schemas.microsoft.com/office/powerpoint/2010/main" val="4217511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Gursoy-Atun</a:t>
            </a:r>
            <a:r>
              <a:rPr lang="en-US" dirty="0" smtClean="0"/>
              <a:t>….</a:t>
            </a:r>
            <a:endParaRPr lang="en-US" dirty="0"/>
          </a:p>
        </p:txBody>
      </p:sp>
      <p:pic>
        <p:nvPicPr>
          <p:cNvPr id="4" name="Content Placeholder 3"/>
          <p:cNvPicPr>
            <a:picLocks noGrp="1" noChangeAspect="1"/>
          </p:cNvPicPr>
          <p:nvPr>
            <p:ph idx="1"/>
          </p:nvPr>
        </p:nvPicPr>
        <p:blipFill rotWithShape="1">
          <a:blip r:embed="rId2"/>
          <a:srcRect l="47469" t="26136" r="23347" b="26823"/>
          <a:stretch/>
        </p:blipFill>
        <p:spPr>
          <a:xfrm>
            <a:off x="2667000" y="1417638"/>
            <a:ext cx="4097511" cy="3687762"/>
          </a:xfrm>
          <a:prstGeom prst="rect">
            <a:avLst/>
          </a:prstGeom>
        </p:spPr>
      </p:pic>
    </p:spTree>
    <p:extLst>
      <p:ext uri="{BB962C8B-B14F-4D97-AF65-F5344CB8AC3E}">
        <p14:creationId xmlns:p14="http://schemas.microsoft.com/office/powerpoint/2010/main" val="377813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Overview</a:t>
            </a:r>
            <a:endParaRPr lang="en-US" dirty="0"/>
          </a:p>
        </p:txBody>
      </p:sp>
      <p:pic>
        <p:nvPicPr>
          <p:cNvPr id="4" name="Content Placeholder 3"/>
          <p:cNvPicPr>
            <a:picLocks noGrp="1" noChangeAspect="1"/>
          </p:cNvPicPr>
          <p:nvPr>
            <p:ph idx="1"/>
          </p:nvPr>
        </p:nvPicPr>
        <p:blipFill rotWithShape="1">
          <a:blip r:embed="rId2"/>
          <a:srcRect l="57576" t="16836" r="-193" b="15819"/>
          <a:stretch/>
        </p:blipFill>
        <p:spPr>
          <a:xfrm>
            <a:off x="2857500" y="1417638"/>
            <a:ext cx="3429000" cy="3048001"/>
          </a:xfrm>
          <a:prstGeom prst="rect">
            <a:avLst/>
          </a:prstGeom>
        </p:spPr>
      </p:pic>
      <p:sp>
        <p:nvSpPr>
          <p:cNvPr id="5" name="TextBox 4"/>
          <p:cNvSpPr txBox="1"/>
          <p:nvPr/>
        </p:nvSpPr>
        <p:spPr>
          <a:xfrm>
            <a:off x="2169579" y="4876800"/>
            <a:ext cx="4804841" cy="369332"/>
          </a:xfrm>
          <a:prstGeom prst="rect">
            <a:avLst/>
          </a:prstGeom>
          <a:noFill/>
        </p:spPr>
        <p:txBody>
          <a:bodyPr wrap="none" rtlCol="0">
            <a:spAutoFit/>
          </a:bodyPr>
          <a:lstStyle/>
          <a:p>
            <a:r>
              <a:rPr lang="en-US" dirty="0" smtClean="0"/>
              <a:t>Mostly importing, saving, and exporting data sets</a:t>
            </a:r>
            <a:endParaRPr lang="en-US" dirty="0"/>
          </a:p>
        </p:txBody>
      </p:sp>
    </p:spTree>
    <p:extLst>
      <p:ext uri="{BB962C8B-B14F-4D97-AF65-F5344CB8AC3E}">
        <p14:creationId xmlns:p14="http://schemas.microsoft.com/office/powerpoint/2010/main" val="720560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Fruchterman-Reingold</a:t>
            </a:r>
            <a:endParaRPr lang="en-US" dirty="0"/>
          </a:p>
        </p:txBody>
      </p:sp>
      <p:pic>
        <p:nvPicPr>
          <p:cNvPr id="4" name="Content Placeholder 3"/>
          <p:cNvPicPr>
            <a:picLocks noGrp="1" noChangeAspect="1"/>
          </p:cNvPicPr>
          <p:nvPr>
            <p:ph idx="1"/>
          </p:nvPr>
        </p:nvPicPr>
        <p:blipFill rotWithShape="1">
          <a:blip r:embed="rId2"/>
          <a:srcRect l="25377" t="21886" r="43371" b="27605"/>
          <a:stretch/>
        </p:blipFill>
        <p:spPr>
          <a:xfrm>
            <a:off x="990600" y="1376781"/>
            <a:ext cx="3688078" cy="3352800"/>
          </a:xfrm>
          <a:prstGeom prst="rect">
            <a:avLst/>
          </a:prstGeom>
        </p:spPr>
      </p:pic>
      <p:sp>
        <p:nvSpPr>
          <p:cNvPr id="5" name="TextBox 4"/>
          <p:cNvSpPr txBox="1"/>
          <p:nvPr/>
        </p:nvSpPr>
        <p:spPr>
          <a:xfrm>
            <a:off x="457201" y="5091647"/>
            <a:ext cx="8001000" cy="1477328"/>
          </a:xfrm>
          <a:prstGeom prst="rect">
            <a:avLst/>
          </a:prstGeom>
          <a:noFill/>
        </p:spPr>
        <p:txBody>
          <a:bodyPr wrap="square" rtlCol="0">
            <a:spAutoFit/>
          </a:bodyPr>
          <a:lstStyle/>
          <a:p>
            <a:r>
              <a:rPr lang="en-US" dirty="0" smtClean="0"/>
              <a:t>- Asked for iterations number, gave 200 as the default, and just pressed ok. Graph did not look different when run with 20, 5, or 3 iterations. However, when tested with 2 iterations, got graph on the right </a:t>
            </a:r>
          </a:p>
          <a:p>
            <a:r>
              <a:rPr lang="en-US" dirty="0" smtClean="0"/>
              <a:t>- Again, need to dig deeper to find the specific applications and working of this graph</a:t>
            </a:r>
            <a:endParaRPr lang="en-US" dirty="0"/>
          </a:p>
        </p:txBody>
      </p:sp>
      <p:pic>
        <p:nvPicPr>
          <p:cNvPr id="6" name="Picture 5"/>
          <p:cNvPicPr>
            <a:picLocks noChangeAspect="1"/>
          </p:cNvPicPr>
          <p:nvPr/>
        </p:nvPicPr>
        <p:blipFill rotWithShape="1">
          <a:blip r:embed="rId3"/>
          <a:srcRect l="34583" t="1852" r="34583" b="50000"/>
          <a:stretch/>
        </p:blipFill>
        <p:spPr>
          <a:xfrm>
            <a:off x="5029200" y="1417638"/>
            <a:ext cx="3724006" cy="3271086"/>
          </a:xfrm>
          <a:prstGeom prst="rect">
            <a:avLst/>
          </a:prstGeom>
        </p:spPr>
      </p:pic>
    </p:spTree>
    <p:extLst>
      <p:ext uri="{BB962C8B-B14F-4D97-AF65-F5344CB8AC3E}">
        <p14:creationId xmlns:p14="http://schemas.microsoft.com/office/powerpoint/2010/main" val="337997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“View” Overview</a:t>
            </a:r>
            <a:endParaRPr lang="en-US" dirty="0"/>
          </a:p>
        </p:txBody>
      </p:sp>
      <p:sp>
        <p:nvSpPr>
          <p:cNvPr id="5" name="Content Placeholder 4"/>
          <p:cNvSpPr>
            <a:spLocks noGrp="1"/>
          </p:cNvSpPr>
          <p:nvPr>
            <p:ph idx="1"/>
          </p:nvPr>
        </p:nvSpPr>
        <p:spPr>
          <a:xfrm>
            <a:off x="457200" y="5648324"/>
            <a:ext cx="8229600" cy="981075"/>
          </a:xfrm>
        </p:spPr>
        <p:txBody>
          <a:bodyPr>
            <a:normAutofit lnSpcReduction="10000"/>
          </a:bodyPr>
          <a:lstStyle/>
          <a:p>
            <a:pPr marL="0" indent="0">
              <a:buNone/>
            </a:pPr>
            <a:r>
              <a:rPr lang="en-US" dirty="0" smtClean="0"/>
              <a:t>When view is clicked, a number of functions pop up, which are displayed in two categories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r="6563" b="13889"/>
          <a:stretch/>
        </p:blipFill>
        <p:spPr bwMode="auto">
          <a:xfrm>
            <a:off x="2624959" y="1219200"/>
            <a:ext cx="3971925"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0630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Adjacency Matrix”</a:t>
            </a:r>
            <a:endParaRPr lang="en-US" dirty="0"/>
          </a:p>
        </p:txBody>
      </p:sp>
      <p:sp>
        <p:nvSpPr>
          <p:cNvPr id="3" name="Content Placeholder 2"/>
          <p:cNvSpPr>
            <a:spLocks noGrp="1"/>
          </p:cNvSpPr>
          <p:nvPr>
            <p:ph idx="1"/>
          </p:nvPr>
        </p:nvSpPr>
        <p:spPr>
          <a:xfrm>
            <a:off x="457200" y="5453450"/>
            <a:ext cx="8229600" cy="1023550"/>
          </a:xfrm>
        </p:spPr>
        <p:txBody>
          <a:bodyPr>
            <a:normAutofit fontScale="77500" lnSpcReduction="20000"/>
          </a:bodyPr>
          <a:lstStyle/>
          <a:p>
            <a:pPr marL="0" indent="0">
              <a:buNone/>
            </a:pPr>
            <a:r>
              <a:rPr lang="en-US" dirty="0" smtClean="0"/>
              <a:t>Color-block 4x4 matrix displayed for ABCD graph shows whether the edges are connected or not using a binary scale (</a:t>
            </a:r>
            <a:r>
              <a:rPr lang="en-US" dirty="0" err="1" smtClean="0"/>
              <a:t>ie</a:t>
            </a:r>
            <a:r>
              <a:rPr lang="en-US" dirty="0" smtClean="0"/>
              <a:t>. Orange is a connection, black is no connection)</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14904"/>
          <a:stretch/>
        </p:blipFill>
        <p:spPr bwMode="auto">
          <a:xfrm>
            <a:off x="2438400" y="1295400"/>
            <a:ext cx="4343400" cy="415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933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Distance Matrix”</a:t>
            </a:r>
            <a:endParaRPr lang="en-US" dirty="0"/>
          </a:p>
        </p:txBody>
      </p:sp>
      <p:sp>
        <p:nvSpPr>
          <p:cNvPr id="3" name="Content Placeholder 2"/>
          <p:cNvSpPr>
            <a:spLocks noGrp="1"/>
          </p:cNvSpPr>
          <p:nvPr>
            <p:ph idx="1"/>
          </p:nvPr>
        </p:nvSpPr>
        <p:spPr>
          <a:xfrm>
            <a:off x="457200" y="5358714"/>
            <a:ext cx="8229600" cy="767449"/>
          </a:xfrm>
        </p:spPr>
        <p:txBody>
          <a:bodyPr>
            <a:normAutofit fontScale="70000" lnSpcReduction="20000"/>
          </a:bodyPr>
          <a:lstStyle/>
          <a:p>
            <a:pPr marL="0" indent="0">
              <a:buNone/>
            </a:pPr>
            <a:r>
              <a:rPr lang="en-US" dirty="0" smtClean="0"/>
              <a:t>Function displays 4x4 gradient matrix for ABCD graph, with different colors indicating how many edges apart the nodes are from </a:t>
            </a:r>
            <a:r>
              <a:rPr lang="en-US" dirty="0" err="1" smtClean="0"/>
              <a:t>eachother</a:t>
            </a:r>
            <a:endParaRPr lang="en-US" dirty="0" smtClean="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11013"/>
          <a:stretch/>
        </p:blipFill>
        <p:spPr bwMode="auto">
          <a:xfrm>
            <a:off x="2743200" y="1371600"/>
            <a:ext cx="3982720" cy="3987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339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“Power-Law Degree Distribution”</a:t>
            </a:r>
            <a:endParaRPr lang="en-US" dirty="0"/>
          </a:p>
        </p:txBody>
      </p:sp>
      <p:sp>
        <p:nvSpPr>
          <p:cNvPr id="3" name="Content Placeholder 2"/>
          <p:cNvSpPr>
            <a:spLocks noGrp="1"/>
          </p:cNvSpPr>
          <p:nvPr>
            <p:ph idx="1"/>
          </p:nvPr>
        </p:nvSpPr>
        <p:spPr>
          <a:xfrm>
            <a:off x="533400" y="5456237"/>
            <a:ext cx="8153400" cy="1401763"/>
          </a:xfrm>
        </p:spPr>
        <p:txBody>
          <a:bodyPr>
            <a:normAutofit fontScale="85000" lnSpcReduction="10000"/>
          </a:bodyPr>
          <a:lstStyle/>
          <a:p>
            <a:pPr marL="0" indent="0">
              <a:buNone/>
            </a:pPr>
            <a:r>
              <a:rPr lang="en-US" dirty="0" smtClean="0"/>
              <a:t>Error came up when attempting to run with ABCD graph. Data deemed insufficient for this function, but might work with larger 21 gene network to show distribution</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432" b="10418"/>
          <a:stretch/>
        </p:blipFill>
        <p:spPr bwMode="auto">
          <a:xfrm>
            <a:off x="2286000" y="990600"/>
            <a:ext cx="4191000" cy="4348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090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Network Using </a:t>
            </a:r>
            <a:r>
              <a:rPr lang="en-US" dirty="0" err="1" smtClean="0"/>
              <a:t>Protovis</a:t>
            </a:r>
            <a:r>
              <a:rPr lang="en-US" dirty="0" smtClean="0"/>
              <a:t>…”</a:t>
            </a:r>
            <a:endParaRPr lang="en-US" dirty="0"/>
          </a:p>
        </p:txBody>
      </p:sp>
      <p:sp>
        <p:nvSpPr>
          <p:cNvPr id="3" name="Content Placeholder 2"/>
          <p:cNvSpPr>
            <a:spLocks noGrp="1"/>
          </p:cNvSpPr>
          <p:nvPr>
            <p:ph idx="1"/>
          </p:nvPr>
        </p:nvSpPr>
        <p:spPr>
          <a:xfrm>
            <a:off x="457200" y="5558480"/>
            <a:ext cx="8229600" cy="1299519"/>
          </a:xfrm>
        </p:spPr>
        <p:txBody>
          <a:bodyPr>
            <a:normAutofit fontScale="85000" lnSpcReduction="10000"/>
          </a:bodyPr>
          <a:lstStyle/>
          <a:p>
            <a:pPr marL="0" indent="0">
              <a:buNone/>
            </a:pPr>
            <a:r>
              <a:rPr lang="en-US" dirty="0" smtClean="0"/>
              <a:t>Function results in a menu being pulled up that has a variety of options for what is assumed to be “</a:t>
            </a:r>
            <a:r>
              <a:rPr lang="en-US" dirty="0" err="1" smtClean="0"/>
              <a:t>Protovis</a:t>
            </a:r>
            <a:r>
              <a:rPr lang="en-US" dirty="0" smtClean="0"/>
              <a:t>,” what appears to be an html visualization tool. </a:t>
            </a: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8585"/>
          <a:stretch/>
        </p:blipFill>
        <p:spPr bwMode="auto">
          <a:xfrm>
            <a:off x="2590800" y="1295400"/>
            <a:ext cx="4145280" cy="4263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092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081752"/>
            <a:ext cx="8229600" cy="1706563"/>
          </a:xfrm>
        </p:spPr>
        <p:txBody>
          <a:bodyPr/>
          <a:lstStyle/>
          <a:p>
            <a:pPr marL="0" indent="0">
              <a:buNone/>
            </a:pPr>
            <a:r>
              <a:rPr lang="en-US" dirty="0" smtClean="0"/>
              <a:t>Selecting “arc-radial” from the “</a:t>
            </a:r>
            <a:r>
              <a:rPr lang="en-US" dirty="0" err="1" smtClean="0"/>
              <a:t>protovis</a:t>
            </a:r>
            <a:r>
              <a:rPr lang="en-US" dirty="0" smtClean="0"/>
              <a:t>” menu results in a network that displays the ABDC matrix in a radial format</a:t>
            </a:r>
            <a:endParaRPr lang="en-US" dirty="0"/>
          </a:p>
        </p:txBody>
      </p:sp>
      <p:sp>
        <p:nvSpPr>
          <p:cNvPr id="4" name="Title 1"/>
          <p:cNvSpPr>
            <a:spLocks noGrp="1"/>
          </p:cNvSpPr>
          <p:nvPr>
            <p:ph type="title"/>
          </p:nvPr>
        </p:nvSpPr>
        <p:spPr>
          <a:xfrm>
            <a:off x="228600" y="274638"/>
            <a:ext cx="8915400" cy="1143000"/>
          </a:xfrm>
        </p:spPr>
        <p:txBody>
          <a:bodyPr>
            <a:normAutofit fontScale="90000"/>
          </a:bodyPr>
          <a:lstStyle/>
          <a:p>
            <a:r>
              <a:rPr lang="en-US" dirty="0" smtClean="0"/>
              <a:t>“View Network </a:t>
            </a:r>
            <a:r>
              <a:rPr lang="en-US" dirty="0" err="1" smtClean="0"/>
              <a:t>Protovis</a:t>
            </a:r>
            <a:r>
              <a:rPr lang="en-US" dirty="0" smtClean="0"/>
              <a:t>…” -&gt; “arc-radial”</a:t>
            </a:r>
            <a:endParaRPr lang="en-US"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821" r="5526" b="13793"/>
          <a:stretch/>
        </p:blipFill>
        <p:spPr bwMode="auto">
          <a:xfrm>
            <a:off x="2971800" y="1219200"/>
            <a:ext cx="3429000" cy="3898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9902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5181600"/>
            <a:ext cx="8229600" cy="1477963"/>
          </a:xfrm>
        </p:spPr>
        <p:txBody>
          <a:bodyPr>
            <a:normAutofit lnSpcReduction="10000"/>
          </a:bodyPr>
          <a:lstStyle/>
          <a:p>
            <a:pPr marL="0" indent="0">
              <a:buNone/>
            </a:pPr>
            <a:r>
              <a:rPr lang="en-US" dirty="0" smtClean="0"/>
              <a:t>Selecting the “arc” option from the menu results in the nodes being displayed in a horizontal line, with the edges displayed as arcs between nodes</a:t>
            </a:r>
            <a:endParaRPr lang="en-US" dirty="0"/>
          </a:p>
        </p:txBody>
      </p:sp>
      <p:sp>
        <p:nvSpPr>
          <p:cNvPr id="4" name="Title 1"/>
          <p:cNvSpPr txBox="1">
            <a:spLocks/>
          </p:cNvSpPr>
          <p:nvPr/>
        </p:nvSpPr>
        <p:spPr>
          <a:xfrm>
            <a:off x="228600" y="274638"/>
            <a:ext cx="89154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“View Network </a:t>
            </a:r>
            <a:r>
              <a:rPr lang="en-US" dirty="0" err="1" smtClean="0"/>
              <a:t>Protovis</a:t>
            </a:r>
            <a:r>
              <a:rPr lang="en-US" dirty="0" smtClean="0"/>
              <a:t>…” -&gt; “arc”</a:t>
            </a:r>
            <a:endParaRPr lang="en-US"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899" b="38349"/>
          <a:stretch/>
        </p:blipFill>
        <p:spPr bwMode="auto">
          <a:xfrm>
            <a:off x="2286000" y="1219200"/>
            <a:ext cx="5053374" cy="372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6185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168462"/>
            <a:ext cx="8763000" cy="1676400"/>
          </a:xfrm>
        </p:spPr>
        <p:txBody>
          <a:bodyPr>
            <a:normAutofit fontScale="92500" lnSpcReduction="20000"/>
          </a:bodyPr>
          <a:lstStyle/>
          <a:p>
            <a:pPr marL="0" indent="0">
              <a:buNone/>
            </a:pPr>
            <a:r>
              <a:rPr lang="en-US" dirty="0" smtClean="0"/>
              <a:t>By selecting the “force” option, a browser pops up with an un-labeled network. Through clicking on one of the nodes, you can drag around the network and see what the force is of one node on the rest of the graph</a:t>
            </a:r>
            <a:endParaRPr lang="en-US" dirty="0"/>
          </a:p>
        </p:txBody>
      </p:sp>
      <p:sp>
        <p:nvSpPr>
          <p:cNvPr id="4" name="Title 1"/>
          <p:cNvSpPr txBox="1">
            <a:spLocks noGrp="1"/>
          </p:cNvSpPr>
          <p:nvPr>
            <p:ph type="title"/>
          </p:nvPr>
        </p:nvSpPr>
        <p:spPr>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“View Network </a:t>
            </a:r>
            <a:r>
              <a:rPr lang="en-US" dirty="0" err="1" smtClean="0"/>
              <a:t>Protovis</a:t>
            </a:r>
            <a:r>
              <a:rPr lang="en-US" dirty="0" smtClean="0"/>
              <a:t>…” -&gt; “force”</a:t>
            </a:r>
            <a:endParaRPr lang="en-US" dirty="0"/>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532" b="38635"/>
          <a:stretch/>
        </p:blipFill>
        <p:spPr bwMode="auto">
          <a:xfrm>
            <a:off x="152399" y="1610710"/>
            <a:ext cx="3747235" cy="272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4397" b="42695"/>
          <a:stretch/>
        </p:blipFill>
        <p:spPr bwMode="auto">
          <a:xfrm>
            <a:off x="4979276" y="1605454"/>
            <a:ext cx="3854844" cy="2724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442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0"/>
            <a:ext cx="8229600" cy="1524000"/>
          </a:xfrm>
        </p:spPr>
        <p:txBody>
          <a:bodyPr>
            <a:normAutofit fontScale="77500" lnSpcReduction="20000"/>
          </a:bodyPr>
          <a:lstStyle/>
          <a:p>
            <a:pPr marL="0" indent="0">
              <a:buNone/>
            </a:pPr>
            <a:r>
              <a:rPr lang="en-US" dirty="0" smtClean="0"/>
              <a:t>In selecting “matrix-sort” a matrix pops up in a new window displaying the nodes as edges and rows, with intersections being their connections or lack of connections, with dark grey being a connection and light grey showing no connection</a:t>
            </a:r>
            <a:endParaRPr lang="en-US" dirty="0"/>
          </a:p>
        </p:txBody>
      </p:sp>
      <p:sp>
        <p:nvSpPr>
          <p:cNvPr id="4" name="Title 1"/>
          <p:cNvSpPr txBox="1">
            <a:spLocks noGrp="1"/>
          </p:cNvSpPr>
          <p:nvPr>
            <p:ph type="title"/>
          </p:nvPr>
        </p:nvSpPr>
        <p:spPr>
          <a:xfrm>
            <a:off x="0" y="274638"/>
            <a:ext cx="91440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“View Network </a:t>
            </a:r>
            <a:r>
              <a:rPr lang="en-US" dirty="0" err="1" smtClean="0"/>
              <a:t>Protovis</a:t>
            </a:r>
            <a:r>
              <a:rPr lang="en-US" dirty="0" smtClean="0"/>
              <a:t>…” -&gt; “matrix-sort”</a:t>
            </a:r>
            <a:endParaRPr lang="en-US" dirty="0"/>
          </a:p>
        </p:txBody>
      </p:sp>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894" b="9256"/>
          <a:stretch/>
        </p:blipFill>
        <p:spPr bwMode="auto">
          <a:xfrm>
            <a:off x="3048000" y="1217972"/>
            <a:ext cx="3668637" cy="3892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818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Networks</a:t>
            </a:r>
            <a:endParaRPr lang="en-US" dirty="0"/>
          </a:p>
        </p:txBody>
      </p:sp>
      <p:pic>
        <p:nvPicPr>
          <p:cNvPr id="6" name="Content Placeholder 5"/>
          <p:cNvPicPr>
            <a:picLocks noGrp="1" noChangeAspect="1"/>
          </p:cNvPicPr>
          <p:nvPr>
            <p:ph idx="1"/>
          </p:nvPr>
        </p:nvPicPr>
        <p:blipFill rotWithShape="1">
          <a:blip r:embed="rId2"/>
          <a:srcRect l="56628" t="16836" r="-192" b="15819"/>
          <a:stretch/>
        </p:blipFill>
        <p:spPr>
          <a:xfrm>
            <a:off x="2324100" y="1600200"/>
            <a:ext cx="4495800" cy="3909391"/>
          </a:xfrm>
          <a:prstGeom prst="rect">
            <a:avLst/>
          </a:prstGeom>
        </p:spPr>
      </p:pic>
    </p:spTree>
    <p:extLst>
      <p:ext uri="{BB962C8B-B14F-4D97-AF65-F5344CB8AC3E}">
        <p14:creationId xmlns:p14="http://schemas.microsoft.com/office/powerpoint/2010/main" val="2559980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normAutofit fontScale="90000"/>
          </a:bodyPr>
          <a:lstStyle/>
          <a:p>
            <a:r>
              <a:rPr lang="en-US" dirty="0" smtClean="0"/>
              <a:t>“View Network </a:t>
            </a:r>
            <a:r>
              <a:rPr lang="en-US" dirty="0" err="1" smtClean="0"/>
              <a:t>Protovis</a:t>
            </a:r>
            <a:r>
              <a:rPr lang="en-US" dirty="0" smtClean="0"/>
              <a:t>…” -&gt; “Network”</a:t>
            </a:r>
            <a:endParaRPr lang="en-US" dirty="0"/>
          </a:p>
        </p:txBody>
      </p:sp>
      <p:sp>
        <p:nvSpPr>
          <p:cNvPr id="3" name="Content Placeholder 2"/>
          <p:cNvSpPr>
            <a:spLocks noGrp="1"/>
          </p:cNvSpPr>
          <p:nvPr>
            <p:ph idx="1"/>
          </p:nvPr>
        </p:nvSpPr>
        <p:spPr>
          <a:xfrm>
            <a:off x="457200" y="5105400"/>
            <a:ext cx="8229600" cy="1447800"/>
          </a:xfrm>
        </p:spPr>
        <p:txBody>
          <a:bodyPr>
            <a:normAutofit fontScale="92500" lnSpcReduction="10000"/>
          </a:bodyPr>
          <a:lstStyle/>
          <a:p>
            <a:pPr marL="0" indent="0">
              <a:buNone/>
            </a:pPr>
            <a:r>
              <a:rPr lang="en-US" dirty="0" smtClean="0"/>
              <a:t>Selecting  the network option from the menu pulls up a screen in the default browser of the computer that displays a possible graph of the network</a:t>
            </a:r>
            <a:endParaRPr lang="en-US"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r="11672" b="26898"/>
          <a:stretch/>
        </p:blipFill>
        <p:spPr bwMode="auto">
          <a:xfrm>
            <a:off x="2937130" y="1143000"/>
            <a:ext cx="3693363"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4159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81600"/>
            <a:ext cx="8382000" cy="1524000"/>
          </a:xfrm>
        </p:spPr>
        <p:txBody>
          <a:bodyPr>
            <a:normAutofit fontScale="62500" lnSpcReduction="20000"/>
          </a:bodyPr>
          <a:lstStyle/>
          <a:p>
            <a:pPr marL="0" indent="0">
              <a:buNone/>
            </a:pPr>
            <a:r>
              <a:rPr lang="en-US" dirty="0" smtClean="0"/>
              <a:t>Similar to the “View Adjacency Matrix” option in the “View” tab, selecting the “matrix” option pulls up a browser window which displays a visual, binary matrix that represents the connections between nodes with each row and column being a node. This display has a benefit however, in that the names rather than the assigned numbers are displayed for each node.</a:t>
            </a:r>
            <a:endParaRPr lang="en-US" dirty="0"/>
          </a:p>
        </p:txBody>
      </p:sp>
      <p:sp>
        <p:nvSpPr>
          <p:cNvPr id="4" name="Title 1"/>
          <p:cNvSpPr>
            <a:spLocks noGrp="1"/>
          </p:cNvSpPr>
          <p:nvPr>
            <p:ph type="title"/>
          </p:nvPr>
        </p:nvSpPr>
        <p:spPr>
          <a:xfrm>
            <a:off x="152400" y="152400"/>
            <a:ext cx="8839200" cy="1143000"/>
          </a:xfrm>
        </p:spPr>
        <p:txBody>
          <a:bodyPr>
            <a:normAutofit fontScale="90000"/>
          </a:bodyPr>
          <a:lstStyle/>
          <a:p>
            <a:r>
              <a:rPr lang="en-US" dirty="0" smtClean="0"/>
              <a:t>“View Network </a:t>
            </a:r>
            <a:r>
              <a:rPr lang="en-US" dirty="0" err="1" smtClean="0"/>
              <a:t>Protovis</a:t>
            </a:r>
            <a:r>
              <a:rPr lang="en-US" dirty="0" smtClean="0"/>
              <a:t>…” -&gt; “Matrix”</a:t>
            </a:r>
            <a:endParaRPr lang="en-US" dirty="0"/>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108" b="10871"/>
          <a:stretch/>
        </p:blipFill>
        <p:spPr bwMode="auto">
          <a:xfrm>
            <a:off x="2743200" y="1219200"/>
            <a:ext cx="3639556"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6146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Network Using Sigma.js…” </a:t>
            </a:r>
            <a:endParaRPr lang="en-US" dirty="0"/>
          </a:p>
        </p:txBody>
      </p:sp>
      <p:sp>
        <p:nvSpPr>
          <p:cNvPr id="3" name="Content Placeholder 2"/>
          <p:cNvSpPr>
            <a:spLocks noGrp="1"/>
          </p:cNvSpPr>
          <p:nvPr>
            <p:ph idx="1"/>
          </p:nvPr>
        </p:nvSpPr>
        <p:spPr>
          <a:xfrm>
            <a:off x="457200" y="5386550"/>
            <a:ext cx="8229600" cy="1273014"/>
          </a:xfrm>
        </p:spPr>
        <p:txBody>
          <a:bodyPr>
            <a:normAutofit fontScale="85000" lnSpcReduction="10000"/>
          </a:bodyPr>
          <a:lstStyle/>
          <a:p>
            <a:pPr marL="0" indent="0">
              <a:buNone/>
            </a:pPr>
            <a:r>
              <a:rPr lang="en-US" dirty="0" smtClean="0"/>
              <a:t>Similar to when selecting “view network using </a:t>
            </a:r>
            <a:r>
              <a:rPr lang="en-US" dirty="0" err="1" smtClean="0"/>
              <a:t>protovis</a:t>
            </a:r>
            <a:r>
              <a:rPr lang="en-US" dirty="0" smtClean="0"/>
              <a:t>…”when this option is selected, a menu pops up with a variety of options for the layout method.</a:t>
            </a:r>
            <a:endParaRPr lang="en-US"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r="2304" b="20132"/>
          <a:stretch/>
        </p:blipFill>
        <p:spPr bwMode="auto">
          <a:xfrm>
            <a:off x="2514600" y="1295400"/>
            <a:ext cx="4343400" cy="4091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4001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“View Network Using Sigma.js…’ -&gt; “</a:t>
            </a:r>
            <a:r>
              <a:rPr lang="en-US" dirty="0" err="1" smtClean="0"/>
              <a:t>frutcherman_reingold_force</a:t>
            </a:r>
            <a:r>
              <a:rPr lang="en-US" dirty="0" smtClean="0"/>
              <a:t>”</a:t>
            </a:r>
            <a:endParaRPr lang="en-US" dirty="0"/>
          </a:p>
        </p:txBody>
      </p:sp>
      <p:sp>
        <p:nvSpPr>
          <p:cNvPr id="3" name="Content Placeholder 2"/>
          <p:cNvSpPr>
            <a:spLocks noGrp="1"/>
          </p:cNvSpPr>
          <p:nvPr>
            <p:ph idx="1"/>
          </p:nvPr>
        </p:nvSpPr>
        <p:spPr>
          <a:xfrm>
            <a:off x="457200" y="5410200"/>
            <a:ext cx="8229600" cy="1325563"/>
          </a:xfrm>
        </p:spPr>
        <p:txBody>
          <a:bodyPr>
            <a:normAutofit fontScale="70000" lnSpcReduction="20000"/>
          </a:bodyPr>
          <a:lstStyle/>
          <a:p>
            <a:pPr marL="0" indent="0">
              <a:buNone/>
            </a:pPr>
            <a:r>
              <a:rPr lang="en-US" dirty="0" smtClean="0"/>
              <a:t>When the first option, “</a:t>
            </a:r>
            <a:r>
              <a:rPr lang="en-US" dirty="0" err="1" smtClean="0"/>
              <a:t>frutcherman_reingold_force</a:t>
            </a:r>
            <a:r>
              <a:rPr lang="en-US" dirty="0" smtClean="0"/>
              <a:t>” is selected, another menu appears offering more selections. No matter which is selected, each tries to pull up a Firefox browser window which requires you to copy and paste the </a:t>
            </a:r>
            <a:r>
              <a:rPr lang="en-US" dirty="0" err="1" smtClean="0"/>
              <a:t>url</a:t>
            </a:r>
            <a:r>
              <a:rPr lang="en-US" dirty="0" smtClean="0"/>
              <a:t> into Firefox to use the function</a:t>
            </a:r>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879" r="4468" b="14943"/>
          <a:stretch/>
        </p:blipFill>
        <p:spPr bwMode="auto">
          <a:xfrm>
            <a:off x="304800" y="1594945"/>
            <a:ext cx="3744749"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4156838" y="3160986"/>
            <a:ext cx="1066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12631"/>
          <a:stretch/>
        </p:blipFill>
        <p:spPr bwMode="auto">
          <a:xfrm>
            <a:off x="5345912" y="1594944"/>
            <a:ext cx="3576320" cy="384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3500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257800"/>
            <a:ext cx="8991600" cy="1447799"/>
          </a:xfrm>
        </p:spPr>
        <p:txBody>
          <a:bodyPr>
            <a:normAutofit fontScale="55000" lnSpcReduction="20000"/>
          </a:bodyPr>
          <a:lstStyle/>
          <a:p>
            <a:pPr marL="0" indent="0">
              <a:buNone/>
            </a:pPr>
            <a:r>
              <a:rPr lang="en-US" dirty="0" smtClean="0"/>
              <a:t>Once any of the menu items from the last slide are selected and the corresponding </a:t>
            </a:r>
            <a:r>
              <a:rPr lang="en-US" dirty="0" err="1" smtClean="0"/>
              <a:t>url</a:t>
            </a:r>
            <a:r>
              <a:rPr lang="en-US" dirty="0" smtClean="0"/>
              <a:t> is opened in Firefox, the following is seen. For the ABCD graph, only a single point for D is shown. When you hold your cursor at any point on the dark screen or on dot “D”, using the </a:t>
            </a:r>
            <a:r>
              <a:rPr lang="en-US" dirty="0" err="1" smtClean="0"/>
              <a:t>scroller</a:t>
            </a:r>
            <a:r>
              <a:rPr lang="en-US" dirty="0" smtClean="0"/>
              <a:t> on your mouse you can zoom in or out of the image. When each option was selected after the ABCD graph was uploaded, there was no change in image due to the fact that the graph is only displaying as a single node, “D”</a:t>
            </a:r>
            <a:endParaRPr lang="en-US" dirty="0"/>
          </a:p>
        </p:txBody>
      </p:sp>
      <p:sp>
        <p:nvSpPr>
          <p:cNvPr id="4" name="Title 1"/>
          <p:cNvSpPr>
            <a:spLocks noGrp="1"/>
          </p:cNvSpPr>
          <p:nvPr>
            <p:ph type="title"/>
          </p:nvPr>
        </p:nvSpPr>
        <p:spPr/>
        <p:txBody>
          <a:bodyPr>
            <a:normAutofit fontScale="90000"/>
          </a:bodyPr>
          <a:lstStyle/>
          <a:p>
            <a:r>
              <a:rPr lang="en-US" dirty="0" smtClean="0"/>
              <a:t>“View Network Using Sigma.js…’ -&gt; “</a:t>
            </a:r>
            <a:r>
              <a:rPr lang="en-US" dirty="0" err="1" smtClean="0"/>
              <a:t>frutcherman_reingold_force</a:t>
            </a:r>
            <a:r>
              <a:rPr lang="en-US" dirty="0" smtClean="0"/>
              <a:t>”</a:t>
            </a:r>
            <a:endParaRPr lang="en-US" dirty="0"/>
          </a:p>
        </p:txBody>
      </p:sp>
      <p:pic>
        <p:nvPicPr>
          <p:cNvPr id="1024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9536"/>
          <a:stretch/>
        </p:blipFill>
        <p:spPr bwMode="auto">
          <a:xfrm>
            <a:off x="2895600" y="1524000"/>
            <a:ext cx="3535680" cy="3598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001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029200"/>
            <a:ext cx="8229600" cy="1792014"/>
          </a:xfrm>
        </p:spPr>
        <p:txBody>
          <a:bodyPr>
            <a:normAutofit fontScale="85000" lnSpcReduction="20000"/>
          </a:bodyPr>
          <a:lstStyle/>
          <a:p>
            <a:pPr marL="0" indent="0">
              <a:buNone/>
            </a:pPr>
            <a:r>
              <a:rPr lang="en-US" dirty="0" smtClean="0"/>
              <a:t>When “</a:t>
            </a:r>
            <a:r>
              <a:rPr lang="en-US" dirty="0" err="1" smtClean="0"/>
              <a:t>gursoy_atun</a:t>
            </a:r>
            <a:r>
              <a:rPr lang="en-US" dirty="0" smtClean="0"/>
              <a:t>” is selected from the “Sigma.js” view option, a list of file options identical to that shown for the “</a:t>
            </a:r>
            <a:r>
              <a:rPr lang="en-US" dirty="0" err="1" smtClean="0"/>
              <a:t>frutcherman_reingold_force</a:t>
            </a:r>
            <a:r>
              <a:rPr lang="en-US" dirty="0" smtClean="0"/>
              <a:t>.” Selecting any of these options results in the browser saying you must open the link in Firefox</a:t>
            </a:r>
            <a:endParaRPr lang="en-US" dirty="0"/>
          </a:p>
        </p:txBody>
      </p:sp>
      <p:sp>
        <p:nvSpPr>
          <p:cNvPr id="4" name="Title 1"/>
          <p:cNvSpPr>
            <a:spLocks noGrp="1"/>
          </p:cNvSpPr>
          <p:nvPr>
            <p:ph type="title"/>
          </p:nvPr>
        </p:nvSpPr>
        <p:spPr/>
        <p:txBody>
          <a:bodyPr>
            <a:normAutofit fontScale="90000"/>
          </a:bodyPr>
          <a:lstStyle/>
          <a:p>
            <a:r>
              <a:rPr lang="en-US" dirty="0" smtClean="0"/>
              <a:t>“View Network Using Sigma.js…’ -&gt; “</a:t>
            </a:r>
            <a:r>
              <a:rPr lang="en-US" dirty="0" err="1" smtClean="0"/>
              <a:t>gursoy_atun</a:t>
            </a:r>
            <a:r>
              <a:rPr lang="en-US" dirty="0" smtClean="0"/>
              <a:t>”</a:t>
            </a:r>
            <a:endParaRPr lang="en-US" dirty="0"/>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14527"/>
          <a:stretch/>
        </p:blipFill>
        <p:spPr bwMode="auto">
          <a:xfrm>
            <a:off x="457200" y="1888416"/>
            <a:ext cx="3124200" cy="300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286" b="5172"/>
          <a:stretch/>
        </p:blipFill>
        <p:spPr bwMode="auto">
          <a:xfrm>
            <a:off x="5638800" y="1814544"/>
            <a:ext cx="2819400" cy="3151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4156838" y="3160986"/>
            <a:ext cx="1066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3482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163207"/>
            <a:ext cx="8229600" cy="1676400"/>
          </a:xfrm>
        </p:spPr>
        <p:txBody>
          <a:bodyPr>
            <a:normAutofit fontScale="77500" lnSpcReduction="20000"/>
          </a:bodyPr>
          <a:lstStyle/>
          <a:p>
            <a:pPr marL="0" indent="0">
              <a:buNone/>
            </a:pPr>
            <a:r>
              <a:rPr lang="en-US" dirty="0" smtClean="0"/>
              <a:t>Once the link is open Firefox, you can select any of the visualization options listed at the top of the screen. The above graph is for the “curve-edges” option. When you hover the mouse over any of the nodes, you are able to see the label attached to that node  (shown above for node A)</a:t>
            </a:r>
            <a:endParaRPr lang="en-US" dirty="0"/>
          </a:p>
        </p:txBody>
      </p:sp>
      <p:sp>
        <p:nvSpPr>
          <p:cNvPr id="4" name="Title 1"/>
          <p:cNvSpPr>
            <a:spLocks noGrp="1"/>
          </p:cNvSpPr>
          <p:nvPr>
            <p:ph type="title"/>
          </p:nvPr>
        </p:nvSpPr>
        <p:spPr/>
        <p:txBody>
          <a:bodyPr>
            <a:normAutofit fontScale="90000"/>
          </a:bodyPr>
          <a:lstStyle/>
          <a:p>
            <a:r>
              <a:rPr lang="en-US" dirty="0" smtClean="0"/>
              <a:t>“View Network Using Sigma.js…’ -&gt; “</a:t>
            </a:r>
            <a:r>
              <a:rPr lang="en-US" dirty="0" err="1" smtClean="0"/>
              <a:t>gursoy_atun</a:t>
            </a:r>
            <a:r>
              <a:rPr lang="en-US" dirty="0" smtClean="0"/>
              <a:t>” -&gt; “</a:t>
            </a:r>
            <a:r>
              <a:rPr lang="en-US" dirty="0" err="1" smtClean="0"/>
              <a:t>curve_edges</a:t>
            </a:r>
            <a:r>
              <a:rPr lang="en-US" dirty="0" smtClean="0"/>
              <a:t>”</a:t>
            </a:r>
            <a:endParaRPr lang="en-US" dirty="0"/>
          </a:p>
        </p:txBody>
      </p:sp>
      <p:pic>
        <p:nvPicPr>
          <p:cNvPr id="1638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1785" r="122" b="27781"/>
          <a:stretch/>
        </p:blipFill>
        <p:spPr bwMode="auto">
          <a:xfrm>
            <a:off x="2438400" y="1600200"/>
            <a:ext cx="4143528" cy="3499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4773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400"/>
            <a:ext cx="8229600" cy="1173163"/>
          </a:xfrm>
        </p:spPr>
        <p:txBody>
          <a:bodyPr>
            <a:normAutofit fontScale="62500" lnSpcReduction="20000"/>
          </a:bodyPr>
          <a:lstStyle/>
          <a:p>
            <a:pPr marL="0" indent="0">
              <a:buNone/>
            </a:pPr>
            <a:r>
              <a:rPr lang="en-US" dirty="0" smtClean="0"/>
              <a:t>Selecting “fisheye” shows the same curved-edge network, however depending on where you have the cursor, you are able to see a zoomed in view (with labels) of the portion of the graph you are hovering over. For above, cursor was in center between nodes B C and D</a:t>
            </a:r>
            <a:endParaRPr lang="en-US" dirty="0"/>
          </a:p>
        </p:txBody>
      </p:sp>
      <p:sp>
        <p:nvSpPr>
          <p:cNvPr id="4" name="Title 1"/>
          <p:cNvSpPr>
            <a:spLocks noGrp="1"/>
          </p:cNvSpPr>
          <p:nvPr>
            <p:ph type="title"/>
          </p:nvPr>
        </p:nvSpPr>
        <p:spPr/>
        <p:txBody>
          <a:bodyPr>
            <a:normAutofit fontScale="90000"/>
          </a:bodyPr>
          <a:lstStyle/>
          <a:p>
            <a:r>
              <a:rPr lang="en-US" dirty="0" smtClean="0"/>
              <a:t>“View Network Using Sigma.js…’ -&gt; “</a:t>
            </a:r>
            <a:r>
              <a:rPr lang="en-US" dirty="0" err="1" smtClean="0"/>
              <a:t>gursoy_atun</a:t>
            </a:r>
            <a:r>
              <a:rPr lang="en-US" dirty="0" smtClean="0"/>
              <a:t>” -&gt; “fisheye”</a:t>
            </a:r>
            <a:endParaRPr lang="en-US" dirty="0"/>
          </a:p>
        </p:txBody>
      </p:sp>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4790" b="20497"/>
          <a:stretch/>
        </p:blipFill>
        <p:spPr bwMode="auto">
          <a:xfrm>
            <a:off x="2682766" y="1828800"/>
            <a:ext cx="3901440" cy="327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72014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10200"/>
            <a:ext cx="8229600" cy="1325563"/>
          </a:xfrm>
        </p:spPr>
        <p:txBody>
          <a:bodyPr>
            <a:normAutofit fontScale="70000" lnSpcReduction="20000"/>
          </a:bodyPr>
          <a:lstStyle/>
          <a:p>
            <a:pPr marL="0" indent="0">
              <a:buNone/>
            </a:pPr>
            <a:r>
              <a:rPr lang="en-US" dirty="0" smtClean="0"/>
              <a:t>When “force_atlas2” is selected, the network is displayed as static with curved edges and the nodes on the very edges of the image so that they cannot all be seen at once. When “stop layout” or “start layout” is selected, the edges appear and disappear</a:t>
            </a:r>
            <a:endParaRPr lang="en-US" dirty="0"/>
          </a:p>
        </p:txBody>
      </p:sp>
      <p:sp>
        <p:nvSpPr>
          <p:cNvPr id="4" name="Title 1"/>
          <p:cNvSpPr>
            <a:spLocks noGrp="1"/>
          </p:cNvSpPr>
          <p:nvPr>
            <p:ph type="title"/>
          </p:nvPr>
        </p:nvSpPr>
        <p:spPr/>
        <p:txBody>
          <a:bodyPr>
            <a:normAutofit fontScale="90000"/>
          </a:bodyPr>
          <a:lstStyle/>
          <a:p>
            <a:r>
              <a:rPr lang="en-US" dirty="0" smtClean="0"/>
              <a:t>“View Network Using Sigma.js…’ -&gt; “</a:t>
            </a:r>
            <a:r>
              <a:rPr lang="en-US" dirty="0" err="1" smtClean="0"/>
              <a:t>gursoy_atun</a:t>
            </a:r>
            <a:r>
              <a:rPr lang="en-US" dirty="0" smtClean="0"/>
              <a:t>” -&gt; “force_atlas2”</a:t>
            </a:r>
            <a:endParaRPr lang="en-US" dirty="0"/>
          </a:p>
        </p:txBody>
      </p:sp>
      <p:pic>
        <p:nvPicPr>
          <p:cNvPr id="184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12618"/>
          <a:stretch/>
        </p:blipFill>
        <p:spPr bwMode="auto">
          <a:xfrm>
            <a:off x="2743200" y="1524000"/>
            <a:ext cx="3576320" cy="3515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8878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257800"/>
            <a:ext cx="8229600" cy="1600200"/>
          </a:xfrm>
        </p:spPr>
        <p:txBody>
          <a:bodyPr>
            <a:normAutofit fontScale="77500" lnSpcReduction="20000"/>
          </a:bodyPr>
          <a:lstStyle/>
          <a:p>
            <a:pPr marL="0" indent="0">
              <a:buNone/>
            </a:pPr>
            <a:r>
              <a:rPr lang="en-US" dirty="0" smtClean="0"/>
              <a:t>When “</a:t>
            </a:r>
            <a:r>
              <a:rPr lang="en-US" dirty="0" err="1" smtClean="0"/>
              <a:t>hide_non_neighbor</a:t>
            </a:r>
            <a:r>
              <a:rPr lang="en-US" dirty="0" smtClean="0"/>
              <a:t>” is selected, the same curved edges graph appears. However, when you hover your cursor on a specific node, only the part of the graph that is directly connected to that node will appear. (ex. Shown for node D)</a:t>
            </a:r>
            <a:endParaRPr lang="en-US" dirty="0"/>
          </a:p>
        </p:txBody>
      </p:sp>
      <p:pic>
        <p:nvPicPr>
          <p:cNvPr id="1945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25067"/>
          <a:stretch/>
        </p:blipFill>
        <p:spPr bwMode="auto">
          <a:xfrm>
            <a:off x="0" y="1828800"/>
            <a:ext cx="3810000" cy="321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457200" y="274638"/>
            <a:ext cx="8534400" cy="1143000"/>
          </a:xfrm>
        </p:spPr>
        <p:txBody>
          <a:bodyPr>
            <a:normAutofit fontScale="90000"/>
          </a:bodyPr>
          <a:lstStyle/>
          <a:p>
            <a:r>
              <a:rPr lang="en-US" dirty="0" smtClean="0"/>
              <a:t>“View Network Using Sigma.js…’ -&gt; “</a:t>
            </a:r>
            <a:r>
              <a:rPr lang="en-US" dirty="0" err="1" smtClean="0"/>
              <a:t>gursoy_atun</a:t>
            </a:r>
            <a:r>
              <a:rPr lang="en-US" dirty="0" smtClean="0"/>
              <a:t>” -&gt; “</a:t>
            </a:r>
            <a:r>
              <a:rPr lang="en-US" dirty="0" err="1" smtClean="0"/>
              <a:t>hide_non_neighbor</a:t>
            </a:r>
            <a:r>
              <a:rPr lang="en-US" dirty="0" smtClean="0"/>
              <a:t>”</a:t>
            </a:r>
            <a:endParaRPr lang="en-US" dirty="0"/>
          </a:p>
        </p:txBody>
      </p:sp>
      <p:pic>
        <p:nvPicPr>
          <p:cNvPr id="194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785" b="22251"/>
          <a:stretch/>
        </p:blipFill>
        <p:spPr bwMode="auto">
          <a:xfrm>
            <a:off x="5334000" y="1828798"/>
            <a:ext cx="3538407" cy="321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4038600" y="3137338"/>
            <a:ext cx="1066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2460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“Network” -&gt; “Create Random Network”-&gt; “Small World”</a:t>
            </a:r>
            <a:endParaRPr lang="en-US" dirty="0"/>
          </a:p>
        </p:txBody>
      </p:sp>
      <p:sp>
        <p:nvSpPr>
          <p:cNvPr id="3" name="Content Placeholder 2"/>
          <p:cNvSpPr>
            <a:spLocks noGrp="1"/>
          </p:cNvSpPr>
          <p:nvPr>
            <p:ph idx="1"/>
          </p:nvPr>
        </p:nvSpPr>
        <p:spPr>
          <a:xfrm>
            <a:off x="457200" y="5410200"/>
            <a:ext cx="8229600" cy="1325563"/>
          </a:xfrm>
        </p:spPr>
        <p:txBody>
          <a:bodyPr>
            <a:normAutofit fontScale="62500" lnSpcReduction="20000"/>
          </a:bodyPr>
          <a:lstStyle/>
          <a:p>
            <a:pPr marL="0" indent="0">
              <a:buNone/>
            </a:pPr>
            <a:r>
              <a:rPr lang="en-US" dirty="0" smtClean="0"/>
              <a:t>Creates a random network using the “small world” model, which requires two parameters to be set, number of nodes and number of connections a node can have (ex. 20 nodes, 1 edge per node). Displays the number of edges and nodes for that random network in the main toolbox window</a:t>
            </a:r>
            <a:endParaRPr lang="en-US" dirty="0"/>
          </a:p>
        </p:txBody>
      </p:sp>
      <p:pic>
        <p:nvPicPr>
          <p:cNvPr id="317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300" t="15540" b="41554"/>
          <a:stretch/>
        </p:blipFill>
        <p:spPr bwMode="auto">
          <a:xfrm>
            <a:off x="352168" y="2133600"/>
            <a:ext cx="3387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17093"/>
          <a:stretch/>
        </p:blipFill>
        <p:spPr bwMode="auto">
          <a:xfrm>
            <a:off x="4648200" y="1524000"/>
            <a:ext cx="3890578" cy="3628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3836772" y="3047999"/>
            <a:ext cx="762000" cy="5189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4129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05400"/>
            <a:ext cx="8229600" cy="1752600"/>
          </a:xfrm>
        </p:spPr>
        <p:txBody>
          <a:bodyPr>
            <a:normAutofit fontScale="85000" lnSpcReduction="20000"/>
          </a:bodyPr>
          <a:lstStyle/>
          <a:p>
            <a:pPr marL="0" indent="0">
              <a:buNone/>
            </a:pPr>
            <a:r>
              <a:rPr lang="en-US" dirty="0" smtClean="0"/>
              <a:t>When “</a:t>
            </a:r>
            <a:r>
              <a:rPr lang="en-US" dirty="0" err="1" smtClean="0"/>
              <a:t>highligh_neighbor</a:t>
            </a:r>
            <a:r>
              <a:rPr lang="en-US" dirty="0" smtClean="0"/>
              <a:t>” is selected, similar to “</a:t>
            </a:r>
            <a:r>
              <a:rPr lang="en-US" dirty="0" err="1" smtClean="0"/>
              <a:t>hide_non_neighbor</a:t>
            </a:r>
            <a:r>
              <a:rPr lang="en-US" dirty="0" smtClean="0"/>
              <a:t>” you have to hover the cursor over a node to see the visualization, which makes any non-neighbors grey, and keeps the remaining nodes and edges green (ex. Shown for node D)</a:t>
            </a:r>
            <a:endParaRPr lang="en-US" dirty="0"/>
          </a:p>
        </p:txBody>
      </p:sp>
      <p:sp>
        <p:nvSpPr>
          <p:cNvPr id="5" name="Title 1"/>
          <p:cNvSpPr>
            <a:spLocks noGrp="1"/>
          </p:cNvSpPr>
          <p:nvPr>
            <p:ph type="title"/>
          </p:nvPr>
        </p:nvSpPr>
        <p:spPr>
          <a:xfrm>
            <a:off x="457200" y="274638"/>
            <a:ext cx="8534400" cy="1143000"/>
          </a:xfrm>
        </p:spPr>
        <p:txBody>
          <a:bodyPr>
            <a:normAutofit fontScale="90000"/>
          </a:bodyPr>
          <a:lstStyle/>
          <a:p>
            <a:r>
              <a:rPr lang="en-US" dirty="0" smtClean="0"/>
              <a:t>“View Network Using Sigma.js…’ -&gt; “</a:t>
            </a:r>
            <a:r>
              <a:rPr lang="en-US" dirty="0" err="1" smtClean="0"/>
              <a:t>gursoy_atun</a:t>
            </a:r>
            <a:r>
              <a:rPr lang="en-US" dirty="0" smtClean="0"/>
              <a:t>” -&gt; “</a:t>
            </a:r>
            <a:r>
              <a:rPr lang="en-US" dirty="0" err="1" smtClean="0"/>
              <a:t>highlight_neighbor</a:t>
            </a:r>
            <a:r>
              <a:rPr lang="en-US" dirty="0" smtClean="0"/>
              <a:t>”</a:t>
            </a:r>
            <a:endParaRPr lang="en-US"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25067"/>
          <a:stretch/>
        </p:blipFill>
        <p:spPr bwMode="auto">
          <a:xfrm>
            <a:off x="152400" y="1823544"/>
            <a:ext cx="3810000" cy="321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765" b="27820"/>
          <a:stretch/>
        </p:blipFill>
        <p:spPr bwMode="auto">
          <a:xfrm>
            <a:off x="5181600" y="1884445"/>
            <a:ext cx="3733928" cy="321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a:off x="4038600" y="3137338"/>
            <a:ext cx="1066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96172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10200"/>
            <a:ext cx="8229600" cy="1249363"/>
          </a:xfrm>
        </p:spPr>
        <p:txBody>
          <a:bodyPr>
            <a:normAutofit fontScale="70000" lnSpcReduction="20000"/>
          </a:bodyPr>
          <a:lstStyle/>
          <a:p>
            <a:pPr marL="0" indent="0">
              <a:buNone/>
            </a:pPr>
            <a:r>
              <a:rPr lang="en-US" dirty="0" smtClean="0"/>
              <a:t>When this option is selected, in the same case as “</a:t>
            </a:r>
            <a:r>
              <a:rPr lang="en-US" dirty="0" err="1" smtClean="0"/>
              <a:t>frutcherman_reingold_force</a:t>
            </a:r>
            <a:r>
              <a:rPr lang="en-US" dirty="0" smtClean="0"/>
              <a:t>” and “</a:t>
            </a:r>
            <a:r>
              <a:rPr lang="en-US" dirty="0" err="1" smtClean="0"/>
              <a:t>gursoy_atun</a:t>
            </a:r>
            <a:r>
              <a:rPr lang="en-US" dirty="0" smtClean="0"/>
              <a:t>,” a browser window pops up, no matter the menu selection, which tells you to use Firefox.</a:t>
            </a:r>
            <a:endParaRPr lang="en-US" dirty="0"/>
          </a:p>
        </p:txBody>
      </p:sp>
      <p:sp>
        <p:nvSpPr>
          <p:cNvPr id="4" name="Title 1"/>
          <p:cNvSpPr>
            <a:spLocks noGrp="1"/>
          </p:cNvSpPr>
          <p:nvPr>
            <p:ph type="title"/>
          </p:nvPr>
        </p:nvSpPr>
        <p:spPr/>
        <p:txBody>
          <a:bodyPr>
            <a:normAutofit fontScale="90000"/>
          </a:bodyPr>
          <a:lstStyle/>
          <a:p>
            <a:r>
              <a:rPr lang="en-US" dirty="0" smtClean="0"/>
              <a:t>“View Network Using Sigma.js…’ -&gt; “</a:t>
            </a:r>
            <a:r>
              <a:rPr lang="en-US" dirty="0" err="1" smtClean="0"/>
              <a:t>kamada_kawai</a:t>
            </a:r>
            <a:r>
              <a:rPr lang="en-US" dirty="0" smtClean="0"/>
              <a:t>”</a:t>
            </a:r>
            <a:endParaRPr lang="en-US"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14527"/>
          <a:stretch/>
        </p:blipFill>
        <p:spPr bwMode="auto">
          <a:xfrm>
            <a:off x="457200" y="1888416"/>
            <a:ext cx="3124200" cy="300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286" b="5172"/>
          <a:stretch/>
        </p:blipFill>
        <p:spPr bwMode="auto">
          <a:xfrm>
            <a:off x="5638800" y="1814544"/>
            <a:ext cx="2819400" cy="3151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4156838" y="3160986"/>
            <a:ext cx="1066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109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0"/>
            <a:ext cx="8229600" cy="1249363"/>
          </a:xfrm>
        </p:spPr>
        <p:txBody>
          <a:bodyPr>
            <a:normAutofit fontScale="70000" lnSpcReduction="20000"/>
          </a:bodyPr>
          <a:lstStyle/>
          <a:p>
            <a:pPr marL="0" indent="0">
              <a:buNone/>
            </a:pPr>
            <a:r>
              <a:rPr lang="en-US" dirty="0" smtClean="0"/>
              <a:t>When the link is copied to Firefox and </a:t>
            </a:r>
            <a:br>
              <a:rPr lang="en-US" dirty="0" smtClean="0"/>
            </a:br>
            <a:r>
              <a:rPr lang="en-US" dirty="0" smtClean="0"/>
              <a:t>“</a:t>
            </a:r>
            <a:r>
              <a:rPr lang="en-US" dirty="0" err="1" smtClean="0"/>
              <a:t>curve_edges</a:t>
            </a:r>
            <a:r>
              <a:rPr lang="en-US" dirty="0" smtClean="0"/>
              <a:t>” is selected, a cyan graph pops up which is static with the nodes displayed on the sides of the page, with all the edges in curved arcs.</a:t>
            </a:r>
            <a:endParaRPr lang="en-US" dirty="0"/>
          </a:p>
        </p:txBody>
      </p:sp>
      <p:sp>
        <p:nvSpPr>
          <p:cNvPr id="4" name="Title 1"/>
          <p:cNvSpPr>
            <a:spLocks noGrp="1"/>
          </p:cNvSpPr>
          <p:nvPr>
            <p:ph type="title"/>
          </p:nvPr>
        </p:nvSpPr>
        <p:spPr/>
        <p:txBody>
          <a:bodyPr>
            <a:normAutofit fontScale="90000"/>
          </a:bodyPr>
          <a:lstStyle/>
          <a:p>
            <a:r>
              <a:rPr lang="en-US" dirty="0" smtClean="0"/>
              <a:t>“View Network Using Sigma.js…’ -&gt; “</a:t>
            </a:r>
            <a:r>
              <a:rPr lang="en-US" dirty="0" err="1" smtClean="0"/>
              <a:t>kamada_kawai</a:t>
            </a:r>
            <a:r>
              <a:rPr lang="en-US" dirty="0" smtClean="0"/>
              <a:t>”-&gt; “</a:t>
            </a:r>
            <a:r>
              <a:rPr lang="en-US" dirty="0" err="1" smtClean="0"/>
              <a:t>curve_edges</a:t>
            </a:r>
            <a:r>
              <a:rPr lang="en-US" dirty="0" smtClean="0"/>
              <a:t>”</a:t>
            </a:r>
            <a:endParaRPr lang="en-US" dirty="0"/>
          </a:p>
        </p:txBody>
      </p:sp>
      <p:pic>
        <p:nvPicPr>
          <p:cNvPr id="215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7708"/>
          <a:stretch/>
        </p:blipFill>
        <p:spPr bwMode="auto">
          <a:xfrm>
            <a:off x="2895600" y="1828800"/>
            <a:ext cx="3276600" cy="340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661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400"/>
            <a:ext cx="8229600" cy="1249363"/>
          </a:xfrm>
        </p:spPr>
        <p:txBody>
          <a:bodyPr>
            <a:normAutofit fontScale="70000" lnSpcReduction="20000"/>
          </a:bodyPr>
          <a:lstStyle/>
          <a:p>
            <a:pPr marL="0" indent="0">
              <a:buNone/>
            </a:pPr>
            <a:r>
              <a:rPr lang="en-US" dirty="0" smtClean="0"/>
              <a:t>Similar to the “fisheye” selection for “</a:t>
            </a:r>
            <a:r>
              <a:rPr lang="en-US" dirty="0" err="1" smtClean="0"/>
              <a:t>gursoy_atun</a:t>
            </a:r>
            <a:r>
              <a:rPr lang="en-US" dirty="0" smtClean="0"/>
              <a:t>,” when the cursor is held near a node, that portion of the graph expands to show a zoomed in version of that section of the graph, with the remaining portion of the graph being unchanged.</a:t>
            </a:r>
            <a:endParaRPr lang="en-US" dirty="0"/>
          </a:p>
        </p:txBody>
      </p:sp>
      <p:sp>
        <p:nvSpPr>
          <p:cNvPr id="4" name="Title 1"/>
          <p:cNvSpPr>
            <a:spLocks noGrp="1"/>
          </p:cNvSpPr>
          <p:nvPr>
            <p:ph type="title"/>
          </p:nvPr>
        </p:nvSpPr>
        <p:spPr/>
        <p:txBody>
          <a:bodyPr>
            <a:normAutofit fontScale="90000"/>
          </a:bodyPr>
          <a:lstStyle/>
          <a:p>
            <a:r>
              <a:rPr lang="en-US" dirty="0" smtClean="0"/>
              <a:t>“View Network Using Sigma.js…’ -&gt; “</a:t>
            </a:r>
            <a:r>
              <a:rPr lang="en-US" dirty="0" err="1" smtClean="0"/>
              <a:t>kamada_kawai</a:t>
            </a:r>
            <a:r>
              <a:rPr lang="en-US" dirty="0" smtClean="0"/>
              <a:t>”-&gt; “fisheye”</a:t>
            </a:r>
            <a:endParaRPr lang="en-US" dirty="0"/>
          </a:p>
        </p:txBody>
      </p:sp>
      <p:pic>
        <p:nvPicPr>
          <p:cNvPr id="225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6435"/>
          <a:stretch/>
        </p:blipFill>
        <p:spPr bwMode="auto">
          <a:xfrm>
            <a:off x="3090040" y="1458952"/>
            <a:ext cx="3733801" cy="393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5730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0"/>
            <a:ext cx="8229600" cy="1524000"/>
          </a:xfrm>
        </p:spPr>
        <p:txBody>
          <a:bodyPr>
            <a:normAutofit fontScale="85000" lnSpcReduction="20000"/>
          </a:bodyPr>
          <a:lstStyle/>
          <a:p>
            <a:pPr marL="0" indent="0">
              <a:buNone/>
            </a:pPr>
            <a:r>
              <a:rPr lang="en-US" dirty="0" smtClean="0"/>
              <a:t>Similar to the “force_atlas2” selection for “</a:t>
            </a:r>
            <a:r>
              <a:rPr lang="en-US" dirty="0" err="1" smtClean="0"/>
              <a:t>gursoy_atun</a:t>
            </a:r>
            <a:r>
              <a:rPr lang="en-US" dirty="0" smtClean="0"/>
              <a:t>,” this option lets you hide or show the edges by clicking “start layout” or “</a:t>
            </a:r>
            <a:r>
              <a:rPr lang="en-US" dirty="0" err="1" smtClean="0"/>
              <a:t>stoplayout</a:t>
            </a:r>
            <a:r>
              <a:rPr lang="en-US" dirty="0" smtClean="0"/>
              <a:t>” and you can drag the relatively static graph around the page</a:t>
            </a:r>
            <a:endParaRPr lang="en-US" dirty="0"/>
          </a:p>
        </p:txBody>
      </p:sp>
      <p:sp>
        <p:nvSpPr>
          <p:cNvPr id="4" name="Title 1"/>
          <p:cNvSpPr>
            <a:spLocks noGrp="1"/>
          </p:cNvSpPr>
          <p:nvPr>
            <p:ph type="title"/>
          </p:nvPr>
        </p:nvSpPr>
        <p:spPr/>
        <p:txBody>
          <a:bodyPr>
            <a:normAutofit fontScale="90000"/>
          </a:bodyPr>
          <a:lstStyle/>
          <a:p>
            <a:r>
              <a:rPr lang="en-US" dirty="0" smtClean="0"/>
              <a:t>“View Network Using Sigma.js…’ -&gt; “</a:t>
            </a:r>
            <a:r>
              <a:rPr lang="en-US" dirty="0" err="1" smtClean="0"/>
              <a:t>kamada_kawai</a:t>
            </a:r>
            <a:r>
              <a:rPr lang="en-US" dirty="0" smtClean="0"/>
              <a:t>”-&gt; “force_atlas2”</a:t>
            </a:r>
            <a:endParaRPr lang="en-US" dirty="0"/>
          </a:p>
        </p:txBody>
      </p:sp>
      <p:pic>
        <p:nvPicPr>
          <p:cNvPr id="2355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690" b="9195"/>
          <a:stretch/>
        </p:blipFill>
        <p:spPr bwMode="auto">
          <a:xfrm>
            <a:off x="2667000" y="1447799"/>
            <a:ext cx="3733800" cy="3867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341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53000"/>
            <a:ext cx="8229600" cy="1676400"/>
          </a:xfrm>
        </p:spPr>
        <p:txBody>
          <a:bodyPr>
            <a:normAutofit fontScale="85000" lnSpcReduction="10000"/>
          </a:bodyPr>
          <a:lstStyle/>
          <a:p>
            <a:pPr marL="0" indent="0">
              <a:buNone/>
            </a:pPr>
            <a:r>
              <a:rPr lang="en-US" dirty="0" smtClean="0"/>
              <a:t>Similar to the “</a:t>
            </a:r>
            <a:r>
              <a:rPr lang="en-US" dirty="0" err="1" smtClean="0"/>
              <a:t>hide_non_neighbor</a:t>
            </a:r>
            <a:r>
              <a:rPr lang="en-US" dirty="0" smtClean="0"/>
              <a:t>” selection for “</a:t>
            </a:r>
            <a:r>
              <a:rPr lang="en-US" dirty="0" err="1" smtClean="0"/>
              <a:t>gursoy_atun</a:t>
            </a:r>
            <a:r>
              <a:rPr lang="en-US" dirty="0" smtClean="0"/>
              <a:t>,” this option lets you hide the non-neighbors of any node by hovering your cursor over the desired node. This image shown is an example for node D</a:t>
            </a:r>
            <a:endParaRPr lang="en-US" dirty="0"/>
          </a:p>
        </p:txBody>
      </p:sp>
      <p:sp>
        <p:nvSpPr>
          <p:cNvPr id="4" name="Title 1"/>
          <p:cNvSpPr>
            <a:spLocks noGrp="1"/>
          </p:cNvSpPr>
          <p:nvPr>
            <p:ph type="title"/>
          </p:nvPr>
        </p:nvSpPr>
        <p:spPr>
          <a:xfrm>
            <a:off x="0" y="304800"/>
            <a:ext cx="8915400" cy="1143000"/>
          </a:xfrm>
        </p:spPr>
        <p:txBody>
          <a:bodyPr>
            <a:normAutofit fontScale="90000"/>
          </a:bodyPr>
          <a:lstStyle/>
          <a:p>
            <a:r>
              <a:rPr lang="en-US" dirty="0" smtClean="0"/>
              <a:t>“View Network Using Sigma.js…’ -&gt; “</a:t>
            </a:r>
            <a:r>
              <a:rPr lang="en-US" dirty="0" err="1" smtClean="0"/>
              <a:t>kamada_kawai</a:t>
            </a:r>
            <a:r>
              <a:rPr lang="en-US" dirty="0" smtClean="0"/>
              <a:t>”-&gt; “</a:t>
            </a:r>
            <a:r>
              <a:rPr lang="en-US" dirty="0" err="1" smtClean="0"/>
              <a:t>hide_non_neighbor</a:t>
            </a:r>
            <a:r>
              <a:rPr lang="en-US" dirty="0" smtClean="0"/>
              <a:t>”</a:t>
            </a:r>
            <a:endParaRPr lang="en-US" dirty="0"/>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33063"/>
          <a:stretch/>
        </p:blipFill>
        <p:spPr bwMode="auto">
          <a:xfrm>
            <a:off x="2514600" y="1579179"/>
            <a:ext cx="4145280" cy="3121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06250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400"/>
            <a:ext cx="8229600" cy="1173163"/>
          </a:xfrm>
        </p:spPr>
        <p:txBody>
          <a:bodyPr>
            <a:normAutofit fontScale="70000" lnSpcReduction="20000"/>
          </a:bodyPr>
          <a:lstStyle/>
          <a:p>
            <a:pPr marL="0" indent="0">
              <a:buNone/>
            </a:pPr>
            <a:r>
              <a:rPr lang="en-US" dirty="0" smtClean="0"/>
              <a:t>Similar to the “</a:t>
            </a:r>
            <a:r>
              <a:rPr lang="en-US" dirty="0" err="1" smtClean="0"/>
              <a:t>highlight_neighbor</a:t>
            </a:r>
            <a:r>
              <a:rPr lang="en-US" dirty="0" smtClean="0"/>
              <a:t>” selection for “</a:t>
            </a:r>
            <a:r>
              <a:rPr lang="en-US" dirty="0" err="1" smtClean="0"/>
              <a:t>gursoy_atun</a:t>
            </a:r>
            <a:r>
              <a:rPr lang="en-US" dirty="0" smtClean="0"/>
              <a:t>,” this option lets you highlight the neighbors of the selected node by hovering your cursor over a node, and displays the rest of the graph as grey. The above example is for node D.</a:t>
            </a:r>
          </a:p>
          <a:p>
            <a:pPr marL="0" indent="0">
              <a:buNone/>
            </a:pPr>
            <a:endParaRPr lang="en-US" dirty="0"/>
          </a:p>
        </p:txBody>
      </p:sp>
      <p:sp>
        <p:nvSpPr>
          <p:cNvPr id="4" name="Title 1"/>
          <p:cNvSpPr>
            <a:spLocks noGrp="1"/>
          </p:cNvSpPr>
          <p:nvPr>
            <p:ph type="title"/>
          </p:nvPr>
        </p:nvSpPr>
        <p:spPr>
          <a:xfrm>
            <a:off x="0" y="274638"/>
            <a:ext cx="9067800" cy="1143000"/>
          </a:xfrm>
        </p:spPr>
        <p:txBody>
          <a:bodyPr>
            <a:normAutofit fontScale="90000"/>
          </a:bodyPr>
          <a:lstStyle/>
          <a:p>
            <a:r>
              <a:rPr lang="en-US" dirty="0" smtClean="0"/>
              <a:t>“View Network Using Sigma.js…’ -&gt; “</a:t>
            </a:r>
            <a:r>
              <a:rPr lang="en-US" dirty="0" err="1" smtClean="0"/>
              <a:t>kamada_kawai</a:t>
            </a:r>
            <a:r>
              <a:rPr lang="en-US" dirty="0" smtClean="0"/>
              <a:t>”-&gt; “</a:t>
            </a:r>
            <a:r>
              <a:rPr lang="en-US" dirty="0" err="1" smtClean="0"/>
              <a:t>highlight_neighbor</a:t>
            </a:r>
            <a:r>
              <a:rPr lang="en-US" dirty="0" smtClean="0"/>
              <a:t>”</a:t>
            </a:r>
            <a:endParaRPr lang="en-US" dirty="0"/>
          </a:p>
        </p:txBody>
      </p:sp>
      <p:pic>
        <p:nvPicPr>
          <p:cNvPr id="2560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11279"/>
          <a:stretch/>
        </p:blipFill>
        <p:spPr bwMode="auto">
          <a:xfrm>
            <a:off x="2819400" y="1447800"/>
            <a:ext cx="3901440" cy="389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04934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14527"/>
          <a:stretch/>
        </p:blipFill>
        <p:spPr bwMode="auto">
          <a:xfrm>
            <a:off x="457200" y="1888416"/>
            <a:ext cx="3124200" cy="300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286" b="5172"/>
          <a:stretch/>
        </p:blipFill>
        <p:spPr bwMode="auto">
          <a:xfrm>
            <a:off x="5638800" y="1814544"/>
            <a:ext cx="2819400" cy="3151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4156838" y="3160986"/>
            <a:ext cx="1066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p:txBody>
          <a:bodyPr>
            <a:normAutofit fontScale="90000"/>
          </a:bodyPr>
          <a:lstStyle/>
          <a:p>
            <a:r>
              <a:rPr lang="en-US" dirty="0" smtClean="0"/>
              <a:t>“View Network Using Sigma.js…’ -&gt; “circle”</a:t>
            </a:r>
            <a:endParaRPr lang="en-US" dirty="0"/>
          </a:p>
        </p:txBody>
      </p:sp>
      <p:sp>
        <p:nvSpPr>
          <p:cNvPr id="8" name="Content Placeholder 2"/>
          <p:cNvSpPr>
            <a:spLocks noGrp="1"/>
          </p:cNvSpPr>
          <p:nvPr>
            <p:ph idx="1"/>
          </p:nvPr>
        </p:nvSpPr>
        <p:spPr>
          <a:xfrm>
            <a:off x="457200" y="5410200"/>
            <a:ext cx="8229600" cy="1249363"/>
          </a:xfrm>
        </p:spPr>
        <p:txBody>
          <a:bodyPr>
            <a:normAutofit fontScale="70000" lnSpcReduction="20000"/>
          </a:bodyPr>
          <a:lstStyle/>
          <a:p>
            <a:pPr marL="0" indent="0">
              <a:buNone/>
            </a:pPr>
            <a:r>
              <a:rPr lang="en-US" dirty="0" smtClean="0"/>
              <a:t>When this option is selected, in the same case as “</a:t>
            </a:r>
            <a:r>
              <a:rPr lang="en-US" dirty="0" err="1" smtClean="0"/>
              <a:t>frutcherman_reingold_force</a:t>
            </a:r>
            <a:r>
              <a:rPr lang="en-US" dirty="0" smtClean="0"/>
              <a:t>,” “</a:t>
            </a:r>
            <a:r>
              <a:rPr lang="en-US" dirty="0" err="1" smtClean="0"/>
              <a:t>gursoy_atun</a:t>
            </a:r>
            <a:r>
              <a:rPr lang="en-US" dirty="0" smtClean="0"/>
              <a:t>,” and “</a:t>
            </a:r>
            <a:r>
              <a:rPr lang="en-US" dirty="0" err="1" smtClean="0"/>
              <a:t>kamada_kawai</a:t>
            </a:r>
            <a:r>
              <a:rPr lang="en-US" dirty="0" smtClean="0"/>
              <a:t>,” a browser window pops up, no matter the menu selection, which tells you to use Firefox.</a:t>
            </a:r>
            <a:endParaRPr lang="en-US" dirty="0"/>
          </a:p>
        </p:txBody>
      </p:sp>
    </p:spTree>
    <p:extLst>
      <p:ext uri="{BB962C8B-B14F-4D97-AF65-F5344CB8AC3E}">
        <p14:creationId xmlns:p14="http://schemas.microsoft.com/office/powerpoint/2010/main" val="2691285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29200"/>
            <a:ext cx="8229600" cy="1295400"/>
          </a:xfrm>
        </p:spPr>
        <p:txBody>
          <a:bodyPr>
            <a:normAutofit fontScale="70000" lnSpcReduction="20000"/>
          </a:bodyPr>
          <a:lstStyle/>
          <a:p>
            <a:pPr marL="0" indent="0">
              <a:buNone/>
            </a:pPr>
            <a:r>
              <a:rPr lang="en-US" dirty="0" smtClean="0"/>
              <a:t>Once the Firefox link is open, the graph for selection “circle” has the same options and properties of the functions as all the options in “</a:t>
            </a:r>
            <a:r>
              <a:rPr lang="en-US" dirty="0" err="1" smtClean="0"/>
              <a:t>kamada_kawai</a:t>
            </a:r>
            <a:r>
              <a:rPr lang="en-US" dirty="0" smtClean="0"/>
              <a:t>” with the only difference being that the graph for “circle” is red instead of cyan</a:t>
            </a:r>
            <a:endParaRPr lang="en-US" dirty="0"/>
          </a:p>
        </p:txBody>
      </p:sp>
      <p:sp>
        <p:nvSpPr>
          <p:cNvPr id="4" name="Title 1"/>
          <p:cNvSpPr>
            <a:spLocks noGrp="1"/>
          </p:cNvSpPr>
          <p:nvPr>
            <p:ph type="title"/>
          </p:nvPr>
        </p:nvSpPr>
        <p:spPr/>
        <p:txBody>
          <a:bodyPr>
            <a:normAutofit fontScale="90000"/>
          </a:bodyPr>
          <a:lstStyle/>
          <a:p>
            <a:r>
              <a:rPr lang="en-US" dirty="0" smtClean="0"/>
              <a:t>“View Network Using Sigma.js…’ -&gt; “circle”</a:t>
            </a:r>
            <a:endParaRPr lang="en-US" dirty="0"/>
          </a:p>
        </p:txBody>
      </p:sp>
      <p:pic>
        <p:nvPicPr>
          <p:cNvPr id="266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16475"/>
          <a:stretch/>
        </p:blipFill>
        <p:spPr bwMode="auto">
          <a:xfrm>
            <a:off x="2895600" y="1447800"/>
            <a:ext cx="3657600" cy="3436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98737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Network Using </a:t>
            </a:r>
            <a:r>
              <a:rPr lang="en-US" dirty="0" err="1" smtClean="0"/>
              <a:t>Cytoscape</a:t>
            </a:r>
            <a:r>
              <a:rPr lang="en-US" dirty="0" smtClean="0"/>
              <a:t>”</a:t>
            </a:r>
            <a:endParaRPr lang="en-US" dirty="0"/>
          </a:p>
        </p:txBody>
      </p:sp>
      <p:sp>
        <p:nvSpPr>
          <p:cNvPr id="3" name="Content Placeholder 2"/>
          <p:cNvSpPr>
            <a:spLocks noGrp="1"/>
          </p:cNvSpPr>
          <p:nvPr>
            <p:ph idx="1"/>
          </p:nvPr>
        </p:nvSpPr>
        <p:spPr>
          <a:xfrm>
            <a:off x="457200" y="5181600"/>
            <a:ext cx="8229600" cy="1524000"/>
          </a:xfrm>
        </p:spPr>
        <p:txBody>
          <a:bodyPr>
            <a:normAutofit lnSpcReduction="10000"/>
          </a:bodyPr>
          <a:lstStyle/>
          <a:p>
            <a:pPr marL="0" indent="0">
              <a:buNone/>
            </a:pPr>
            <a:r>
              <a:rPr lang="en-US" dirty="0" smtClean="0"/>
              <a:t>When “View Network using </a:t>
            </a:r>
            <a:r>
              <a:rPr lang="en-US" dirty="0" err="1" smtClean="0"/>
              <a:t>Cytoscape</a:t>
            </a:r>
            <a:r>
              <a:rPr lang="en-US" dirty="0" smtClean="0"/>
              <a:t>” is selected, the </a:t>
            </a:r>
            <a:r>
              <a:rPr lang="en-US" dirty="0" err="1" smtClean="0"/>
              <a:t>Cytoscape</a:t>
            </a:r>
            <a:r>
              <a:rPr lang="en-US" dirty="0" smtClean="0"/>
              <a:t> software displays the above opening screen</a:t>
            </a:r>
            <a:endParaRPr lang="en-US"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295400"/>
            <a:ext cx="65024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1117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Erdos</a:t>
            </a:r>
            <a:r>
              <a:rPr lang="en-US" dirty="0" smtClean="0"/>
              <a:t> </a:t>
            </a:r>
            <a:r>
              <a:rPr lang="en-US" dirty="0" err="1" smtClean="0"/>
              <a:t>Renyi</a:t>
            </a:r>
            <a:endParaRPr lang="en-US" dirty="0"/>
          </a:p>
        </p:txBody>
      </p:sp>
      <p:sp>
        <p:nvSpPr>
          <p:cNvPr id="3" name="Content Placeholder 2"/>
          <p:cNvSpPr>
            <a:spLocks noGrp="1"/>
          </p:cNvSpPr>
          <p:nvPr>
            <p:ph idx="1"/>
          </p:nvPr>
        </p:nvSpPr>
        <p:spPr>
          <a:xfrm>
            <a:off x="228600" y="1600200"/>
            <a:ext cx="8229600" cy="4525963"/>
          </a:xfrm>
        </p:spPr>
        <p:txBody>
          <a:bodyPr/>
          <a:lstStyle/>
          <a:p>
            <a:r>
              <a:rPr lang="en-US" sz="2400" dirty="0" smtClean="0"/>
              <a:t>Asks how many nodes one wants and probability of each edge (automatically put as .5) and creates random network based on </a:t>
            </a:r>
            <a:r>
              <a:rPr lang="en-US" sz="2400" dirty="0" err="1" smtClean="0"/>
              <a:t>Erdos-Renyi</a:t>
            </a:r>
            <a:r>
              <a:rPr lang="en-US" sz="2400" dirty="0" smtClean="0"/>
              <a:t> random graph model </a:t>
            </a:r>
          </a:p>
          <a:p>
            <a:r>
              <a:rPr lang="en-US" sz="2400" dirty="0" smtClean="0"/>
              <a:t>Does not specify which model, as there are two, </a:t>
            </a:r>
            <a:r>
              <a:rPr lang="en-US" sz="2400" dirty="0"/>
              <a:t>based on: https://en.wikipedia.org/wiki/Erd%C5%91s%E2%80%93R%C3%A9nyi_model#Definition</a:t>
            </a:r>
            <a:endParaRPr lang="en-US" sz="2400" dirty="0" smtClean="0"/>
          </a:p>
          <a:p>
            <a:r>
              <a:rPr lang="en-US" sz="2400" dirty="0" smtClean="0"/>
              <a:t>Can then run all programmed tests</a:t>
            </a:r>
          </a:p>
          <a:p>
            <a:pPr marL="0" indent="0">
              <a:buNone/>
            </a:pPr>
            <a:endParaRPr lang="en-US" dirty="0"/>
          </a:p>
        </p:txBody>
      </p:sp>
      <p:pic>
        <p:nvPicPr>
          <p:cNvPr id="5" name="Picture 4"/>
          <p:cNvPicPr>
            <a:picLocks noChangeAspect="1"/>
          </p:cNvPicPr>
          <p:nvPr/>
        </p:nvPicPr>
        <p:blipFill rotWithShape="1">
          <a:blip r:embed="rId2"/>
          <a:srcRect l="56666" t="16667" r="-416" b="15926"/>
          <a:stretch/>
        </p:blipFill>
        <p:spPr>
          <a:xfrm>
            <a:off x="5105400" y="3505200"/>
            <a:ext cx="3733800" cy="3235961"/>
          </a:xfrm>
          <a:prstGeom prst="rect">
            <a:avLst/>
          </a:prstGeom>
        </p:spPr>
      </p:pic>
    </p:spTree>
    <p:extLst>
      <p:ext uri="{BB962C8B-B14F-4D97-AF65-F5344CB8AC3E}">
        <p14:creationId xmlns:p14="http://schemas.microsoft.com/office/powerpoint/2010/main" val="3660572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“View Network Using </a:t>
            </a:r>
            <a:r>
              <a:rPr lang="en-US" dirty="0" err="1" smtClean="0"/>
              <a:t>Cytoscape</a:t>
            </a:r>
            <a:r>
              <a:rPr lang="en-US" dirty="0" smtClean="0"/>
              <a:t>”</a:t>
            </a:r>
            <a:endParaRPr lang="en-US" dirty="0"/>
          </a:p>
        </p:txBody>
      </p:sp>
      <p:sp>
        <p:nvSpPr>
          <p:cNvPr id="5" name="Content Placeholder 2"/>
          <p:cNvSpPr txBox="1">
            <a:spLocks/>
          </p:cNvSpPr>
          <p:nvPr/>
        </p:nvSpPr>
        <p:spPr>
          <a:xfrm>
            <a:off x="457200" y="5181600"/>
            <a:ext cx="8229600" cy="15240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t>Once </a:t>
            </a:r>
            <a:r>
              <a:rPr lang="en-US" dirty="0" err="1" smtClean="0"/>
              <a:t>Cytoscape</a:t>
            </a:r>
            <a:r>
              <a:rPr lang="en-US" dirty="0" smtClean="0"/>
              <a:t> opens, the above window appears with a depiction of the graph in the bottom left window. Not sure how all features of program work, so leaving that analysis for a different time</a:t>
            </a:r>
            <a:endParaRPr lang="en-US" dirty="0"/>
          </a:p>
        </p:txBody>
      </p:sp>
      <p:pic>
        <p:nvPicPr>
          <p:cNvPr id="286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448" r="8623"/>
          <a:stretch/>
        </p:blipFill>
        <p:spPr bwMode="auto">
          <a:xfrm>
            <a:off x="2397210" y="1219200"/>
            <a:ext cx="3698790" cy="365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5754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Overview</a:t>
            </a:r>
            <a:endParaRPr lang="en-US" dirty="0"/>
          </a:p>
        </p:txBody>
      </p:sp>
      <p:sp>
        <p:nvSpPr>
          <p:cNvPr id="3" name="Content Placeholder 2"/>
          <p:cNvSpPr>
            <a:spLocks noGrp="1"/>
          </p:cNvSpPr>
          <p:nvPr>
            <p:ph idx="1"/>
          </p:nvPr>
        </p:nvSpPr>
        <p:spPr>
          <a:xfrm>
            <a:off x="457200" y="5334000"/>
            <a:ext cx="8229600" cy="1295400"/>
          </a:xfrm>
        </p:spPr>
        <p:txBody>
          <a:bodyPr>
            <a:normAutofit fontScale="92500" lnSpcReduction="20000"/>
          </a:bodyPr>
          <a:lstStyle/>
          <a:p>
            <a:pPr marL="0" indent="0">
              <a:buNone/>
            </a:pPr>
            <a:r>
              <a:rPr lang="en-US" dirty="0" smtClean="0"/>
              <a:t>Above is the menu for the “Evolution” tab. Not sure when this option would be used, so will be explored further at a later date. </a:t>
            </a:r>
            <a:endParaRPr lang="en-US" dirty="0"/>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613" t="-2118" r="-539" b="57560"/>
          <a:stretch/>
        </p:blipFill>
        <p:spPr bwMode="auto">
          <a:xfrm>
            <a:off x="1301028" y="1295400"/>
            <a:ext cx="7128340" cy="344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1527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“Plugins” Overview</a:t>
            </a:r>
            <a:endParaRPr lang="en-US" dirty="0"/>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503" b="67510"/>
          <a:stretch/>
        </p:blipFill>
        <p:spPr bwMode="auto">
          <a:xfrm>
            <a:off x="838200" y="1447800"/>
            <a:ext cx="7587929"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a:spLocks noGrp="1"/>
          </p:cNvSpPr>
          <p:nvPr>
            <p:ph idx="1"/>
          </p:nvPr>
        </p:nvSpPr>
        <p:spPr>
          <a:xfrm>
            <a:off x="457200" y="4724400"/>
            <a:ext cx="8229600" cy="1752600"/>
          </a:xfrm>
        </p:spPr>
        <p:txBody>
          <a:bodyPr>
            <a:normAutofit/>
          </a:bodyPr>
          <a:lstStyle/>
          <a:p>
            <a:pPr marL="0" indent="0">
              <a:buNone/>
            </a:pPr>
            <a:r>
              <a:rPr lang="en-US" dirty="0" smtClean="0"/>
              <a:t>Above is the menu for the “Plugins” tab. Not sure when this option would be used, so will be explored further at a later date. </a:t>
            </a:r>
            <a:endParaRPr lang="en-US" dirty="0"/>
          </a:p>
        </p:txBody>
      </p:sp>
    </p:spTree>
    <p:extLst>
      <p:ext uri="{BB962C8B-B14F-4D97-AF65-F5344CB8AC3E}">
        <p14:creationId xmlns:p14="http://schemas.microsoft.com/office/powerpoint/2010/main" val="879526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033" t="18856" b="38718"/>
          <a:stretch/>
        </p:blipFill>
        <p:spPr bwMode="auto">
          <a:xfrm>
            <a:off x="152400" y="2362200"/>
            <a:ext cx="3866704" cy="196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p:txBody>
          <a:bodyPr>
            <a:normAutofit fontScale="90000"/>
          </a:bodyPr>
          <a:lstStyle/>
          <a:p>
            <a:r>
              <a:rPr lang="en-US" dirty="0" smtClean="0"/>
              <a:t>“Network” -&gt; “Create Random Network”-&gt; “Ring-Lattice”</a:t>
            </a:r>
            <a:endParaRPr lang="en-US" dirty="0"/>
          </a:p>
        </p:txBody>
      </p:sp>
      <p:sp>
        <p:nvSpPr>
          <p:cNvPr id="6" name="Content Placeholder 2"/>
          <p:cNvSpPr txBox="1">
            <a:spLocks/>
          </p:cNvSpPr>
          <p:nvPr/>
        </p:nvSpPr>
        <p:spPr>
          <a:xfrm>
            <a:off x="457200" y="5410200"/>
            <a:ext cx="8229600" cy="1325563"/>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t>Creates a random network using the “ring-lattice” model, which requires three parameters to be set, number of nodes, number of connections a node can have, and a constant beta (ex. 20 nodes, 1 edge per node, beta=0). Displays the number of edges and nodes for that random network in the main toolbox window</a:t>
            </a:r>
            <a:endParaRPr lang="en-US" dirty="0"/>
          </a:p>
        </p:txBody>
      </p:sp>
      <p:pic>
        <p:nvPicPr>
          <p:cNvPr id="327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9114" b="16656"/>
          <a:stretch/>
        </p:blipFill>
        <p:spPr bwMode="auto">
          <a:xfrm>
            <a:off x="4565822" y="1752600"/>
            <a:ext cx="4197402"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932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Edit”Overview</a:t>
            </a:r>
            <a:r>
              <a:rPr lang="en-US" dirty="0" smtClean="0"/>
              <a:t>  </a:t>
            </a:r>
            <a:endParaRPr lang="en-US" dirty="0"/>
          </a:p>
        </p:txBody>
      </p:sp>
      <p:pic>
        <p:nvPicPr>
          <p:cNvPr id="4" name="Content Placeholder 3"/>
          <p:cNvPicPr>
            <a:picLocks noGrp="1" noChangeAspect="1"/>
          </p:cNvPicPr>
          <p:nvPr>
            <p:ph idx="1"/>
          </p:nvPr>
        </p:nvPicPr>
        <p:blipFill rotWithShape="1">
          <a:blip r:embed="rId2"/>
          <a:srcRect l="50000" t="1684" r="1894" b="3367"/>
          <a:stretch/>
        </p:blipFill>
        <p:spPr>
          <a:xfrm>
            <a:off x="2133600" y="1143000"/>
            <a:ext cx="4876800" cy="5414395"/>
          </a:xfrm>
          <a:prstGeom prst="rect">
            <a:avLst/>
          </a:prstGeom>
        </p:spPr>
      </p:pic>
    </p:spTree>
    <p:extLst>
      <p:ext uri="{BB962C8B-B14F-4D97-AF65-F5344CB8AC3E}">
        <p14:creationId xmlns:p14="http://schemas.microsoft.com/office/powerpoint/2010/main" val="2532235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2851</Words>
  <Application>Microsoft Office PowerPoint</Application>
  <PresentationFormat>On-screen Show (4:3)</PresentationFormat>
  <Paragraphs>179</Paragraphs>
  <Slides>72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72</vt:i4>
      </vt:variant>
    </vt:vector>
  </HeadingPairs>
  <TitlesOfParts>
    <vt:vector size="75" baseType="lpstr">
      <vt:lpstr>Arial</vt:lpstr>
      <vt:lpstr>Calibri</vt:lpstr>
      <vt:lpstr>Office Theme</vt:lpstr>
      <vt:lpstr>Test of SBEToolbox</vt:lpstr>
      <vt:lpstr>Notes</vt:lpstr>
      <vt:lpstr>Created 4-gene Unweighted Network</vt:lpstr>
      <vt:lpstr>“Network” Overview</vt:lpstr>
      <vt:lpstr>Random Networks</vt:lpstr>
      <vt:lpstr>“Network” -&gt; “Create Random Network”-&gt; “Small World”</vt:lpstr>
      <vt:lpstr>Erdos Renyi</vt:lpstr>
      <vt:lpstr>“Network” -&gt; “Create Random Network”-&gt; “Ring-Lattice”</vt:lpstr>
      <vt:lpstr>“Edit”Overview  </vt:lpstr>
      <vt:lpstr>Display Node List</vt:lpstr>
      <vt:lpstr>Browse Node List</vt:lpstr>
      <vt:lpstr>Annotation</vt:lpstr>
      <vt:lpstr>Extract Largest Connected Network</vt:lpstr>
      <vt:lpstr>Add/Remove Node/Edge</vt:lpstr>
      <vt:lpstr>“Statistics” Overview</vt:lpstr>
      <vt:lpstr>Distance (Shortest Path) Between Two Nodes</vt:lpstr>
      <vt:lpstr>Graph Average Distance</vt:lpstr>
      <vt:lpstr>Graph Diameter</vt:lpstr>
      <vt:lpstr>Network Efficiency</vt:lpstr>
      <vt:lpstr>Graph Clustering Coefficient</vt:lpstr>
      <vt:lpstr>Degree Centrality </vt:lpstr>
      <vt:lpstr>Betweenness Centrality</vt:lpstr>
      <vt:lpstr>Closeness Centrality</vt:lpstr>
      <vt:lpstr>Eccentricity Centrality</vt:lpstr>
      <vt:lpstr>Bridging Centrality (Hwang et al 2006)</vt:lpstr>
      <vt:lpstr>Clustering Coefficient</vt:lpstr>
      <vt:lpstr>Brokering Coefficient (Cai et al 2010)</vt:lpstr>
      <vt:lpstr>Local Average Connectivity</vt:lpstr>
      <vt:lpstr>Core Number</vt:lpstr>
      <vt:lpstr>“Module” Overview </vt:lpstr>
      <vt:lpstr>ClusterONE (Nepusz et al 2012)</vt:lpstr>
      <vt:lpstr>MCODE (Bader &amp; Hogue, 2003)</vt:lpstr>
      <vt:lpstr>MCL (Van Dongen 2000)</vt:lpstr>
      <vt:lpstr>“Layout” Overview</vt:lpstr>
      <vt:lpstr>Random</vt:lpstr>
      <vt:lpstr>Circle </vt:lpstr>
      <vt:lpstr>Tree Ring </vt:lpstr>
      <vt:lpstr>Kamada-Kawai Spring…</vt:lpstr>
      <vt:lpstr>Gursoy-Atun….</vt:lpstr>
      <vt:lpstr>Fruchterman-Reingold</vt:lpstr>
      <vt:lpstr>“View” Overview</vt:lpstr>
      <vt:lpstr>“View Adjacency Matrix”</vt:lpstr>
      <vt:lpstr>“View Distance Matrix”</vt:lpstr>
      <vt:lpstr>“Power-Law Degree Distribution”</vt:lpstr>
      <vt:lpstr>“View Network Using Protovis…”</vt:lpstr>
      <vt:lpstr>“View Network Protovis…” -&gt; “arc-radial”</vt:lpstr>
      <vt:lpstr>PowerPoint Presentation</vt:lpstr>
      <vt:lpstr>“View Network Protovis…” -&gt; “force”</vt:lpstr>
      <vt:lpstr>“View Network Protovis…” -&gt; “matrix-sort”</vt:lpstr>
      <vt:lpstr>“View Network Protovis…” -&gt; “Network”</vt:lpstr>
      <vt:lpstr>“View Network Protovis…” -&gt; “Matrix”</vt:lpstr>
      <vt:lpstr>“View Network Using Sigma.js…” </vt:lpstr>
      <vt:lpstr>“View Network Using Sigma.js…’ -&gt; “frutcherman_reingold_force”</vt:lpstr>
      <vt:lpstr>“View Network Using Sigma.js…’ -&gt; “frutcherman_reingold_force”</vt:lpstr>
      <vt:lpstr>“View Network Using Sigma.js…’ -&gt; “gursoy_atun”</vt:lpstr>
      <vt:lpstr>“View Network Using Sigma.js…’ -&gt; “gursoy_atun” -&gt; “curve_edges”</vt:lpstr>
      <vt:lpstr>“View Network Using Sigma.js…’ -&gt; “gursoy_atun” -&gt; “fisheye”</vt:lpstr>
      <vt:lpstr>“View Network Using Sigma.js…’ -&gt; “gursoy_atun” -&gt; “force_atlas2”</vt:lpstr>
      <vt:lpstr>“View Network Using Sigma.js…’ -&gt; “gursoy_atun” -&gt; “hide_non_neighbor”</vt:lpstr>
      <vt:lpstr>“View Network Using Sigma.js…’ -&gt; “gursoy_atun” -&gt; “highlight_neighbor”</vt:lpstr>
      <vt:lpstr>“View Network Using Sigma.js…’ -&gt; “kamada_kawai”</vt:lpstr>
      <vt:lpstr>“View Network Using Sigma.js…’ -&gt; “kamada_kawai”-&gt; “curve_edges”</vt:lpstr>
      <vt:lpstr>“View Network Using Sigma.js…’ -&gt; “kamada_kawai”-&gt; “fisheye”</vt:lpstr>
      <vt:lpstr>“View Network Using Sigma.js…’ -&gt; “kamada_kawai”-&gt; “force_atlas2”</vt:lpstr>
      <vt:lpstr>“View Network Using Sigma.js…’ -&gt; “kamada_kawai”-&gt; “hide_non_neighbor”</vt:lpstr>
      <vt:lpstr>“View Network Using Sigma.js…’ -&gt; “kamada_kawai”-&gt; “highlight_neighbor”</vt:lpstr>
      <vt:lpstr>“View Network Using Sigma.js…’ -&gt; “circle”</vt:lpstr>
      <vt:lpstr>“View Network Using Sigma.js…’ -&gt; “circle”</vt:lpstr>
      <vt:lpstr>“View Network Using Cytoscape”</vt:lpstr>
      <vt:lpstr>“View Network Using Cytoscape”</vt:lpstr>
      <vt:lpstr>“Evolution” Overview</vt:lpstr>
      <vt:lpstr>“Plugins” Overview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of SBEToolbox</dc:title>
  <dc:creator>GRNmap</dc:creator>
  <cp:lastModifiedBy>Kristen Horstmann</cp:lastModifiedBy>
  <cp:revision>19</cp:revision>
  <dcterms:created xsi:type="dcterms:W3CDTF">2016-10-25T22:20:56Z</dcterms:created>
  <dcterms:modified xsi:type="dcterms:W3CDTF">2016-10-26T02:52:27Z</dcterms:modified>
</cp:coreProperties>
</file>