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7" r:id="rId2"/>
    <p:sldId id="259" r:id="rId3"/>
    <p:sldId id="258" r:id="rId4"/>
    <p:sldId id="260" r:id="rId5"/>
    <p:sldId id="261" r:id="rId6"/>
    <p:sldId id="271" r:id="rId7"/>
    <p:sldId id="273" r:id="rId8"/>
    <p:sldId id="262" r:id="rId9"/>
    <p:sldId id="265" r:id="rId10"/>
    <p:sldId id="263" r:id="rId11"/>
    <p:sldId id="264" r:id="rId12"/>
    <p:sldId id="266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03" autoAdjust="0"/>
  </p:normalViewPr>
  <p:slideViewPr>
    <p:cSldViewPr snapToGrid="0" snapToObjects="1">
      <p:cViewPr>
        <p:scale>
          <a:sx n="103" d="100"/>
          <a:sy n="103" d="100"/>
        </p:scale>
        <p:origin x="-39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4DC76-C03F-474D-984F-698A71C560F9}" type="datetimeFigureOut">
              <a:rPr lang="en-US" smtClean="0"/>
              <a:t>4/1/15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22566-A6D3-7944-B7B8-E9B3D4A8E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9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Hee</a:t>
            </a:r>
            <a:r>
              <a:rPr lang="en-US" dirty="0" smtClean="0"/>
              <a:t> </a:t>
            </a:r>
            <a:r>
              <a:rPr lang="en-US" dirty="0" err="1" smtClean="0"/>
              <a:t>hee</a:t>
            </a:r>
            <a:r>
              <a:rPr lang="en-US" dirty="0" smtClean="0"/>
              <a:t> </a:t>
            </a:r>
            <a:r>
              <a:rPr lang="en-US" dirty="0" err="1" smtClean="0"/>
              <a:t>hee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22566-A6D3-7944-B7B8-E9B3D4A8E1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33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22566-A6D3-7944-B7B8-E9B3D4A8E1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94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www.nature.com</a:t>
            </a:r>
            <a:r>
              <a:rPr lang="en-US" dirty="0" smtClean="0"/>
              <a:t>/news/crispr-technology-leaps-from-lab-to-industry-1.14299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www.novartis.com</a:t>
            </a:r>
            <a:r>
              <a:rPr lang="en-US" dirty="0" smtClean="0"/>
              <a:t>/newsroom/media-releases/en/2015/1884844.shtml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22566-A6D3-7944-B7B8-E9B3D4A8E1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94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York Times article: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www.nytimes.com</a:t>
            </a:r>
            <a:r>
              <a:rPr lang="en-US" dirty="0" smtClean="0"/>
              <a:t>/2015/03/20/science/biologists-call-for-halt-to-gene-editing-technique-in-humans.html?_r=1</a:t>
            </a:r>
          </a:p>
          <a:p>
            <a:endParaRPr lang="en-US" dirty="0" smtClean="0"/>
          </a:p>
          <a:p>
            <a:r>
              <a:rPr lang="en-US" dirty="0" smtClean="0"/>
              <a:t>Science</a:t>
            </a:r>
            <a:r>
              <a:rPr lang="en-US" baseline="0" dirty="0" smtClean="0"/>
              <a:t> article:</a:t>
            </a:r>
            <a:endParaRPr lang="en-US" b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A prudent path forward for genomic engineering and </a:t>
            </a:r>
            <a:r>
              <a:rPr lang="en-US" sz="1200" b="0" dirty="0" err="1" smtClean="0"/>
              <a:t>germline</a:t>
            </a:r>
            <a:r>
              <a:rPr lang="en-US" sz="1200" b="0" dirty="0" smtClean="0"/>
              <a:t> gene modification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(19 March 2015)</a:t>
            </a:r>
            <a:endParaRPr lang="en-US" sz="1200" b="0" dirty="0" smtClean="0"/>
          </a:p>
          <a:p>
            <a:endParaRPr lang="en-US" b="0" dirty="0" smtClean="0"/>
          </a:p>
          <a:p>
            <a:r>
              <a:rPr lang="en-US" b="0" dirty="0" smtClean="0"/>
              <a:t>Nature article (on</a:t>
            </a:r>
            <a:r>
              <a:rPr lang="en-US" b="0" baseline="0" dirty="0" smtClean="0"/>
              <a:t> similar topic from </a:t>
            </a:r>
            <a:r>
              <a:rPr lang="en-US" baseline="0" dirty="0" smtClean="0"/>
              <a:t>a week prior):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Don’t edit the human germ line (12 March 2015)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22566-A6D3-7944-B7B8-E9B3D4A8E1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22566-A6D3-7944-B7B8-E9B3D4A8E1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9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22566-A6D3-7944-B7B8-E9B3D4A8E1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1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22566-A6D3-7944-B7B8-E9B3D4A8E1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94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22566-A6D3-7944-B7B8-E9B3D4A8E1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94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22566-A6D3-7944-B7B8-E9B3D4A8E1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29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22566-A6D3-7944-B7B8-E9B3D4A8E1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94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22566-A6D3-7944-B7B8-E9B3D4A8E1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94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22566-A6D3-7944-B7B8-E9B3D4A8E1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9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9C3E-1B6B-CC4E-A1B3-DE9C538682A4}" type="datetimeFigureOut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0FA-C010-3049-8C24-C933A2EC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8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9C3E-1B6B-CC4E-A1B3-DE9C538682A4}" type="datetimeFigureOut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0FA-C010-3049-8C24-C933A2EC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2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9C3E-1B6B-CC4E-A1B3-DE9C538682A4}" type="datetimeFigureOut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0FA-C010-3049-8C24-C933A2EC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4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9C3E-1B6B-CC4E-A1B3-DE9C538682A4}" type="datetimeFigureOut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0FA-C010-3049-8C24-C933A2EC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9C3E-1B6B-CC4E-A1B3-DE9C538682A4}" type="datetimeFigureOut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0FA-C010-3049-8C24-C933A2EC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4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9C3E-1B6B-CC4E-A1B3-DE9C538682A4}" type="datetimeFigureOut">
              <a:rPr lang="en-US" smtClean="0"/>
              <a:t>4/1/15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0FA-C010-3049-8C24-C933A2EC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0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9C3E-1B6B-CC4E-A1B3-DE9C538682A4}" type="datetimeFigureOut">
              <a:rPr lang="en-US" smtClean="0"/>
              <a:t>4/1/15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0FA-C010-3049-8C24-C933A2EC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9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9C3E-1B6B-CC4E-A1B3-DE9C538682A4}" type="datetimeFigureOut">
              <a:rPr lang="en-US" smtClean="0"/>
              <a:t>4/1/15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0FA-C010-3049-8C24-C933A2EC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7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9C3E-1B6B-CC4E-A1B3-DE9C538682A4}" type="datetimeFigureOut">
              <a:rPr lang="en-US" smtClean="0"/>
              <a:t>4/1/15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0FA-C010-3049-8C24-C933A2EC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7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9C3E-1B6B-CC4E-A1B3-DE9C538682A4}" type="datetimeFigureOut">
              <a:rPr lang="en-US" smtClean="0"/>
              <a:t>4/1/15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0FA-C010-3049-8C24-C933A2EC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0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9C3E-1B6B-CC4E-A1B3-DE9C538682A4}" type="datetimeFigureOut">
              <a:rPr lang="en-US" smtClean="0"/>
              <a:t>4/1/15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0FA-C010-3049-8C24-C933A2EC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2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A9C3E-1B6B-CC4E-A1B3-DE9C538682A4}" type="datetimeFigureOut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B00FA-C010-3049-8C24-C933A2EC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0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745" y="985970"/>
            <a:ext cx="7772400" cy="2447391"/>
          </a:xfrm>
        </p:spPr>
        <p:txBody>
          <a:bodyPr>
            <a:normAutofit/>
          </a:bodyPr>
          <a:lstStyle/>
          <a:p>
            <a:pPr algn="l"/>
            <a:r>
              <a:rPr lang="en-US" sz="3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CRISPR bacon: a sizzling technique to generate genetically engineered pigs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DeMayo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FJ, Spencer TE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745" y="4342402"/>
            <a:ext cx="6400800" cy="805788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Jennifer Thornton</a:t>
            </a:r>
          </a:p>
          <a:p>
            <a:pPr algn="l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April 1, 2015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317522"/>
            <a:ext cx="9144000" cy="1540477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 descr="680px-Macintosh_HD-Users-nkuldell-Desktop-20.20_Final_Sol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30" y="4272617"/>
            <a:ext cx="2487475" cy="9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9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700" dirty="0" smtClean="0"/>
              <a:t>Three component CRISPR/</a:t>
            </a:r>
            <a:r>
              <a:rPr lang="en-US" sz="2700" dirty="0" err="1" smtClean="0"/>
              <a:t>Cas</a:t>
            </a:r>
            <a:r>
              <a:rPr lang="en-US" sz="2700" dirty="0" smtClean="0"/>
              <a:t> system can successfully cleave the genome at multiple sites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6264"/>
            <a:ext cx="8229600" cy="4593364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Five sequences within the </a:t>
            </a:r>
            <a:r>
              <a:rPr lang="en-US" sz="2000" i="1" dirty="0" smtClean="0"/>
              <a:t>EMX1</a:t>
            </a:r>
            <a:r>
              <a:rPr lang="en-US" sz="2000" dirty="0" smtClean="0"/>
              <a:t> locus</a:t>
            </a:r>
            <a:r>
              <a:rPr lang="en-US" sz="2000" dirty="0"/>
              <a:t> </a:t>
            </a:r>
            <a:r>
              <a:rPr lang="en-US" sz="2000" dirty="0" smtClean="0"/>
              <a:t>were separately targeted, and all were efficiently cleaved by CRISPR/</a:t>
            </a:r>
            <a:r>
              <a:rPr lang="en-US" sz="2000" dirty="0" err="1" smtClean="0"/>
              <a:t>Cas</a:t>
            </a:r>
            <a:endParaRPr lang="en-US" sz="2000" dirty="0" smtClean="0"/>
          </a:p>
          <a:p>
            <a:r>
              <a:rPr lang="en-US" sz="2000" dirty="0"/>
              <a:t>Chimeric </a:t>
            </a:r>
            <a:r>
              <a:rPr lang="en-US" sz="2000" dirty="0" err="1"/>
              <a:t>crRNA-tracrRNA</a:t>
            </a:r>
            <a:r>
              <a:rPr lang="en-US" sz="2000" dirty="0"/>
              <a:t> hybrids were also tested, and not all achieved cleavage – RNA components are best not combined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1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Two sequences were targeted at once with a single CRISPR array encoding a pair of spacers, and both were efficiently cleaved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1156" y="6015363"/>
            <a:ext cx="4828423" cy="572228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CRISPR/</a:t>
            </a:r>
            <a:r>
              <a:rPr lang="en-US" sz="1400" dirty="0" err="1">
                <a:solidFill>
                  <a:schemeClr val="tx1"/>
                </a:solidFill>
              </a:rPr>
              <a:t>Cas</a:t>
            </a:r>
            <a:r>
              <a:rPr lang="en-US" sz="1400" dirty="0">
                <a:solidFill>
                  <a:schemeClr val="tx1"/>
                </a:solidFill>
              </a:rPr>
              <a:t> system can mediate </a:t>
            </a:r>
            <a:r>
              <a:rPr lang="en-US" sz="1400" dirty="0" smtClean="0">
                <a:solidFill>
                  <a:schemeClr val="tx1"/>
                </a:solidFill>
              </a:rPr>
              <a:t>diverse and multiplexed </a:t>
            </a:r>
            <a:r>
              <a:rPr lang="en-US" sz="1400" dirty="0">
                <a:solidFill>
                  <a:schemeClr val="tx1"/>
                </a:solidFill>
              </a:rPr>
              <a:t>editing within a single genome</a:t>
            </a:r>
          </a:p>
        </p:txBody>
      </p:sp>
      <p:pic>
        <p:nvPicPr>
          <p:cNvPr id="4" name="Picture 3" descr="Screen Shot 2015-03-30 at 1.24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3" y="2763011"/>
            <a:ext cx="4789299" cy="234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5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054" y="31312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Assumptions and concerns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Assumptions</a:t>
            </a:r>
          </a:p>
          <a:p>
            <a:r>
              <a:rPr lang="en-US" sz="2000" dirty="0" smtClean="0"/>
              <a:t>That cleavage incidence is high enough for practical purposes</a:t>
            </a:r>
          </a:p>
          <a:p>
            <a:pPr lvl="1"/>
            <a:r>
              <a:rPr lang="en-US" sz="1600" dirty="0" smtClean="0"/>
              <a:t>Efficient cleavage from 1.5-27% </a:t>
            </a:r>
            <a:r>
              <a:rPr lang="en-US" sz="1600" dirty="0" err="1" smtClean="0"/>
              <a:t>indel</a:t>
            </a:r>
            <a:r>
              <a:rPr lang="en-US" sz="1600" dirty="0" smtClean="0"/>
              <a:t> – is the lower end efficient enough?</a:t>
            </a:r>
          </a:p>
          <a:p>
            <a:r>
              <a:rPr lang="en-US" sz="2000" dirty="0" smtClean="0"/>
              <a:t>That cleavage could be achieved at any gene of interest</a:t>
            </a:r>
          </a:p>
          <a:p>
            <a:pPr lvl="1"/>
            <a:r>
              <a:rPr lang="en-US" sz="1600" dirty="0" smtClean="0"/>
              <a:t>Certain genes may be difficult to access due to chromatin, etc.</a:t>
            </a:r>
          </a:p>
          <a:p>
            <a:pPr lvl="1"/>
            <a:r>
              <a:rPr lang="en-US" sz="1600" dirty="0" smtClean="0"/>
              <a:t>PAM sites may not exist near genes of interest</a:t>
            </a:r>
          </a:p>
          <a:p>
            <a:r>
              <a:rPr lang="en-US" sz="2000" dirty="0" smtClean="0"/>
              <a:t>That CRISPR/</a:t>
            </a:r>
            <a:r>
              <a:rPr lang="en-US" sz="2000" dirty="0" err="1" smtClean="0"/>
              <a:t>Cas</a:t>
            </a:r>
            <a:r>
              <a:rPr lang="en-US" sz="2000" dirty="0" smtClean="0"/>
              <a:t> technology is safe to use</a:t>
            </a:r>
          </a:p>
          <a:p>
            <a:pPr lvl="1"/>
            <a:r>
              <a:rPr lang="en-US" sz="1600" dirty="0"/>
              <a:t>It is advertised as easy to use and efficient – is this bad news for safety</a:t>
            </a:r>
            <a:r>
              <a:rPr lang="en-US" sz="1600" dirty="0" smtClean="0"/>
              <a:t>?</a:t>
            </a:r>
          </a:p>
          <a:p>
            <a:pPr lvl="1"/>
            <a:endParaRPr lang="en-US" sz="1600" dirty="0" smtClean="0"/>
          </a:p>
          <a:p>
            <a:pPr marL="0" indent="0">
              <a:buNone/>
            </a:pPr>
            <a:r>
              <a:rPr lang="en-US" sz="2000" dirty="0" smtClean="0"/>
              <a:t>Concerns</a:t>
            </a:r>
          </a:p>
          <a:p>
            <a:r>
              <a:rPr lang="en-US" sz="2000" dirty="0" smtClean="0"/>
              <a:t>Efficiency, generalizability, and </a:t>
            </a:r>
            <a:r>
              <a:rPr lang="en-US" sz="2000" dirty="0"/>
              <a:t>s</a:t>
            </a:r>
            <a:r>
              <a:rPr lang="en-US" sz="2000" dirty="0" smtClean="0"/>
              <a:t>afety concerns can be addressed in future work. This work was excellent and fit for publishing. 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6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237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dirty="0" smtClean="0"/>
              <a:t>Impact and future work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81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Showed that </a:t>
            </a:r>
            <a:r>
              <a:rPr lang="en-US" sz="2000" i="1" dirty="0" smtClean="0"/>
              <a:t>S. </a:t>
            </a:r>
            <a:r>
              <a:rPr lang="en-US" sz="2000" i="1" dirty="0" err="1" smtClean="0"/>
              <a:t>pyogenes</a:t>
            </a:r>
            <a:r>
              <a:rPr lang="en-US" sz="2000" i="1" dirty="0" smtClean="0"/>
              <a:t> </a:t>
            </a:r>
            <a:r>
              <a:rPr lang="en-US" sz="2000" dirty="0" smtClean="0"/>
              <a:t>CRISPR system can be reconstituted in mammalian cells to facilitate efficient genome editing</a:t>
            </a:r>
          </a:p>
          <a:p>
            <a:r>
              <a:rPr lang="en-US" sz="2000" dirty="0" smtClean="0"/>
              <a:t>Opened the doors to powerful applications across basic science, biotechnology, and medicine</a:t>
            </a:r>
          </a:p>
          <a:p>
            <a:r>
              <a:rPr lang="en-US" sz="2000" dirty="0" smtClean="0"/>
              <a:t>Multiple startups are hoping to capitalize on CRISPR/</a:t>
            </a:r>
            <a:r>
              <a:rPr lang="en-US" sz="2000" dirty="0" err="1" smtClean="0"/>
              <a:t>Cas</a:t>
            </a:r>
            <a:r>
              <a:rPr lang="en-US" sz="2000" dirty="0" smtClean="0"/>
              <a:t> success</a:t>
            </a:r>
          </a:p>
          <a:p>
            <a:endParaRPr lang="en-US" sz="2000" dirty="0" smtClean="0"/>
          </a:p>
          <a:p>
            <a:endParaRPr lang="en-US" sz="500" dirty="0"/>
          </a:p>
          <a:p>
            <a:endParaRPr lang="en-US" sz="2000" dirty="0" smtClean="0"/>
          </a:p>
          <a:p>
            <a:r>
              <a:rPr lang="en-US" sz="2000" dirty="0" smtClean="0"/>
              <a:t>Major </a:t>
            </a:r>
            <a:r>
              <a:rPr lang="en-US" sz="2000" dirty="0" err="1" smtClean="0"/>
              <a:t>pharma</a:t>
            </a:r>
            <a:r>
              <a:rPr lang="en-US" sz="2000" dirty="0" smtClean="0"/>
              <a:t> may soon use CRISPR/</a:t>
            </a:r>
            <a:r>
              <a:rPr lang="en-US" sz="2000" dirty="0" err="1" smtClean="0"/>
              <a:t>Cas</a:t>
            </a:r>
            <a:r>
              <a:rPr lang="en-US" sz="2000" dirty="0" smtClean="0"/>
              <a:t> for target screening, target validation, and therapeutic gene-editing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1156" y="6015363"/>
            <a:ext cx="4828423" cy="572228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Expect to see a lot of exciting activity continue with CRISPR/</a:t>
            </a:r>
            <a:r>
              <a:rPr lang="en-US" sz="1400" dirty="0" err="1" smtClean="0">
                <a:solidFill>
                  <a:schemeClr val="tx1"/>
                </a:solidFill>
              </a:rPr>
              <a:t>Cas</a:t>
            </a:r>
            <a:r>
              <a:rPr lang="en-US" sz="1400" dirty="0" smtClean="0">
                <a:solidFill>
                  <a:schemeClr val="tx1"/>
                </a:solidFill>
              </a:rPr>
              <a:t> in scientific and therapeutic spaces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3007" y="3314836"/>
            <a:ext cx="6004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/>
              <a:buChar char="•"/>
            </a:pPr>
            <a:r>
              <a:rPr lang="en-US" sz="1600" dirty="0" smtClean="0"/>
              <a:t>Founded by 5 leading CRISPR scientists</a:t>
            </a:r>
          </a:p>
          <a:p>
            <a:pPr marL="285750" lvl="1" indent="-285750">
              <a:buFont typeface="Arial"/>
              <a:buChar char="•"/>
            </a:pPr>
            <a:r>
              <a:rPr lang="en-US" sz="1600" dirty="0" smtClean="0"/>
              <a:t>Secured an initial $</a:t>
            </a:r>
            <a:r>
              <a:rPr lang="en-US" sz="1600" dirty="0"/>
              <a:t>43 million </a:t>
            </a:r>
            <a:r>
              <a:rPr lang="en-US" sz="1600" dirty="0" smtClean="0"/>
              <a:t>VC investment</a:t>
            </a:r>
          </a:p>
          <a:p>
            <a:pPr marL="285750" lvl="1" indent="-285750">
              <a:buFont typeface="Arial"/>
              <a:buChar char="•"/>
            </a:pPr>
            <a:r>
              <a:rPr lang="en-US" sz="1600" dirty="0" smtClean="0"/>
              <a:t>Aims </a:t>
            </a:r>
            <a:r>
              <a:rPr lang="en-US" sz="1600" dirty="0"/>
              <a:t>to develop therapies </a:t>
            </a:r>
            <a:r>
              <a:rPr lang="en-US" sz="1600" dirty="0" smtClean="0"/>
              <a:t>to </a:t>
            </a:r>
            <a:r>
              <a:rPr lang="en-US" sz="1600" dirty="0"/>
              <a:t>directly modify </a:t>
            </a:r>
            <a:r>
              <a:rPr lang="en-US" sz="1600" dirty="0" smtClean="0"/>
              <a:t>disease genes</a:t>
            </a:r>
            <a:endParaRPr lang="en-US" sz="1600" dirty="0"/>
          </a:p>
          <a:p>
            <a:pPr marL="285750" lvl="1" indent="-285750">
              <a:buFont typeface="Arial"/>
              <a:buChar char="•"/>
            </a:pPr>
            <a:endParaRPr lang="en-US" sz="1600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5" y="3298699"/>
            <a:ext cx="1924377" cy="852014"/>
          </a:xfrm>
          <a:prstGeom prst="rect">
            <a:avLst/>
          </a:prstGeom>
        </p:spPr>
      </p:pic>
      <p:pic>
        <p:nvPicPr>
          <p:cNvPr id="7" name="Picture 6" descr="novartis-logo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t="8848" r="1956" b="8480"/>
          <a:stretch/>
        </p:blipFill>
        <p:spPr>
          <a:xfrm>
            <a:off x="872384" y="4902814"/>
            <a:ext cx="2411887" cy="4994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84271" y="4825846"/>
            <a:ext cx="5272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/>
              <a:buChar char="•"/>
            </a:pPr>
            <a:r>
              <a:rPr lang="en-US" sz="1600" dirty="0" smtClean="0"/>
              <a:t>Announced in January collaborations with two CRISPR/</a:t>
            </a:r>
            <a:r>
              <a:rPr lang="en-US" sz="1600" dirty="0" err="1" smtClean="0"/>
              <a:t>Cas</a:t>
            </a:r>
            <a:r>
              <a:rPr lang="en-US" sz="1600" dirty="0" smtClean="0"/>
              <a:t> startups (</a:t>
            </a:r>
            <a:r>
              <a:rPr lang="en-US" sz="1600" dirty="0" err="1" smtClean="0"/>
              <a:t>Intellia</a:t>
            </a:r>
            <a:r>
              <a:rPr lang="en-US" sz="1600" dirty="0" smtClean="0"/>
              <a:t> and Caribou)</a:t>
            </a:r>
          </a:p>
          <a:p>
            <a:pPr marL="285750" lvl="1" indent="-285750">
              <a:buFont typeface="Arial"/>
              <a:buChar char="•"/>
            </a:pPr>
            <a:r>
              <a:rPr lang="en-US" sz="1600" dirty="0" smtClean="0"/>
              <a:t>Plan to use tool in drug discovery and new medicines</a:t>
            </a:r>
            <a:endParaRPr lang="en-US" sz="1600" dirty="0"/>
          </a:p>
          <a:p>
            <a:pPr marL="285750" lvl="1" indent="-285750">
              <a:buFont typeface="Arial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137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536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 smtClean="0"/>
              <a:t>Leading scientists called for a worldwide moratorium on CRISPR/</a:t>
            </a:r>
            <a:r>
              <a:rPr lang="en-US" sz="3000" dirty="0" err="1" smtClean="0"/>
              <a:t>Cas</a:t>
            </a:r>
            <a:r>
              <a:rPr lang="en-US" sz="3000" dirty="0" smtClean="0"/>
              <a:t> </a:t>
            </a:r>
            <a:r>
              <a:rPr lang="en-US" sz="3000" dirty="0" err="1" smtClean="0"/>
              <a:t>germline</a:t>
            </a:r>
            <a:r>
              <a:rPr lang="en-US" sz="3000" dirty="0" smtClean="0"/>
              <a:t> gene modification (3/19/15)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2121156" y="6015363"/>
            <a:ext cx="4828423" cy="572228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CRISPR-Cas9 technology has powerful applications that should be discussed before moving forward</a:t>
            </a:r>
          </a:p>
        </p:txBody>
      </p:sp>
      <p:sp>
        <p:nvSpPr>
          <p:cNvPr id="4" name="Rectangle 3"/>
          <p:cNvSpPr/>
          <p:nvPr/>
        </p:nvSpPr>
        <p:spPr>
          <a:xfrm>
            <a:off x="444070" y="3373950"/>
            <a:ext cx="807450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Worldwide moratorium would give </a:t>
            </a:r>
            <a:r>
              <a:rPr lang="en-US" dirty="0"/>
              <a:t>scientists, ethicists and the public time to fully </a:t>
            </a:r>
            <a:r>
              <a:rPr lang="en-US" dirty="0" smtClean="0"/>
              <a:t>discuss and understand </a:t>
            </a:r>
            <a:r>
              <a:rPr lang="en-US" dirty="0"/>
              <a:t>issues surrounding the </a:t>
            </a:r>
            <a:r>
              <a:rPr lang="en-US" dirty="0" smtClean="0"/>
              <a:t>breakthrough</a:t>
            </a:r>
          </a:p>
          <a:p>
            <a:pPr marL="285750" indent="-285750">
              <a:buFont typeface="Arial"/>
              <a:buChar char="•"/>
            </a:pPr>
            <a:endParaRPr lang="en-US" sz="1000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Authors of the Science article include: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Inventer</a:t>
            </a:r>
            <a:r>
              <a:rPr lang="en-US" dirty="0" smtClean="0"/>
              <a:t> of CRISPR/</a:t>
            </a:r>
            <a:r>
              <a:rPr lang="en-US" dirty="0" err="1" smtClean="0"/>
              <a:t>Cas</a:t>
            </a:r>
            <a:r>
              <a:rPr lang="en-US" dirty="0" smtClean="0"/>
              <a:t> technology (Jennifer A. </a:t>
            </a:r>
            <a:r>
              <a:rPr lang="en-US" dirty="0" err="1" smtClean="0"/>
              <a:t>Doudna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Former </a:t>
            </a:r>
            <a:r>
              <a:rPr lang="en-US" dirty="0" err="1" smtClean="0"/>
              <a:t>CalTech</a:t>
            </a:r>
            <a:r>
              <a:rPr lang="en-US" dirty="0" smtClean="0"/>
              <a:t> president, member of 1975 </a:t>
            </a:r>
            <a:r>
              <a:rPr lang="en-US" dirty="0" err="1" smtClean="0"/>
              <a:t>Asilomar</a:t>
            </a:r>
            <a:r>
              <a:rPr lang="en-US" dirty="0" smtClean="0"/>
              <a:t> group (David Baltimore)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Bioethicist (R. Alta </a:t>
            </a:r>
            <a:r>
              <a:rPr lang="en-US" dirty="0" err="1" smtClean="0"/>
              <a:t>Charo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George Church</a:t>
            </a:r>
          </a:p>
        </p:txBody>
      </p:sp>
      <p:pic>
        <p:nvPicPr>
          <p:cNvPr id="6" name="Picture 5" descr="New-York-Times-online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952" y="1552310"/>
            <a:ext cx="1660568" cy="1660568"/>
          </a:xfrm>
          <a:prstGeom prst="rect">
            <a:avLst/>
          </a:prstGeom>
        </p:spPr>
      </p:pic>
      <p:pic>
        <p:nvPicPr>
          <p:cNvPr id="8" name="Picture 7" descr="Science Journal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156" y="1519825"/>
            <a:ext cx="2555552" cy="16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91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198"/>
            <a:ext cx="8229600" cy="1143000"/>
          </a:xfrm>
        </p:spPr>
        <p:txBody>
          <a:bodyPr/>
          <a:lstStyle/>
          <a:p>
            <a:r>
              <a:rPr lang="en-US" dirty="0" smtClean="0"/>
              <a:t>Happy April Fools’ Day!</a:t>
            </a:r>
            <a:endParaRPr lang="en-US" dirty="0"/>
          </a:p>
        </p:txBody>
      </p:sp>
      <p:pic>
        <p:nvPicPr>
          <p:cNvPr id="3" name="Picture 2" descr="F1.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32" y="1786373"/>
            <a:ext cx="5700955" cy="37768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4352" y="6191327"/>
            <a:ext cx="8695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 smtClean="0"/>
              <a:t>*I won’t actually cover this paper, but it’s real and you should check it out at</a:t>
            </a:r>
            <a:br>
              <a:rPr lang="hr-HR" sz="1400" dirty="0" smtClean="0"/>
            </a:br>
            <a:r>
              <a:rPr lang="hr-HR" sz="1400" dirty="0" smtClean="0"/>
              <a:t>http</a:t>
            </a:r>
            <a:r>
              <a:rPr lang="hr-HR" sz="1400" dirty="0"/>
              <a:t>://www.ncbi.nlm.nih.gov/pubmed/25100711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400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745" y="985970"/>
            <a:ext cx="7772400" cy="2447391"/>
          </a:xfrm>
        </p:spPr>
        <p:txBody>
          <a:bodyPr>
            <a:normAutofit/>
          </a:bodyPr>
          <a:lstStyle/>
          <a:p>
            <a:pPr algn="l"/>
            <a:r>
              <a:rPr lang="en-US" sz="3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Multiplex Genome Engineering Using CRISPR/</a:t>
            </a:r>
            <a:r>
              <a:rPr lang="en-US" sz="3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</a:t>
            </a:r>
            <a:r>
              <a:rPr lang="en-US" sz="3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Systems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Cong, F. Ann Ran, David Cox,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Shuailiang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Lin, Robert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Barretto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Naomi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Habib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Patrick D. Hsu,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Xuebing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Wu,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Wenyan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Jiang, Luciano A.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Marraffini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and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Feng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Zhang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745" y="4342402"/>
            <a:ext cx="6400800" cy="805788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Jennifer Thornton</a:t>
            </a:r>
          </a:p>
          <a:p>
            <a:pPr algn="l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April 1, 2015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317522"/>
            <a:ext cx="9144000" cy="1540477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 descr="680px-Macintosh_HD-Users-nkuldell-Desktop-20.20_Final_Sol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30" y="4272617"/>
            <a:ext cx="2487475" cy="9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7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700" dirty="0" smtClean="0"/>
              <a:t>Precise genome editing tools are essential for the advancement of synthetic biology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93063" cy="420581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Targeted mammalian genome editing is valuable for scientific discovery and genetic engineering</a:t>
            </a:r>
          </a:p>
          <a:p>
            <a:r>
              <a:rPr lang="en-US" sz="2000" dirty="0" smtClean="0"/>
              <a:t>Pre-existing genome-editing technologies were laborious to customize, expensive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121156" y="6015363"/>
            <a:ext cx="4828423" cy="572228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The need remained for scalable, affordable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genome editing technologies</a:t>
            </a:r>
          </a:p>
        </p:txBody>
      </p:sp>
      <p:pic>
        <p:nvPicPr>
          <p:cNvPr id="4" name="Picture 3" descr="homing endocnucleas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t="13444" r="46143" b="49326"/>
          <a:stretch/>
        </p:blipFill>
        <p:spPr>
          <a:xfrm>
            <a:off x="6477729" y="4334973"/>
            <a:ext cx="1582308" cy="8294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2843" y="6587591"/>
            <a:ext cx="23611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Miller et al., </a:t>
            </a:r>
            <a:r>
              <a:rPr lang="en-US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Flechsig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H, Stoddard BL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40" y="3659426"/>
            <a:ext cx="2601203" cy="461211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Zinc fingers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3860" y="3489462"/>
            <a:ext cx="2601203" cy="572228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Homing meganucleases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43389" y="3489462"/>
            <a:ext cx="2601203" cy="572228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Transcription activator-like effectors (TALEs)</a:t>
            </a:r>
          </a:p>
        </p:txBody>
      </p:sp>
      <p:pic>
        <p:nvPicPr>
          <p:cNvPr id="17" name="Picture 16" descr="Screen Shot 2015-03-19 at 2.18.23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b="4536"/>
          <a:stretch/>
        </p:blipFill>
        <p:spPr>
          <a:xfrm>
            <a:off x="4042206" y="4231826"/>
            <a:ext cx="961513" cy="113519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589786" y="4053236"/>
            <a:ext cx="237744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344691" y="4053236"/>
            <a:ext cx="237744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075211" y="4073598"/>
            <a:ext cx="237744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90659" y="4275856"/>
            <a:ext cx="1371575" cy="1037127"/>
            <a:chOff x="1993900" y="1473200"/>
            <a:chExt cx="5156200" cy="38989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93900" y="1473200"/>
              <a:ext cx="5156200" cy="38989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993900" y="1600200"/>
              <a:ext cx="803009" cy="737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79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000" dirty="0" smtClean="0"/>
              <a:t>Cong et al. demonstrated CRISPR/</a:t>
            </a:r>
            <a:r>
              <a:rPr lang="en-US" sz="3000" dirty="0" err="1" smtClean="0"/>
              <a:t>Cas</a:t>
            </a:r>
            <a:r>
              <a:rPr lang="en-US" sz="3000" dirty="0" smtClean="0"/>
              <a:t> systems can precisely edit the mammalian genome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120679" cy="48285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 nature, CRISPR/</a:t>
            </a:r>
            <a:r>
              <a:rPr lang="en-US" sz="2000" dirty="0" err="1" smtClean="0"/>
              <a:t>Cas</a:t>
            </a:r>
            <a:r>
              <a:rPr lang="en-US" sz="2000" dirty="0" smtClean="0"/>
              <a:t> serves as a bacterial immune system by selectively cleaving non-native DNA</a:t>
            </a:r>
          </a:p>
          <a:p>
            <a:endParaRPr lang="en-US" sz="1000" dirty="0" smtClean="0"/>
          </a:p>
          <a:p>
            <a:r>
              <a:rPr lang="en-US" sz="2000" dirty="0" smtClean="0"/>
              <a:t>Scientists hijacked this system to serve as a precise genome engineering tool</a:t>
            </a:r>
          </a:p>
          <a:p>
            <a:endParaRPr lang="en-US" sz="1000" dirty="0" smtClean="0"/>
          </a:p>
          <a:p>
            <a:r>
              <a:rPr lang="en-US" sz="2000" dirty="0" smtClean="0"/>
              <a:t>Cong et al. used CRISPR/</a:t>
            </a:r>
            <a:r>
              <a:rPr lang="en-US" sz="2000" dirty="0" err="1" smtClean="0"/>
              <a:t>Cas</a:t>
            </a:r>
            <a:r>
              <a:rPr lang="en-US" sz="2000" dirty="0" smtClean="0"/>
              <a:t> to edit the mammalian genome</a:t>
            </a:r>
          </a:p>
          <a:p>
            <a:endParaRPr lang="en-US" sz="1000" dirty="0" smtClean="0"/>
          </a:p>
          <a:p>
            <a:r>
              <a:rPr lang="en-US" sz="2000" dirty="0" smtClean="0"/>
              <a:t>They expect this tool to be scalable and affordable</a:t>
            </a:r>
            <a:endParaRPr lang="en-US" sz="2000" dirty="0"/>
          </a:p>
        </p:txBody>
      </p:sp>
      <p:pic>
        <p:nvPicPr>
          <p:cNvPr id="4" name="Picture 3" descr="g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878" y="1554014"/>
            <a:ext cx="4248649" cy="496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49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886173" y="3141454"/>
            <a:ext cx="4289258" cy="1629429"/>
            <a:chOff x="1913197" y="3330594"/>
            <a:chExt cx="4289258" cy="1629429"/>
          </a:xfrm>
        </p:grpSpPr>
        <p:grpSp>
          <p:nvGrpSpPr>
            <p:cNvPr id="21" name="Group 20"/>
            <p:cNvGrpSpPr/>
            <p:nvPr/>
          </p:nvGrpSpPr>
          <p:grpSpPr>
            <a:xfrm>
              <a:off x="1913197" y="3330594"/>
              <a:ext cx="4289258" cy="1629429"/>
              <a:chOff x="1874710" y="3330594"/>
              <a:chExt cx="4289258" cy="1629429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874710" y="3330594"/>
                <a:ext cx="4289258" cy="1629429"/>
                <a:chOff x="2960155" y="3222156"/>
                <a:chExt cx="4289258" cy="1629429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122299" y="3222156"/>
                  <a:ext cx="4127114" cy="1537724"/>
                  <a:chOff x="4017069" y="3361472"/>
                  <a:chExt cx="4127114" cy="1537724"/>
                </a:xfrm>
              </p:grpSpPr>
              <p:pic>
                <p:nvPicPr>
                  <p:cNvPr id="6" name="Picture 5" descr="Screen Shot 2015-03-27 at 11.49.14 AM.png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890" t="54595" r="11177" b="8805"/>
                  <a:stretch/>
                </p:blipFill>
                <p:spPr>
                  <a:xfrm>
                    <a:off x="4017069" y="3361472"/>
                    <a:ext cx="4127114" cy="1537724"/>
                  </a:xfrm>
                  <a:prstGeom prst="rect">
                    <a:avLst/>
                  </a:prstGeom>
                </p:spPr>
              </p:pic>
              <p:sp>
                <p:nvSpPr>
                  <p:cNvPr id="11" name="Rectangle 10"/>
                  <p:cNvSpPr/>
                  <p:nvPr/>
                </p:nvSpPr>
                <p:spPr>
                  <a:xfrm>
                    <a:off x="5248861" y="3716631"/>
                    <a:ext cx="2895322" cy="72818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5458583" y="4171016"/>
                    <a:ext cx="2685600" cy="72818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0" name="Picture 9" descr="Screen Shot 2015-03-27 at 11.49.14 AM.pn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468" t="91588" r="60316" b="1064"/>
                <a:stretch/>
              </p:blipFill>
              <p:spPr>
                <a:xfrm>
                  <a:off x="2960155" y="4542836"/>
                  <a:ext cx="669944" cy="308749"/>
                </a:xfrm>
                <a:prstGeom prst="rect">
                  <a:avLst/>
                </a:prstGeom>
              </p:spPr>
            </p:pic>
          </p:grpSp>
          <p:sp>
            <p:nvSpPr>
              <p:cNvPr id="19" name="Rectangle 18"/>
              <p:cNvSpPr/>
              <p:nvPr/>
            </p:nvSpPr>
            <p:spPr>
              <a:xfrm>
                <a:off x="2342120" y="3366199"/>
                <a:ext cx="541685" cy="50224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2" name="Picture 21" descr="Screen Shot 2015-03-27 at 11.49.14 A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62" t="34487" r="46423" b="51285"/>
            <a:stretch/>
          </p:blipFill>
          <p:spPr>
            <a:xfrm>
              <a:off x="2595295" y="3408872"/>
              <a:ext cx="256721" cy="4595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sz="2700" dirty="0" smtClean="0"/>
              <a:t>Overview: The steps of RNA</a:t>
            </a:r>
            <a:r>
              <a:rPr lang="en-US" sz="2700" dirty="0"/>
              <a:t>-guided site-specific DNA </a:t>
            </a:r>
            <a:r>
              <a:rPr lang="en-US" sz="2700" dirty="0" smtClean="0"/>
              <a:t>cleavage by </a:t>
            </a:r>
            <a:r>
              <a:rPr lang="en-US" sz="2700" i="1" dirty="0" smtClean="0"/>
              <a:t>S. </a:t>
            </a:r>
            <a:r>
              <a:rPr lang="en-US" sz="2700" i="1" dirty="0" err="1" smtClean="0"/>
              <a:t>pyogenes</a:t>
            </a:r>
            <a:r>
              <a:rPr lang="en-US" sz="2700" i="1" dirty="0" smtClean="0"/>
              <a:t> </a:t>
            </a:r>
            <a:r>
              <a:rPr lang="en-US" sz="2700" dirty="0" smtClean="0"/>
              <a:t>CRISPR</a:t>
            </a:r>
            <a:r>
              <a:rPr lang="en-US" sz="2700" dirty="0"/>
              <a:t>/</a:t>
            </a:r>
            <a:r>
              <a:rPr lang="en-US" sz="2700" dirty="0" err="1" smtClean="0"/>
              <a:t>Cas</a:t>
            </a:r>
            <a:r>
              <a:rPr lang="en-US" sz="2700" dirty="0" smtClean="0"/>
              <a:t> system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17056"/>
            <a:ext cx="7649782" cy="432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2. RNAs hybridize to each other and pre-</a:t>
            </a:r>
            <a:r>
              <a:rPr lang="en-US" sz="1800" dirty="0" err="1" smtClean="0"/>
              <a:t>crRNA</a:t>
            </a:r>
            <a:r>
              <a:rPr lang="en-US" sz="1800" dirty="0" smtClean="0"/>
              <a:t> is processed by </a:t>
            </a:r>
            <a:r>
              <a:rPr lang="en-US" sz="1800" dirty="0" err="1" smtClean="0"/>
              <a:t>RNases</a:t>
            </a:r>
            <a:endParaRPr lang="en-US" sz="1800" dirty="0" smtClean="0"/>
          </a:p>
        </p:txBody>
      </p:sp>
      <p:pic>
        <p:nvPicPr>
          <p:cNvPr id="5" name="Picture 4" descr="Screen Shot 2015-03-27 at 11.49.14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0" t="16516" r="2004" b="65423"/>
          <a:stretch/>
        </p:blipFill>
        <p:spPr>
          <a:xfrm>
            <a:off x="2172461" y="1632391"/>
            <a:ext cx="4728656" cy="758873"/>
          </a:xfrm>
          <a:prstGeom prst="rect">
            <a:avLst/>
          </a:prstGeom>
        </p:spPr>
      </p:pic>
      <p:pic>
        <p:nvPicPr>
          <p:cNvPr id="7" name="Picture 6" descr="Screen Shot 2015-03-27 at 11.49.14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0" t="34487" r="5364" b="46923"/>
          <a:stretch/>
        </p:blipFill>
        <p:spPr>
          <a:xfrm>
            <a:off x="2315096" y="2391264"/>
            <a:ext cx="4508280" cy="78106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646226" y="3706329"/>
            <a:ext cx="1695248" cy="972849"/>
            <a:chOff x="3490608" y="3991018"/>
            <a:chExt cx="1695248" cy="972849"/>
          </a:xfrm>
        </p:grpSpPr>
        <p:pic>
          <p:nvPicPr>
            <p:cNvPr id="8" name="Picture 7" descr="Screen Shot 2015-03-27 at 11.49.14 A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47" t="68433" r="28603" b="8412"/>
            <a:stretch/>
          </p:blipFill>
          <p:spPr>
            <a:xfrm>
              <a:off x="3490608" y="3991018"/>
              <a:ext cx="1695248" cy="972849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490608" y="4707506"/>
              <a:ext cx="541685" cy="22432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91448" y="3679309"/>
            <a:ext cx="1673154" cy="904482"/>
            <a:chOff x="6942059" y="5775440"/>
            <a:chExt cx="1673154" cy="904482"/>
          </a:xfrm>
        </p:grpSpPr>
        <p:pic>
          <p:nvPicPr>
            <p:cNvPr id="9" name="Picture 8" descr="Screen Shot 2015-03-27 at 11.49.14 A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46" t="67499" r="3240" b="10974"/>
            <a:stretch/>
          </p:blipFill>
          <p:spPr>
            <a:xfrm>
              <a:off x="6942059" y="5775440"/>
              <a:ext cx="1673154" cy="90448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942059" y="6455600"/>
              <a:ext cx="541685" cy="22432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1715977" y="1513117"/>
            <a:ext cx="5742446" cy="3377493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57200" y="4971464"/>
            <a:ext cx="4597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1. Pre-</a:t>
            </a:r>
            <a:r>
              <a:rPr lang="en-US" dirty="0" err="1"/>
              <a:t>crRNA</a:t>
            </a:r>
            <a:r>
              <a:rPr lang="en-US" dirty="0"/>
              <a:t> and </a:t>
            </a:r>
            <a:r>
              <a:rPr lang="en-US" dirty="0" err="1"/>
              <a:t>tracrRNA</a:t>
            </a:r>
            <a:r>
              <a:rPr lang="en-US" dirty="0"/>
              <a:t> are transcribed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7200" y="6307698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4. Cas9 mediates cleavage of the target DNA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57200" y="5685106"/>
            <a:ext cx="8001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3. The mature </a:t>
            </a:r>
            <a:r>
              <a:rPr lang="en-US" dirty="0" err="1"/>
              <a:t>crRNA:tracrRNA</a:t>
            </a:r>
            <a:r>
              <a:rPr lang="en-US" dirty="0"/>
              <a:t> duplex directs the Cas9 protein to the DNA </a:t>
            </a:r>
            <a:r>
              <a:rPr lang="en-US" dirty="0" smtClean="0"/>
              <a:t>      complementary </a:t>
            </a:r>
            <a:r>
              <a:rPr lang="en-US" dirty="0"/>
              <a:t>to the mature </a:t>
            </a:r>
            <a:r>
              <a:rPr lang="en-US" dirty="0" err="1"/>
              <a:t>crRNA</a:t>
            </a:r>
            <a:r>
              <a:rPr lang="en-US" dirty="0"/>
              <a:t> sequence</a:t>
            </a:r>
          </a:p>
        </p:txBody>
      </p:sp>
    </p:spTree>
    <p:extLst>
      <p:ext uri="{BB962C8B-B14F-4D97-AF65-F5344CB8AC3E}">
        <p14:creationId xmlns:p14="http://schemas.microsoft.com/office/powerpoint/2010/main" val="77166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700" dirty="0" smtClean="0"/>
              <a:t>Genome </a:t>
            </a:r>
            <a:r>
              <a:rPr lang="en-US" sz="2700" dirty="0"/>
              <a:t>cleavage efficiency was determined with the SURVEYOR assay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38957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CRISPR/Cas9 cleavage results in </a:t>
            </a:r>
            <a:r>
              <a:rPr lang="en-US" sz="2000" dirty="0" err="1" smtClean="0"/>
              <a:t>indel</a:t>
            </a:r>
            <a:r>
              <a:rPr lang="en-US" sz="2000" dirty="0" smtClean="0"/>
              <a:t> formation</a:t>
            </a:r>
          </a:p>
          <a:p>
            <a:endParaRPr lang="en-US" sz="1000" dirty="0" smtClean="0"/>
          </a:p>
          <a:p>
            <a:r>
              <a:rPr lang="en-US" sz="2000" dirty="0" smtClean="0"/>
              <a:t>Mixture of experimental and unmodified DNA amplified by </a:t>
            </a:r>
            <a:r>
              <a:rPr lang="en-US" sz="2000" dirty="0" err="1" smtClean="0"/>
              <a:t>gPCR</a:t>
            </a:r>
            <a:endParaRPr lang="en-US" sz="2000" dirty="0" smtClean="0"/>
          </a:p>
          <a:p>
            <a:endParaRPr lang="en-US" sz="1000" dirty="0" smtClean="0"/>
          </a:p>
          <a:p>
            <a:r>
              <a:rPr lang="en-US" sz="2000" dirty="0" smtClean="0"/>
              <a:t>Strands slowly </a:t>
            </a:r>
            <a:r>
              <a:rPr lang="en-US" sz="2000" dirty="0" err="1" smtClean="0"/>
              <a:t>reannealed</a:t>
            </a:r>
            <a:r>
              <a:rPr lang="en-US" sz="2000" dirty="0" smtClean="0"/>
              <a:t> to form </a:t>
            </a:r>
            <a:r>
              <a:rPr lang="en-US" sz="2000" dirty="0" err="1" smtClean="0"/>
              <a:t>heteroduplexes</a:t>
            </a:r>
            <a:endParaRPr lang="en-US" sz="2000" dirty="0" smtClean="0"/>
          </a:p>
          <a:p>
            <a:endParaRPr lang="en-US" sz="1000" dirty="0" smtClean="0"/>
          </a:p>
          <a:p>
            <a:r>
              <a:rPr lang="en-US" sz="2000" dirty="0" smtClean="0"/>
              <a:t>SURVEYOR nuclease cleaves DNA with mismatches </a:t>
            </a:r>
            <a:r>
              <a:rPr lang="en-US" sz="2000" i="1" dirty="0" smtClean="0"/>
              <a:t>only</a:t>
            </a:r>
          </a:p>
          <a:p>
            <a:endParaRPr lang="en-US" sz="1000" i="1" dirty="0" smtClean="0"/>
          </a:p>
          <a:p>
            <a:r>
              <a:rPr lang="en-US" sz="2000" dirty="0" smtClean="0"/>
              <a:t>Cleaved products can be visualized on a gel and quantified</a:t>
            </a:r>
          </a:p>
          <a:p>
            <a:endParaRPr lang="en-US" sz="2000" dirty="0"/>
          </a:p>
        </p:txBody>
      </p:sp>
      <p:pic>
        <p:nvPicPr>
          <p:cNvPr id="4" name="Picture 3" descr="Screen Shot 2015-03-30 at 12.31.0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2" t="31901" r="53140" b="12334"/>
          <a:stretch/>
        </p:blipFill>
        <p:spPr>
          <a:xfrm>
            <a:off x="6623838" y="5230991"/>
            <a:ext cx="388602" cy="1471080"/>
          </a:xfrm>
          <a:prstGeom prst="rect">
            <a:avLst/>
          </a:prstGeom>
        </p:spPr>
      </p:pic>
      <p:pic>
        <p:nvPicPr>
          <p:cNvPr id="5" name="Picture 4" descr="Screen Shot 2015-03-30 at 10.21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82" y="1294864"/>
            <a:ext cx="2309791" cy="4004170"/>
          </a:xfrm>
          <a:prstGeom prst="rect">
            <a:avLst/>
          </a:prstGeom>
        </p:spPr>
      </p:pic>
      <p:pic>
        <p:nvPicPr>
          <p:cNvPr id="6" name="Picture 5" descr="Screen Shot 2015-03-30 at 12.31.0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3" t="34480" r="3104" b="12334"/>
          <a:stretch/>
        </p:blipFill>
        <p:spPr>
          <a:xfrm>
            <a:off x="7086072" y="5299033"/>
            <a:ext cx="326862" cy="14030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12934" y="6149706"/>
            <a:ext cx="38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</a:t>
            </a:r>
          </a:p>
          <a:p>
            <a:endParaRPr lang="en-US" sz="400" dirty="0" smtClean="0"/>
          </a:p>
          <a:p>
            <a:r>
              <a:rPr lang="en-US" sz="1000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2934" y="5435703"/>
            <a:ext cx="384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6295020" y="5435703"/>
            <a:ext cx="384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c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34999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700" dirty="0" smtClean="0"/>
              <a:t>The CRISPR/</a:t>
            </a:r>
            <a:r>
              <a:rPr lang="en-US" sz="2700" dirty="0" err="1" smtClean="0"/>
              <a:t>Cas</a:t>
            </a:r>
            <a:r>
              <a:rPr lang="en-US" sz="2700" dirty="0" smtClean="0"/>
              <a:t> system can be implemented in mammalian cells with only three components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461036" cy="4807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Mammalian modifications</a:t>
            </a:r>
          </a:p>
          <a:p>
            <a:r>
              <a:rPr lang="en-US" sz="2000" dirty="0" smtClean="0"/>
              <a:t>Attached nuclear localization signals to SpCas9 to ensure it localizes to the nucleus</a:t>
            </a:r>
          </a:p>
          <a:p>
            <a:r>
              <a:rPr lang="en-US" sz="2000" dirty="0" smtClean="0"/>
              <a:t>Designed a pre-</a:t>
            </a:r>
            <a:r>
              <a:rPr lang="en-US" sz="2000" dirty="0" err="1" smtClean="0"/>
              <a:t>crRNA</a:t>
            </a:r>
            <a:r>
              <a:rPr lang="en-US" sz="2000" dirty="0" smtClean="0"/>
              <a:t> sequence to target a 30 </a:t>
            </a:r>
            <a:r>
              <a:rPr lang="en-US" sz="2000" dirty="0" err="1" smtClean="0"/>
              <a:t>bp</a:t>
            </a:r>
            <a:r>
              <a:rPr lang="en-US" sz="2000" dirty="0" smtClean="0"/>
              <a:t> site in the human </a:t>
            </a:r>
            <a:r>
              <a:rPr lang="en-US" sz="2000" i="1" dirty="0" smtClean="0"/>
              <a:t>EMX1</a:t>
            </a:r>
            <a:r>
              <a:rPr lang="en-US" sz="2000" dirty="0" smtClean="0"/>
              <a:t> locus</a:t>
            </a:r>
          </a:p>
          <a:p>
            <a:pPr marL="0" indent="0">
              <a:buNone/>
            </a:pPr>
            <a:r>
              <a:rPr lang="en-US" sz="2000" dirty="0" smtClean="0"/>
              <a:t>System implementation</a:t>
            </a:r>
          </a:p>
          <a:p>
            <a:r>
              <a:rPr lang="en-US" sz="2000" dirty="0" smtClean="0"/>
              <a:t>Transfected human 293FT cells with different combinations of CRISPR/</a:t>
            </a:r>
            <a:r>
              <a:rPr lang="en-US" sz="2000" dirty="0" err="1" smtClean="0"/>
              <a:t>Cas</a:t>
            </a:r>
            <a:r>
              <a:rPr lang="en-US" sz="2000" dirty="0" smtClean="0"/>
              <a:t> components</a:t>
            </a:r>
          </a:p>
          <a:p>
            <a:r>
              <a:rPr lang="en-US" sz="2000" dirty="0" smtClean="0"/>
              <a:t>Found </a:t>
            </a:r>
            <a:r>
              <a:rPr lang="en-US" sz="2000" dirty="0" err="1" smtClean="0"/>
              <a:t>SpRNase</a:t>
            </a:r>
            <a:r>
              <a:rPr lang="en-US" sz="2000" dirty="0" smtClean="0"/>
              <a:t> III unnecessary for efficient EMX1 cleavage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1156" y="6015363"/>
            <a:ext cx="4828423" cy="572228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Endogenous mammalian </a:t>
            </a:r>
            <a:r>
              <a:rPr lang="en-US" sz="1400" dirty="0" err="1" smtClean="0">
                <a:solidFill>
                  <a:schemeClr val="tx1"/>
                </a:solidFill>
              </a:rPr>
              <a:t>RNases</a:t>
            </a:r>
            <a:r>
              <a:rPr lang="en-US" sz="1400" dirty="0" smtClean="0">
                <a:solidFill>
                  <a:schemeClr val="tx1"/>
                </a:solidFill>
              </a:rPr>
              <a:t> may assist in CRISPR/</a:t>
            </a:r>
            <a:r>
              <a:rPr lang="en-US" sz="1400" dirty="0" err="1" smtClean="0">
                <a:solidFill>
                  <a:schemeClr val="tx1"/>
                </a:solidFill>
              </a:rPr>
              <a:t>Cas</a:t>
            </a:r>
            <a:r>
              <a:rPr lang="en-US" sz="1400" dirty="0">
                <a:solidFill>
                  <a:schemeClr val="tx1"/>
                </a:solidFill>
              </a:rPr>
              <a:t>-</a:t>
            </a:r>
            <a:r>
              <a:rPr lang="en-US" sz="1400" dirty="0" smtClean="0">
                <a:solidFill>
                  <a:schemeClr val="tx1"/>
                </a:solidFill>
              </a:rPr>
              <a:t>mediated DNA cleavage</a:t>
            </a:r>
          </a:p>
        </p:txBody>
      </p:sp>
      <p:pic>
        <p:nvPicPr>
          <p:cNvPr id="6" name="Picture 5" descr="Screen Shot 2015-03-30 at 12.31.0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8"/>
          <a:stretch/>
        </p:blipFill>
        <p:spPr>
          <a:xfrm>
            <a:off x="4906637" y="1985964"/>
            <a:ext cx="4085884" cy="33639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60211" y="2076740"/>
            <a:ext cx="824209" cy="1044064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000" dirty="0" smtClean="0"/>
              <a:t>Single nucleotide mismatches between the </a:t>
            </a:r>
            <a:r>
              <a:rPr lang="en-US" sz="3000" dirty="0" err="1" smtClean="0"/>
              <a:t>crRNA</a:t>
            </a:r>
            <a:r>
              <a:rPr lang="en-US" sz="3000" dirty="0" smtClean="0"/>
              <a:t> and target sequence abolishes DNA cleavage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190473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Cleavage efficiency was tested with an array of </a:t>
            </a:r>
            <a:r>
              <a:rPr lang="en-US" sz="2000" dirty="0" err="1" smtClean="0"/>
              <a:t>crRNAs</a:t>
            </a:r>
            <a:r>
              <a:rPr lang="en-US" sz="2000" dirty="0" smtClean="0"/>
              <a:t> with a single base mismatch from the target</a:t>
            </a:r>
          </a:p>
          <a:p>
            <a:r>
              <a:rPr lang="en-US" sz="2000" dirty="0" smtClean="0"/>
              <a:t>Mismatches up to 11 </a:t>
            </a:r>
            <a:r>
              <a:rPr lang="en-US" sz="2000" dirty="0" err="1" smtClean="0"/>
              <a:t>bp</a:t>
            </a:r>
            <a:r>
              <a:rPr lang="en-US" sz="2000" dirty="0" smtClean="0"/>
              <a:t> 5’ of the PAM site abolished cleavage</a:t>
            </a:r>
          </a:p>
          <a:p>
            <a:r>
              <a:rPr lang="en-US" sz="2000" dirty="0" smtClean="0"/>
              <a:t>Mismatches farther upstream retained efficient cleavage activity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1156" y="6015363"/>
            <a:ext cx="4828423" cy="572228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CRISPR/</a:t>
            </a:r>
            <a:r>
              <a:rPr lang="en-US" sz="1400" dirty="0" err="1" smtClean="0">
                <a:solidFill>
                  <a:schemeClr val="tx1"/>
                </a:solidFill>
              </a:rPr>
              <a:t>Cas</a:t>
            </a:r>
            <a:r>
              <a:rPr lang="en-US" sz="1400" dirty="0" smtClean="0">
                <a:solidFill>
                  <a:schemeClr val="tx1"/>
                </a:solidFill>
              </a:rPr>
              <a:t> is highly specific in human cells, consistent with previous bacterial and in vitro studies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59281" y="2982112"/>
            <a:ext cx="6046129" cy="957264"/>
            <a:chOff x="940870" y="1417639"/>
            <a:chExt cx="7861567" cy="1244698"/>
          </a:xfrm>
        </p:grpSpPr>
        <p:pic>
          <p:nvPicPr>
            <p:cNvPr id="4" name="Picture 3" descr="Screen Shot 2015-03-30 at 1.01.02 A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99" r="-1" b="3847"/>
            <a:stretch/>
          </p:blipFill>
          <p:spPr>
            <a:xfrm>
              <a:off x="940870" y="1417639"/>
              <a:ext cx="5687533" cy="118270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522911" y="2342184"/>
              <a:ext cx="2279526" cy="320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/>
                <a:t>crRNA</a:t>
              </a:r>
              <a:r>
                <a:rPr lang="en-US" sz="1000" dirty="0" smtClean="0"/>
                <a:t> (</a:t>
              </a:r>
              <a:r>
                <a:rPr lang="en-US" sz="1000" dirty="0" err="1" smtClean="0"/>
                <a:t>wt</a:t>
              </a:r>
              <a:r>
                <a:rPr lang="en-US" sz="1000" dirty="0" smtClean="0"/>
                <a:t>)</a:t>
              </a:r>
              <a:endParaRPr lang="en-US" sz="1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22911" y="1799508"/>
              <a:ext cx="2279526" cy="320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Target </a:t>
              </a:r>
              <a:r>
                <a:rPr lang="en-US" sz="1000" i="1" dirty="0" smtClean="0"/>
                <a:t>EMX1</a:t>
              </a:r>
              <a:r>
                <a:rPr lang="en-US" sz="1000" dirty="0" smtClean="0"/>
                <a:t> locus</a:t>
              </a:r>
              <a:endParaRPr lang="en-US" sz="1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91332" y="4103254"/>
            <a:ext cx="3954972" cy="1807301"/>
            <a:chOff x="2579556" y="4145587"/>
            <a:chExt cx="3954972" cy="1807301"/>
          </a:xfrm>
        </p:grpSpPr>
        <p:pic>
          <p:nvPicPr>
            <p:cNvPr id="6" name="Picture 5" descr="Screen Shot 2015-03-30 at 1.00.49 A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8"/>
            <a:stretch/>
          </p:blipFill>
          <p:spPr>
            <a:xfrm>
              <a:off x="2579556" y="4321642"/>
              <a:ext cx="3954972" cy="163124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468746" y="4145587"/>
              <a:ext cx="2523688" cy="21544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800" dirty="0"/>
                <a:t>c</a:t>
              </a:r>
              <a:r>
                <a:rPr lang="en-US" sz="800" dirty="0" smtClean="0"/>
                <a:t>himeric RNA with mismatched guide sequence</a:t>
              </a:r>
              <a:endParaRPr lang="en-US" sz="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79556" y="4321642"/>
              <a:ext cx="281679" cy="22794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938544" y="5245914"/>
            <a:ext cx="2257179" cy="308810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0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18441</TotalTime>
  <Words>1050</Words>
  <Application>Microsoft Macintosh PowerPoint</Application>
  <PresentationFormat>On-screen Show (4:3)</PresentationFormat>
  <Paragraphs>134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CRISPR bacon: a sizzling technique to generate genetically engineered pigs  DeMayo FJ, Spencer TE</vt:lpstr>
      <vt:lpstr>Happy April Fools’ Day!</vt:lpstr>
      <vt:lpstr>Multiplex Genome Engineering Using CRISPR/Cas Systems  Le Cong, F. Ann Ran, David Cox, Shuailiang Lin, Robert Barretto, Naomi Habib, Patrick D. Hsu, Xuebing Wu, Wenyan Jiang, Luciano A. Marraffini, and Feng Zhang</vt:lpstr>
      <vt:lpstr>Precise genome editing tools are essential for the advancement of synthetic biology</vt:lpstr>
      <vt:lpstr>Cong et al. demonstrated CRISPR/Cas systems can precisely edit the mammalian genome</vt:lpstr>
      <vt:lpstr>Overview: The steps of RNA-guided site-specific DNA cleavage by S. pyogenes CRISPR/Cas system</vt:lpstr>
      <vt:lpstr>Genome cleavage efficiency was determined with the SURVEYOR assay </vt:lpstr>
      <vt:lpstr>The CRISPR/Cas system can be implemented in mammalian cells with only three components</vt:lpstr>
      <vt:lpstr>Single nucleotide mismatches between the crRNA and target sequence abolishes DNA cleavage</vt:lpstr>
      <vt:lpstr>Three component CRISPR/Cas system can successfully cleave the genome at multiple sites</vt:lpstr>
      <vt:lpstr>Assumptions and concerns</vt:lpstr>
      <vt:lpstr>Impact and future work</vt:lpstr>
      <vt:lpstr>Leading scientists called for a worldwide moratorium on CRISPR/Cas germline gene modification (3/19/15)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Fools Paper slide</dc:title>
  <dc:creator>Jennifer Thornton</dc:creator>
  <cp:lastModifiedBy>Jennifer Thornton</cp:lastModifiedBy>
  <cp:revision>226</cp:revision>
  <cp:lastPrinted>2015-03-30T04:48:11Z</cp:lastPrinted>
  <dcterms:created xsi:type="dcterms:W3CDTF">2015-03-15T17:44:47Z</dcterms:created>
  <dcterms:modified xsi:type="dcterms:W3CDTF">2015-04-01T23:20:06Z</dcterms:modified>
</cp:coreProperties>
</file>