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sldIdLst>
    <p:sldId id="256" r:id="rId4"/>
    <p:sldId id="257" r:id="rId5"/>
    <p:sldId id="259" r:id="rId6"/>
    <p:sldId id="269" r:id="rId7"/>
    <p:sldId id="267" r:id="rId8"/>
    <p:sldId id="258" r:id="rId9"/>
    <p:sldId id="270" r:id="rId10"/>
    <p:sldId id="265" r:id="rId11"/>
    <p:sldId id="260" r:id="rId12"/>
    <p:sldId id="261" r:id="rId13"/>
    <p:sldId id="266"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C000"/>
    <a:srgbClr val="FFFFFF"/>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5" autoAdjust="0"/>
  </p:normalViewPr>
  <p:slideViewPr>
    <p:cSldViewPr>
      <p:cViewPr>
        <p:scale>
          <a:sx n="80" d="100"/>
          <a:sy n="80" d="100"/>
        </p:scale>
        <p:origin x="-306"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0D467-2BAB-44E9-A7E8-FD64CD0B484C}" type="datetimeFigureOut">
              <a:rPr lang="en-US" smtClean="0"/>
              <a:t>2/23/2012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F75DC-AF4B-4CAC-81E5-AD96447F35B1}" type="slidenum">
              <a:rPr lang="en-US" smtClean="0"/>
              <a:t>‹#›</a:t>
            </a:fld>
            <a:endParaRPr lang="en-US"/>
          </a:p>
        </p:txBody>
      </p:sp>
    </p:spTree>
    <p:extLst>
      <p:ext uri="{BB962C8B-B14F-4D97-AF65-F5344CB8AC3E}">
        <p14:creationId xmlns:p14="http://schemas.microsoft.com/office/powerpoint/2010/main" val="195217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helix-distorting DNA base lesions, including the</a:t>
            </a:r>
          </a:p>
          <a:p>
            <a:r>
              <a:rPr lang="en-US" sz="1200" b="0" i="0" u="none" strike="noStrike" kern="1200" baseline="0" dirty="0" smtClean="0">
                <a:solidFill>
                  <a:schemeClr val="tx1"/>
                </a:solidFill>
                <a:latin typeface="+mn-lt"/>
                <a:ea typeface="+mn-ea"/>
                <a:cs typeface="+mn-cs"/>
              </a:rPr>
              <a:t>UV-induced </a:t>
            </a:r>
            <a:r>
              <a:rPr lang="en-US" sz="1200" b="0" i="0" u="none" strike="noStrike" kern="1200" baseline="0" dirty="0" err="1" smtClean="0">
                <a:solidFill>
                  <a:schemeClr val="tx1"/>
                </a:solidFill>
                <a:latin typeface="+mn-lt"/>
                <a:ea typeface="+mn-ea"/>
                <a:cs typeface="+mn-cs"/>
              </a:rPr>
              <a:t>cyclobutane</a:t>
            </a:r>
            <a:r>
              <a:rPr lang="en-US" sz="1200" b="0" i="0" u="none" strike="noStrike" kern="1200" baseline="0" dirty="0" smtClean="0">
                <a:solidFill>
                  <a:schemeClr val="tx1"/>
                </a:solidFill>
                <a:latin typeface="+mn-lt"/>
                <a:ea typeface="+mn-ea"/>
                <a:cs typeface="+mn-cs"/>
              </a:rPr>
              <a:t> pyrimidine dimer (CPD) and</a:t>
            </a:r>
          </a:p>
          <a:p>
            <a:r>
              <a:rPr lang="en-US" sz="1200" b="0" i="0" u="none" strike="noStrike" kern="1200" baseline="0" dirty="0" smtClean="0">
                <a:solidFill>
                  <a:schemeClr val="tx1"/>
                </a:solidFill>
                <a:latin typeface="+mn-lt"/>
                <a:ea typeface="+mn-ea"/>
                <a:cs typeface="+mn-cs"/>
              </a:rPr>
              <a:t>the pyrimidine–</a:t>
            </a:r>
            <a:r>
              <a:rPr lang="en-US" sz="1200" b="0" i="0" u="none" strike="noStrike" kern="1200" baseline="0" dirty="0" err="1" smtClean="0">
                <a:solidFill>
                  <a:schemeClr val="tx1"/>
                </a:solidFill>
                <a:latin typeface="+mn-lt"/>
                <a:ea typeface="+mn-ea"/>
                <a:cs typeface="+mn-cs"/>
              </a:rPr>
              <a:t>pyrimidone</a:t>
            </a:r>
            <a:r>
              <a:rPr lang="en-US" sz="1200" b="0" i="0" u="none" strike="noStrike" kern="1200" baseline="0" dirty="0" smtClean="0">
                <a:solidFill>
                  <a:schemeClr val="tx1"/>
                </a:solidFill>
                <a:latin typeface="+mn-lt"/>
                <a:ea typeface="+mn-ea"/>
                <a:cs typeface="+mn-cs"/>
              </a:rPr>
              <a:t> (6-4) photoproduct (6-</a:t>
            </a:r>
          </a:p>
          <a:p>
            <a:r>
              <a:rPr lang="en-US" sz="1200" b="0" i="0" u="none" strike="noStrike" kern="1200" baseline="0" dirty="0" smtClean="0">
                <a:solidFill>
                  <a:schemeClr val="tx1"/>
                </a:solidFill>
                <a:latin typeface="+mn-lt"/>
                <a:ea typeface="+mn-ea"/>
                <a:cs typeface="+mn-cs"/>
              </a:rPr>
              <a:t>4PP)c </a:t>
            </a:r>
            <a:r>
              <a:rPr lang="en-US" dirty="0" err="1" smtClean="0"/>
              <a:t>aused</a:t>
            </a:r>
            <a:r>
              <a:rPr lang="en-US" dirty="0" smtClean="0"/>
              <a:t> by base damage </a:t>
            </a:r>
          </a:p>
          <a:p>
            <a:r>
              <a:rPr lang="en-US" dirty="0" smtClean="0"/>
              <a:t>The potential for mutations is realized by faulty DNA replication across such lesions.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4EF75DC-AF4B-4CAC-81E5-AD96447F35B1}" type="slidenum">
              <a:rPr lang="en-US" smtClean="0"/>
              <a:t>3</a:t>
            </a:fld>
            <a:endParaRPr lang="en-US"/>
          </a:p>
        </p:txBody>
      </p:sp>
    </p:spTree>
    <p:extLst>
      <p:ext uri="{BB962C8B-B14F-4D97-AF65-F5344CB8AC3E}">
        <p14:creationId xmlns:p14="http://schemas.microsoft.com/office/powerpoint/2010/main" val="176855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 line derived</a:t>
            </a:r>
            <a:r>
              <a:rPr lang="en-US" baseline="0" dirty="0" smtClean="0"/>
              <a:t> from an XPA patient, NER-deficient.</a:t>
            </a:r>
          </a:p>
          <a:p>
            <a:r>
              <a:rPr lang="en-US" dirty="0" smtClean="0">
                <a:effectLst/>
              </a:rPr>
              <a:t>CPDs forming preferentially at </a:t>
            </a:r>
            <a:r>
              <a:rPr lang="en-US" dirty="0" err="1" smtClean="0">
                <a:effectLst/>
              </a:rPr>
              <a:t>dipyrimidines</a:t>
            </a:r>
            <a:r>
              <a:rPr lang="en-US" dirty="0" smtClean="0">
                <a:effectLst/>
              </a:rPr>
              <a:t> with 5-methylcytosine </a:t>
            </a:r>
            <a:r>
              <a:rPr lang="en-US" dirty="0" smtClean="0"/>
              <a:t>CPDs (rather than 6-4 photoproducts or other lesions) are responsible for the great majority (&gt;80%) of UVB-induced mutations. Why? </a:t>
            </a:r>
            <a:r>
              <a:rPr lang="en-US" sz="1200" b="0" i="0" u="none" strike="noStrike" kern="1200" baseline="0" dirty="0" smtClean="0">
                <a:solidFill>
                  <a:schemeClr val="tx1"/>
                </a:solidFill>
                <a:latin typeface="+mn-lt"/>
                <a:ea typeface="+mn-ea"/>
                <a:cs typeface="+mn-cs"/>
              </a:rPr>
              <a:t>high level of induction, slow repair by NER and efficient</a:t>
            </a:r>
          </a:p>
          <a:p>
            <a:r>
              <a:rPr lang="en-US" sz="1200" b="0" i="0" u="none" strike="noStrike" kern="1200" baseline="0" dirty="0" smtClean="0">
                <a:solidFill>
                  <a:schemeClr val="tx1"/>
                </a:solidFill>
                <a:latin typeface="+mn-lt"/>
                <a:ea typeface="+mn-ea"/>
                <a:cs typeface="+mn-cs"/>
              </a:rPr>
              <a:t>replication bypass tolerance. Although (6–4)PPs are mutagenic when studied</a:t>
            </a:r>
          </a:p>
          <a:p>
            <a:r>
              <a:rPr lang="en-US" sz="1200" b="0" i="0" u="none" strike="noStrike" kern="1200" baseline="0" dirty="0" smtClean="0">
                <a:solidFill>
                  <a:schemeClr val="tx1"/>
                </a:solidFill>
                <a:latin typeface="+mn-lt"/>
                <a:ea typeface="+mn-ea"/>
                <a:cs typeface="+mn-cs"/>
              </a:rPr>
              <a:t>as single site-specific lesions </a:t>
            </a:r>
            <a:r>
              <a:rPr lang="en-US" sz="1200" b="0" i="1" u="none" strike="noStrike" kern="1200" baseline="0" dirty="0" smtClean="0">
                <a:solidFill>
                  <a:schemeClr val="tx1"/>
                </a:solidFill>
                <a:latin typeface="+mn-lt"/>
                <a:ea typeface="+mn-ea"/>
                <a:cs typeface="+mn-cs"/>
              </a:rPr>
              <a:t>in vitro </a:t>
            </a:r>
            <a:r>
              <a:rPr lang="en-US" sz="1200" b="0" i="0" u="none" strike="noStrike" kern="1200" baseline="0" dirty="0" smtClean="0">
                <a:solidFill>
                  <a:schemeClr val="tx1"/>
                </a:solidFill>
                <a:latin typeface="+mn-lt"/>
                <a:ea typeface="+mn-ea"/>
                <a:cs typeface="+mn-cs"/>
              </a:rPr>
              <a:t>or in transfection experiments,</a:t>
            </a:r>
          </a:p>
          <a:p>
            <a:r>
              <a:rPr lang="en-US" sz="1200" b="0" i="0" u="none" strike="noStrike" kern="1200" baseline="0" dirty="0" smtClean="0">
                <a:solidFill>
                  <a:schemeClr val="tx1"/>
                </a:solidFill>
                <a:latin typeface="+mn-lt"/>
                <a:ea typeface="+mn-ea"/>
                <a:cs typeface="+mn-cs"/>
              </a:rPr>
              <a:t>their direct contribution to solar UV mutagenesis in mammalian</a:t>
            </a:r>
          </a:p>
          <a:p>
            <a:r>
              <a:rPr lang="en-US" sz="1200" b="0" i="0" u="none" strike="noStrike" kern="1200" baseline="0" dirty="0" smtClean="0">
                <a:solidFill>
                  <a:schemeClr val="tx1"/>
                </a:solidFill>
                <a:latin typeface="+mn-lt"/>
                <a:ea typeface="+mn-ea"/>
                <a:cs typeface="+mn-cs"/>
              </a:rPr>
              <a:t>cells is probably minor. This is because they are repaired much</a:t>
            </a:r>
          </a:p>
          <a:p>
            <a:r>
              <a:rPr lang="en-US" sz="1200" b="0" i="0" u="none" strike="noStrike" kern="1200" baseline="0" dirty="0" smtClean="0">
                <a:solidFill>
                  <a:schemeClr val="tx1"/>
                </a:solidFill>
                <a:latin typeface="+mn-lt"/>
                <a:ea typeface="+mn-ea"/>
                <a:cs typeface="+mn-cs"/>
              </a:rPr>
              <a:t>more rapidly than the CPD photoproducts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because they</a:t>
            </a:r>
          </a:p>
          <a:p>
            <a:r>
              <a:rPr lang="en-US" sz="1200" b="0" i="0" u="none" strike="noStrike" kern="1200" baseline="0" dirty="0" smtClean="0">
                <a:solidFill>
                  <a:schemeClr val="tx1"/>
                </a:solidFill>
                <a:latin typeface="+mn-lt"/>
                <a:ea typeface="+mn-ea"/>
                <a:cs typeface="+mn-cs"/>
              </a:rPr>
              <a:t>are induced only at very low levels.</a:t>
            </a:r>
          </a:p>
          <a:p>
            <a:r>
              <a:rPr lang="en-US" dirty="0" smtClean="0">
                <a:effectLst/>
              </a:rPr>
              <a:t>Bypass of the CPD by an error-prone DNA polymerase could produce a C to T or CC to TT mutation. Deamination may occur within the CPD and may affect the 5-methylcytosine alone or the 5-methylcytosine and cytosine (double deamination). If the </a:t>
            </a:r>
            <a:r>
              <a:rPr lang="en-US" dirty="0" err="1" smtClean="0">
                <a:effectLst/>
              </a:rPr>
              <a:t>deaminated</a:t>
            </a:r>
            <a:r>
              <a:rPr lang="en-US" dirty="0" smtClean="0">
                <a:effectLst/>
              </a:rPr>
              <a:t> CPD is bypassed mostly error-free by DNA polymerase η, a C to T transition or CC to TT tandem transition mutation will occur. The starting sequence is marked by a blue box. The two mutated sequences, which are eventually produced, are marked by red boxes.</a:t>
            </a:r>
            <a:endParaRPr lang="en-US" dirty="0"/>
          </a:p>
        </p:txBody>
      </p:sp>
      <p:sp>
        <p:nvSpPr>
          <p:cNvPr id="4" name="Slide Number Placeholder 3"/>
          <p:cNvSpPr>
            <a:spLocks noGrp="1"/>
          </p:cNvSpPr>
          <p:nvPr>
            <p:ph type="sldNum" sz="quarter" idx="10"/>
          </p:nvPr>
        </p:nvSpPr>
        <p:spPr/>
        <p:txBody>
          <a:bodyPr/>
          <a:lstStyle/>
          <a:p>
            <a:fld id="{74EF75DC-AF4B-4CAC-81E5-AD96447F35B1}" type="slidenum">
              <a:rPr lang="en-US" smtClean="0"/>
              <a:t>4</a:t>
            </a:fld>
            <a:endParaRPr lang="en-US"/>
          </a:p>
        </p:txBody>
      </p:sp>
    </p:spTree>
    <p:extLst>
      <p:ext uri="{BB962C8B-B14F-4D97-AF65-F5344CB8AC3E}">
        <p14:creationId xmlns:p14="http://schemas.microsoft.com/office/powerpoint/2010/main" val="176855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Different cellular responses after detection of UV-induced photoproducts. Bulky lesions in DNA, such as CPDs and 6-4 PPs, represent a drastic physical hindrance to the progression of replication and transcription machineries. In blocked replication forks, sensors, such as ATR protein and p53, are involved in transmitting the signal of danger to other proteins in the cell. CSA and CSB proteins probably act in transcription stalled in front of lesions, recruiting TCR factors. DNA repair pathways can handle low amounts of DNA damage, what may involve p53-dependent induction of NER proteins as XPC and XPE/p48. Cell cycle arrest may provide additional time for the lesion removal. In the case of excessive genomic injury, a programmed cellular suicide (apoptosis) can protect the organism from genetic instability, leading to cell fragmentation, and phagocytosis by neighboring defense cells. When all these rescue mechanisms are not able to deal with DNA damage, persistence of lesions can be responsible for mutations, leading to genetic instability and carcinogenesis.</a:t>
            </a:r>
            <a:endParaRPr lang="en-US" dirty="0"/>
          </a:p>
        </p:txBody>
      </p:sp>
      <p:sp>
        <p:nvSpPr>
          <p:cNvPr id="4" name="Slide Number Placeholder 3"/>
          <p:cNvSpPr>
            <a:spLocks noGrp="1"/>
          </p:cNvSpPr>
          <p:nvPr>
            <p:ph type="sldNum" sz="quarter" idx="10"/>
          </p:nvPr>
        </p:nvSpPr>
        <p:spPr/>
        <p:txBody>
          <a:bodyPr/>
          <a:lstStyle/>
          <a:p>
            <a:fld id="{74EF75DC-AF4B-4CAC-81E5-AD96447F35B1}" type="slidenum">
              <a:rPr lang="en-US" smtClean="0"/>
              <a:t>5</a:t>
            </a:fld>
            <a:endParaRPr lang="en-US"/>
          </a:p>
        </p:txBody>
      </p:sp>
    </p:spTree>
    <p:extLst>
      <p:ext uri="{BB962C8B-B14F-4D97-AF65-F5344CB8AC3E}">
        <p14:creationId xmlns:p14="http://schemas.microsoft.com/office/powerpoint/2010/main" val="59648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a:t>
            </a:r>
            <a:r>
              <a:rPr lang="en-US" dirty="0" smtClean="0">
                <a:effectLst/>
              </a:rPr>
              <a:t> | Nucleotide excision repair (NER) operates on base damage caused by exogenous agents (such as mutagenic and carcinogenic chemicals and photoproducts generated by sunlight exposure) that cause alterations in the chemistry and structure of the DNA duplex . </a:t>
            </a:r>
            <a:r>
              <a:rPr lang="en-US" b="1" dirty="0" smtClean="0">
                <a:effectLst/>
              </a:rPr>
              <a:t>b</a:t>
            </a:r>
            <a:r>
              <a:rPr lang="en-US" dirty="0" smtClean="0">
                <a:effectLst/>
              </a:rPr>
              <a:t> | Such damage is recognized by a protein called XPC, which is stably bound to another protein called HHRAD23B (R23). </a:t>
            </a:r>
            <a:r>
              <a:rPr lang="en-US" b="1" dirty="0" smtClean="0">
                <a:effectLst/>
              </a:rPr>
              <a:t>c</a:t>
            </a:r>
            <a:r>
              <a:rPr lang="en-US" dirty="0" smtClean="0">
                <a:effectLst/>
              </a:rPr>
              <a:t> | The binding of the XPC–HHRAD23 </a:t>
            </a:r>
            <a:r>
              <a:rPr lang="en-US" dirty="0" err="1" smtClean="0">
                <a:effectLst/>
              </a:rPr>
              <a:t>heterodimeric</a:t>
            </a:r>
            <a:r>
              <a:rPr lang="en-US" dirty="0" smtClean="0">
                <a:effectLst/>
              </a:rPr>
              <a:t> </a:t>
            </a:r>
            <a:r>
              <a:rPr lang="en-US" dirty="0" err="1" smtClean="0">
                <a:effectLst/>
              </a:rPr>
              <a:t>subcomplex</a:t>
            </a:r>
            <a:r>
              <a:rPr lang="en-US" dirty="0" smtClean="0">
                <a:effectLst/>
              </a:rPr>
              <a:t> is followed by the binding of several other proteins (XPA, RPA, TFIIH and XPG). Of these, XPA and RPA are believed to facilitate specific recognition of base damage. TFIIH is a </a:t>
            </a:r>
            <a:r>
              <a:rPr lang="en-US" dirty="0" err="1" smtClean="0">
                <a:effectLst/>
              </a:rPr>
              <a:t>subcomplex</a:t>
            </a:r>
            <a:r>
              <a:rPr lang="en-US" dirty="0" smtClean="0">
                <a:effectLst/>
              </a:rPr>
              <a:t> of the RNA polymerase II transcription initiation machinery which also operates during NER. It consists of six subunits and contains two DNA helicase activities (XPB and XPD) that unwind the DNA duplex in the immediate vicinity of the base damage. This local denaturation generates a bubble in the DNA, the ends of which comprise junctions between duplex and single-stranded DNA. </a:t>
            </a:r>
            <a:r>
              <a:rPr lang="en-US" b="1" dirty="0" smtClean="0">
                <a:effectLst/>
              </a:rPr>
              <a:t>d</a:t>
            </a:r>
            <a:r>
              <a:rPr lang="en-US" dirty="0" smtClean="0">
                <a:effectLst/>
              </a:rPr>
              <a:t> | The subsequent binding of the ERCC1–XPF </a:t>
            </a:r>
            <a:r>
              <a:rPr lang="en-US" dirty="0" err="1" smtClean="0">
                <a:effectLst/>
              </a:rPr>
              <a:t>heterodimeric</a:t>
            </a:r>
            <a:r>
              <a:rPr lang="en-US" dirty="0" smtClean="0">
                <a:effectLst/>
              </a:rPr>
              <a:t> </a:t>
            </a:r>
            <a:r>
              <a:rPr lang="en-US" dirty="0" err="1" smtClean="0">
                <a:effectLst/>
              </a:rPr>
              <a:t>subcomplex</a:t>
            </a:r>
            <a:r>
              <a:rPr lang="en-US" dirty="0" smtClean="0">
                <a:effectLst/>
              </a:rPr>
              <a:t> generates a completely assembled NER </a:t>
            </a:r>
            <a:r>
              <a:rPr lang="en-US" dirty="0" err="1" smtClean="0">
                <a:effectLst/>
              </a:rPr>
              <a:t>multiprotein</a:t>
            </a:r>
            <a:r>
              <a:rPr lang="en-US" dirty="0" smtClean="0">
                <a:effectLst/>
              </a:rPr>
              <a:t> complex. </a:t>
            </a:r>
            <a:r>
              <a:rPr lang="en-US" b="1" dirty="0" smtClean="0">
                <a:effectLst/>
              </a:rPr>
              <a:t>e</a:t>
            </a:r>
            <a:r>
              <a:rPr lang="en-US" dirty="0" smtClean="0">
                <a:effectLst/>
              </a:rPr>
              <a:t> | XPG is a duplex/single-stranded DNA endonuclease that cuts the damaged strand at such junctions 3' to the site of base damage. Conversely, the ERCC1–XPF </a:t>
            </a:r>
            <a:r>
              <a:rPr lang="en-US" dirty="0" err="1" smtClean="0">
                <a:effectLst/>
              </a:rPr>
              <a:t>heterodimeric</a:t>
            </a:r>
            <a:r>
              <a:rPr lang="en-US" dirty="0" smtClean="0">
                <a:effectLst/>
              </a:rPr>
              <a:t> protein is a duplex/single-stranded DNA endonuclease that cuts the damaged strand at such junctions 5' to the site of base damage. This bimodal incision generates an oligonucleotide fragment 27–30 nucleotides in length which includes the damaged base. </a:t>
            </a:r>
            <a:r>
              <a:rPr lang="en-US" b="1" dirty="0" smtClean="0">
                <a:effectLst/>
              </a:rPr>
              <a:t>f</a:t>
            </a:r>
            <a:r>
              <a:rPr lang="en-US" dirty="0" smtClean="0">
                <a:effectLst/>
              </a:rPr>
              <a:t> | This fragment is excised from the genome, concomitant with restoring the potential 27–30 nucleotide gap by repair synthesis. Repair synthesis requires DNA polymerases or , as well as the accessory replication proteins PCNA, RPA and RFC. The covalent integrity of the damaged strand is then restored by DNA ligase. </a:t>
            </a:r>
            <a:r>
              <a:rPr lang="en-US" b="1" dirty="0" smtClean="0">
                <a:effectLst/>
              </a:rPr>
              <a:t>g</a:t>
            </a:r>
            <a:r>
              <a:rPr lang="en-US" dirty="0" smtClean="0">
                <a:effectLst/>
              </a:rPr>
              <a:t> | Collectively, these biochemical events return the damaged DNA to its native chemistry and configuration. ERCC1, excision repair cross-complementing 1; PCNA, proliferating cell nuclear antigen; POL, polymerase; RFC, replication factor C; RPA, replication protein A; TFIIH, transcription factor IIH; XP, </a:t>
            </a:r>
            <a:r>
              <a:rPr lang="en-US" dirty="0" err="1" smtClean="0">
                <a:effectLst/>
              </a:rPr>
              <a:t>xeroderma</a:t>
            </a:r>
            <a:r>
              <a:rPr lang="en-US" dirty="0" smtClean="0">
                <a:effectLst/>
              </a:rPr>
              <a:t> </a:t>
            </a:r>
            <a:r>
              <a:rPr lang="en-US" dirty="0" err="1" smtClean="0">
                <a:effectLst/>
              </a:rPr>
              <a:t>pigmentosum</a:t>
            </a:r>
            <a:r>
              <a:rPr lang="en-US" dirty="0" smtClean="0">
                <a:effectLst/>
              </a:rPr>
              <a:t>.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74EF75DC-AF4B-4CAC-81E5-AD96447F35B1}" type="slidenum">
              <a:rPr lang="en-US" smtClean="0"/>
              <a:t>6</a:t>
            </a:fld>
            <a:endParaRPr lang="en-US"/>
          </a:p>
        </p:txBody>
      </p:sp>
    </p:spTree>
    <p:extLst>
      <p:ext uri="{BB962C8B-B14F-4D97-AF65-F5344CB8AC3E}">
        <p14:creationId xmlns:p14="http://schemas.microsoft.com/office/powerpoint/2010/main" val="271722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XPA gene product is a 32 </a:t>
            </a:r>
            <a:r>
              <a:rPr lang="en-US" dirty="0" err="1" smtClean="0">
                <a:effectLst/>
              </a:rPr>
              <a:t>kDa</a:t>
            </a:r>
            <a:r>
              <a:rPr lang="en-US" dirty="0" smtClean="0">
                <a:effectLst/>
              </a:rPr>
              <a:t>, Zn</a:t>
            </a:r>
            <a:r>
              <a:rPr lang="en-US" baseline="30000" dirty="0" smtClean="0">
                <a:effectLst/>
              </a:rPr>
              <a:t>2+</a:t>
            </a:r>
            <a:r>
              <a:rPr lang="en-US" dirty="0" smtClean="0">
                <a:effectLst/>
              </a:rPr>
              <a:t>-finger, DNA binding protein that shows affinity for UV-damaged DNA </a:t>
            </a:r>
            <a:r>
              <a:rPr lang="en-US" dirty="0" smtClean="0">
                <a:effectLst/>
                <a:hlinkClick r:id="" action="ppaction://hlinkfile"/>
              </a:rPr>
              <a:t>[62]</a:t>
            </a:r>
            <a:r>
              <a:rPr lang="en-US" dirty="0" smtClean="0">
                <a:effectLst/>
              </a:rPr>
              <a:t> and </a:t>
            </a:r>
            <a:r>
              <a:rPr lang="en-US" dirty="0" smtClean="0">
                <a:effectLst/>
                <a:hlinkClick r:id="" action="ppaction://hlinkfile"/>
              </a:rPr>
              <a:t>[63]</a:t>
            </a:r>
            <a:r>
              <a:rPr lang="en-US" dirty="0" smtClean="0">
                <a:effectLst/>
              </a:rPr>
              <a:t>. In general, this affinity is related to the extent of helical distortion in the DNA backbone. This characteristic had led to the proposal of a role for this protein in lesion recognition. However, as XPC–hHR23B has been shown to act first in damage detection, the function of XPA was reconsidered (see below). In addition, XPA showed to interact with two novel proteins, XAB1 and XAB2, whose functions in NER are not clear. The XPA binding protein 1 (XAB1) is a cytoplasmic </a:t>
            </a:r>
            <a:r>
              <a:rPr lang="en-US" dirty="0" err="1" smtClean="0">
                <a:effectLst/>
              </a:rPr>
              <a:t>GTPase</a:t>
            </a:r>
            <a:r>
              <a:rPr lang="en-US" dirty="0" smtClean="0">
                <a:effectLst/>
              </a:rPr>
              <a:t> protein that appears to be involved in nuclear localization of XPA </a:t>
            </a:r>
            <a:r>
              <a:rPr lang="en-US" dirty="0" smtClean="0">
                <a:effectLst/>
                <a:hlinkClick r:id="" action="ppaction://hlinkfile"/>
              </a:rPr>
              <a:t>[64]</a:t>
            </a:r>
            <a:r>
              <a:rPr lang="en-US" dirty="0" smtClean="0">
                <a:effectLst/>
              </a:rPr>
              <a:t>. The XPA binding protein 2 (XAB2) also interacts with CSA and CSB proteins, as well as RNA pol II. Apparently, XPA and RPA are required for the formation of the pre-incision complex during NER. It has been proposed that these proteins are able to double check DNA bending and unwinding, and, as a consequence, they could serve as regulatory subunits that verify the damage-specific recruitment of NER factors. Alternatively, they could control the correct three-dimensional assembly of NER intermediates prior to </a:t>
            </a:r>
            <a:r>
              <a:rPr lang="en-US" dirty="0" err="1" smtClean="0">
                <a:effectLst/>
              </a:rPr>
              <a:t>endonucleolytic</a:t>
            </a:r>
            <a:r>
              <a:rPr lang="en-US" dirty="0" smtClean="0">
                <a:effectLst/>
              </a:rPr>
              <a:t> cleavage </a:t>
            </a:r>
          </a:p>
          <a:p>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4EF75DC-AF4B-4CAC-81E5-AD96447F35B1}" type="slidenum">
              <a:rPr lang="en-US" smtClean="0"/>
              <a:t>7</a:t>
            </a:fld>
            <a:endParaRPr lang="en-US"/>
          </a:p>
        </p:txBody>
      </p:sp>
    </p:spTree>
    <p:extLst>
      <p:ext uri="{BB962C8B-B14F-4D97-AF65-F5344CB8AC3E}">
        <p14:creationId xmlns:p14="http://schemas.microsoft.com/office/powerpoint/2010/main" val="66028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Although DNA repair efficiently disposes of most damage, the probability that the replication apparatus will encounter sites of unrepaired damage has prompted evolutionary selection for mechanisms whereby such sites can be bypassed. Sites of base damage recognized as cognate lesions are bypassed accurately. However, </a:t>
            </a:r>
            <a:r>
              <a:rPr lang="en-US" dirty="0" err="1" smtClean="0">
                <a:effectLst/>
              </a:rPr>
              <a:t>noncognate</a:t>
            </a:r>
            <a:r>
              <a:rPr lang="en-US" dirty="0" smtClean="0">
                <a:effectLst/>
              </a:rPr>
              <a:t> substrates are bypassed inaccurately, which results in the introduction of mutations. This may contribute to much of the spontaneous mutation rate in normal cells. But, if repair systems are not operational, the burden on TLS may be such that mutagenesis can have severe phenotypic consequences.</a:t>
            </a:r>
            <a:endParaRPr lang="en-US" dirty="0" smtClean="0"/>
          </a:p>
          <a:p>
            <a:r>
              <a:rPr lang="en-US" dirty="0" smtClean="0"/>
              <a:t>Individuals </a:t>
            </a:r>
            <a:r>
              <a:rPr lang="en-US" dirty="0" smtClean="0"/>
              <a:t>with XP have a high incidence of premalignant actinic </a:t>
            </a:r>
            <a:r>
              <a:rPr lang="en-US" dirty="0" err="1" smtClean="0"/>
              <a:t>keratoses</a:t>
            </a:r>
            <a:r>
              <a:rPr lang="en-US" dirty="0" smtClean="0"/>
              <a:t> (proliferative lesions in the skin, which signal impending neoplastic change), as well as benign and malignant skin </a:t>
            </a:r>
            <a:r>
              <a:rPr lang="en-US" dirty="0" err="1" smtClean="0"/>
              <a:t>tumours</a:t>
            </a:r>
            <a:r>
              <a:rPr lang="en-US" dirty="0" smtClean="0"/>
              <a:t>. The median age of onset of skin cancer is 8 years, nearly 50 years younger than in the general US population. This is the earliest onset of </a:t>
            </a:r>
            <a:r>
              <a:rPr lang="en-US" dirty="0" err="1" smtClean="0"/>
              <a:t>neoplasia</a:t>
            </a:r>
            <a:r>
              <a:rPr lang="en-US" dirty="0" smtClean="0"/>
              <a:t> documented for any recessive human hereditary disease and reflects the importance of DNA repair in the prevention of these cancers in the general population. Neoplasms are predominantly basal cell and squamous cell carcinomas of the skin, but also include melanomas, </a:t>
            </a:r>
            <a:r>
              <a:rPr lang="en-US" dirty="0" err="1" smtClean="0"/>
              <a:t>keratoacanthomas</a:t>
            </a:r>
            <a:r>
              <a:rPr lang="en-US" dirty="0" smtClean="0"/>
              <a:t> (</a:t>
            </a:r>
            <a:r>
              <a:rPr lang="en-US" dirty="0" err="1" smtClean="0"/>
              <a:t>tumours</a:t>
            </a:r>
            <a:r>
              <a:rPr lang="en-US" dirty="0" smtClean="0"/>
              <a:t> that arise from cells of the skin appendages, such as hair follicles), </a:t>
            </a:r>
            <a:r>
              <a:rPr lang="en-US" dirty="0" err="1" smtClean="0"/>
              <a:t>angiomas</a:t>
            </a:r>
            <a:r>
              <a:rPr lang="en-US" dirty="0" smtClean="0"/>
              <a:t> and sarcomas. The cutaneous features of XP are essentially identical in patients with XP-AXP-G, although XP-E patients tend to have milder symptoms and a later onset of cancer, and XP-C patients are less frequently afflicted neurologically.</a:t>
            </a:r>
            <a:endParaRPr lang="en-US" dirty="0"/>
          </a:p>
        </p:txBody>
      </p:sp>
      <p:sp>
        <p:nvSpPr>
          <p:cNvPr id="4" name="Slide Number Placeholder 3"/>
          <p:cNvSpPr>
            <a:spLocks noGrp="1"/>
          </p:cNvSpPr>
          <p:nvPr>
            <p:ph type="sldNum" sz="quarter" idx="10"/>
          </p:nvPr>
        </p:nvSpPr>
        <p:spPr/>
        <p:txBody>
          <a:bodyPr/>
          <a:lstStyle/>
          <a:p>
            <a:fld id="{74EF75DC-AF4B-4CAC-81E5-AD96447F35B1}" type="slidenum">
              <a:rPr lang="en-US" smtClean="0"/>
              <a:t>8</a:t>
            </a:fld>
            <a:endParaRPr lang="en-US"/>
          </a:p>
        </p:txBody>
      </p:sp>
    </p:spTree>
    <p:extLst>
      <p:ext uri="{BB962C8B-B14F-4D97-AF65-F5344CB8AC3E}">
        <p14:creationId xmlns:p14="http://schemas.microsoft.com/office/powerpoint/2010/main" val="225096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Circadian rhythm is the daily oscillation in the biochemical, behavioral, and physiological functions of organisms. </a:t>
            </a:r>
            <a:r>
              <a:rPr lang="en-US" sz="1200" b="0" i="0" u="none" strike="noStrike" kern="1200" baseline="0" dirty="0" smtClean="0">
                <a:solidFill>
                  <a:schemeClr val="tx1"/>
                </a:solidFill>
                <a:latin typeface="+mn-lt"/>
                <a:ea typeface="+mn-ea"/>
                <a:cs typeface="+mn-cs"/>
              </a:rPr>
              <a:t>20</a:t>
            </a:r>
            <a:r>
              <a:rPr lang="en-US" sz="1200" b="0" i="0" u="none" strike="noStrike" kern="1200" baseline="0" dirty="0" smtClean="0">
                <a:solidFill>
                  <a:schemeClr val="tx1"/>
                </a:solidFill>
                <a:latin typeface="+mn-lt"/>
                <a:ea typeface="+mn-ea"/>
                <a:cs typeface="+mn-cs"/>
              </a:rPr>
              <a:t>% of the genome appears to be rhythmically regulated</a:t>
            </a:r>
            <a:r>
              <a:rPr lang="en-US" sz="1200" b="0" i="0" u="none" strike="noStrike" kern="1200" baseline="0" dirty="0" smtClean="0">
                <a:solidFill>
                  <a:schemeClr val="tx1"/>
                </a:solidFill>
                <a:latin typeface="+mn-lt"/>
                <a:ea typeface="+mn-ea"/>
                <a:cs typeface="+mn-cs"/>
              </a:rPr>
              <a:t>. So, it may not be so surprising that the </a:t>
            </a:r>
            <a:r>
              <a:rPr lang="en-US" dirty="0" smtClean="0">
                <a:effectLst/>
              </a:rPr>
              <a:t>cellular response to DNA-damaging agents such as UV is gated by the clock. </a:t>
            </a:r>
          </a:p>
          <a:p>
            <a:r>
              <a:rPr lang="en-US" dirty="0" smtClean="0">
                <a:effectLst/>
              </a:rPr>
              <a:t>In mice and humans, the clock is present in essentially every cell and is generated by an </a:t>
            </a:r>
            <a:r>
              <a:rPr lang="en-US" dirty="0" err="1" smtClean="0">
                <a:effectLst/>
              </a:rPr>
              <a:t>autoregulatory</a:t>
            </a:r>
            <a:r>
              <a:rPr lang="en-US" dirty="0" smtClean="0">
                <a:effectLst/>
              </a:rPr>
              <a:t> transcription-translation feedback loop (TTFL): Clock and Bmal1 transcription factors bind to the E-box promoter elements of the </a:t>
            </a:r>
            <a:r>
              <a:rPr lang="en-US" i="1" dirty="0" err="1" smtClean="0">
                <a:effectLst/>
              </a:rPr>
              <a:t>Cryptochrome</a:t>
            </a:r>
            <a:r>
              <a:rPr lang="en-US" dirty="0" smtClean="0">
                <a:effectLst/>
              </a:rPr>
              <a:t> (</a:t>
            </a:r>
            <a:r>
              <a:rPr lang="en-US" i="1" dirty="0" smtClean="0">
                <a:effectLst/>
              </a:rPr>
              <a:t>Cry</a:t>
            </a:r>
            <a:r>
              <a:rPr lang="en-US" dirty="0" smtClean="0">
                <a:effectLst/>
              </a:rPr>
              <a:t>)</a:t>
            </a:r>
            <a:r>
              <a:rPr lang="en-US" i="1" dirty="0" smtClean="0">
                <a:effectLst/>
              </a:rPr>
              <a:t>1</a:t>
            </a:r>
            <a:r>
              <a:rPr lang="en-US" dirty="0" smtClean="0">
                <a:effectLst/>
              </a:rPr>
              <a:t> and </a:t>
            </a:r>
            <a:r>
              <a:rPr lang="en-US" i="1" dirty="0" smtClean="0">
                <a:effectLst/>
              </a:rPr>
              <a:t>2</a:t>
            </a:r>
            <a:r>
              <a:rPr lang="en-US" dirty="0" smtClean="0">
                <a:effectLst/>
              </a:rPr>
              <a:t> and </a:t>
            </a:r>
            <a:r>
              <a:rPr lang="en-US" i="1" dirty="0" smtClean="0">
                <a:effectLst/>
              </a:rPr>
              <a:t>Period</a:t>
            </a:r>
            <a:r>
              <a:rPr lang="en-US" dirty="0" smtClean="0">
                <a:effectLst/>
              </a:rPr>
              <a:t> (</a:t>
            </a:r>
            <a:r>
              <a:rPr lang="en-US" i="1" dirty="0" smtClean="0">
                <a:effectLst/>
              </a:rPr>
              <a:t>Per</a:t>
            </a:r>
            <a:r>
              <a:rPr lang="en-US" dirty="0" smtClean="0">
                <a:effectLst/>
              </a:rPr>
              <a:t>)</a:t>
            </a:r>
            <a:r>
              <a:rPr lang="en-US" i="1" dirty="0" smtClean="0">
                <a:effectLst/>
              </a:rPr>
              <a:t>1</a:t>
            </a:r>
            <a:r>
              <a:rPr lang="en-US" dirty="0" smtClean="0">
                <a:effectLst/>
              </a:rPr>
              <a:t> and </a:t>
            </a:r>
            <a:r>
              <a:rPr lang="en-US" i="1" dirty="0" smtClean="0">
                <a:effectLst/>
              </a:rPr>
              <a:t>2</a:t>
            </a:r>
            <a:r>
              <a:rPr lang="en-US" dirty="0" smtClean="0">
                <a:effectLst/>
              </a:rPr>
              <a:t> genes and activate their transcription. The Cry and Per proteins make </a:t>
            </a:r>
            <a:r>
              <a:rPr lang="en-US" dirty="0" err="1" smtClean="0">
                <a:effectLst/>
              </a:rPr>
              <a:t>oligomeric</a:t>
            </a:r>
            <a:r>
              <a:rPr lang="en-US" dirty="0" smtClean="0">
                <a:effectLst/>
              </a:rPr>
              <a:t> complexes that, after a time delay, inhibit the Clock·Bmal1 complex and hence the transcription of the </a:t>
            </a:r>
            <a:r>
              <a:rPr lang="en-US" i="1" dirty="0" smtClean="0">
                <a:effectLst/>
              </a:rPr>
              <a:t>Cry</a:t>
            </a:r>
            <a:r>
              <a:rPr lang="en-US" dirty="0" smtClean="0">
                <a:effectLst/>
              </a:rPr>
              <a:t> and </a:t>
            </a:r>
            <a:r>
              <a:rPr lang="en-US" i="1" dirty="0" smtClean="0">
                <a:effectLst/>
              </a:rPr>
              <a:t>Per</a:t>
            </a:r>
            <a:r>
              <a:rPr lang="en-US" dirty="0" smtClean="0">
                <a:effectLst/>
              </a:rPr>
              <a:t> genes. The time delay between the synthesis of Cry and Per and their action as repressors generates an oscillatory pattern of expression of </a:t>
            </a:r>
            <a:r>
              <a:rPr lang="en-US" dirty="0" err="1" smtClean="0">
                <a:effectLst/>
              </a:rPr>
              <a:t>Crys</a:t>
            </a:r>
            <a:r>
              <a:rPr lang="en-US" dirty="0" smtClean="0">
                <a:effectLst/>
              </a:rPr>
              <a:t> and </a:t>
            </a:r>
            <a:r>
              <a:rPr lang="en-US" dirty="0" err="1" smtClean="0">
                <a:effectLst/>
              </a:rPr>
              <a:t>Pers</a:t>
            </a:r>
            <a:r>
              <a:rPr lang="en-US" dirty="0" smtClean="0">
                <a:effectLst/>
              </a:rPr>
              <a:t> and other clock controlled genes that are regulated by Clock·Bmal1 but are not part of the TTFL. It is this oscillation of gene expression that affects cellular and organismic function to give rise to the circadian rhythm at a macroscopic level.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4EF75DC-AF4B-4CAC-81E5-AD96447F35B1}" type="slidenum">
              <a:rPr lang="en-US" smtClean="0"/>
              <a:t>9</a:t>
            </a:fld>
            <a:endParaRPr lang="en-US"/>
          </a:p>
        </p:txBody>
      </p:sp>
    </p:spTree>
    <p:extLst>
      <p:ext uri="{BB962C8B-B14F-4D97-AF65-F5344CB8AC3E}">
        <p14:creationId xmlns:p14="http://schemas.microsoft.com/office/powerpoint/2010/main" val="112845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These peripheral circadian oscillations are synchronized with one another by the master circadian clock that is located above the optic </a:t>
            </a:r>
            <a:r>
              <a:rPr lang="en-US" dirty="0" err="1" smtClean="0">
                <a:effectLst/>
              </a:rPr>
              <a:t>chiasma</a:t>
            </a:r>
            <a:r>
              <a:rPr lang="en-US" dirty="0" smtClean="0">
                <a:effectLst/>
              </a:rPr>
              <a:t>, in the </a:t>
            </a:r>
            <a:r>
              <a:rPr lang="en-US" dirty="0" err="1" smtClean="0">
                <a:effectLst/>
              </a:rPr>
              <a:t>suprachiasmatic</a:t>
            </a:r>
            <a:r>
              <a:rPr lang="en-US" dirty="0" smtClean="0">
                <a:effectLst/>
              </a:rPr>
              <a:t> nuclei (SCN). The SCN coordinates the peripheral clocks in organs such as liver, kidney, and heart to give rise to the circadian rhythm at the organism level. </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EF75DC-AF4B-4CAC-81E5-AD96447F35B1}" type="slidenum">
              <a:rPr lang="en-US" smtClean="0"/>
              <a:t>10</a:t>
            </a:fld>
            <a:endParaRPr lang="en-US"/>
          </a:p>
        </p:txBody>
      </p:sp>
    </p:spTree>
    <p:extLst>
      <p:ext uri="{BB962C8B-B14F-4D97-AF65-F5344CB8AC3E}">
        <p14:creationId xmlns:p14="http://schemas.microsoft.com/office/powerpoint/2010/main" val="374525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Recently, in a study that analyzed liver and brain tissues from mice, it was</a:t>
            </a:r>
          </a:p>
          <a:p>
            <a:r>
              <a:rPr lang="en-US" sz="1200" b="0" i="0" u="none" strike="noStrike" kern="1200" baseline="0" dirty="0" smtClean="0">
                <a:solidFill>
                  <a:schemeClr val="tx1"/>
                </a:solidFill>
                <a:latin typeface="+mn-lt"/>
                <a:ea typeface="+mn-ea"/>
                <a:cs typeface="+mn-cs"/>
              </a:rPr>
              <a:t>found that XPA is controlled by the core molecular circadian clock. More accurately, XPA levels are </a:t>
            </a:r>
            <a:r>
              <a:rPr lang="en-US" dirty="0" smtClean="0"/>
              <a:t>coordinately regulated by the circadian clock, the ubiquitin-proteasome system and DNA damage.</a:t>
            </a:r>
            <a:endParaRPr lang="en-US" sz="1200" b="0" i="0" u="none" strike="noStrike" kern="1200" baseline="0" dirty="0" smtClean="0">
              <a:solidFill>
                <a:schemeClr val="tx1"/>
              </a:solidFill>
              <a:latin typeface="+mn-lt"/>
              <a:ea typeface="+mn-ea"/>
              <a:cs typeface="+mn-cs"/>
            </a:endParaRPr>
          </a:p>
          <a:p>
            <a:r>
              <a:rPr lang="en-US" dirty="0" smtClean="0">
                <a:effectLst/>
              </a:rPr>
              <a:t>the rate of excision repair of a UV photoproduct in the mouse brain exhibits a daily rhythm. Furthermore, it appears that this rhythmic pattern is due to the circadian oscillation of the XPA. Even though in that study the damaged-DNA substrate was a UV photoproduct, we suggested that the findings were relevant to the repair of </a:t>
            </a:r>
            <a:r>
              <a:rPr lang="en-US" dirty="0" err="1" smtClean="0">
                <a:effectLst/>
              </a:rPr>
              <a:t>cisplatin</a:t>
            </a:r>
            <a:r>
              <a:rPr lang="en-US" dirty="0" smtClean="0">
                <a:effectLst/>
              </a:rPr>
              <a:t> because nucleotide excision repair is the only repair system capable of removing bulky DNA lesions produced by UV or by UV-mimetic agents such as </a:t>
            </a:r>
            <a:r>
              <a:rPr lang="en-US" dirty="0" err="1" smtClean="0">
                <a:effectLst/>
              </a:rPr>
              <a:t>cisplatin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4EF75DC-AF4B-4CAC-81E5-AD96447F35B1}" type="slidenum">
              <a:rPr lang="en-US" smtClean="0"/>
              <a:t>11</a:t>
            </a:fld>
            <a:endParaRPr lang="en-US"/>
          </a:p>
        </p:txBody>
      </p:sp>
    </p:spTree>
    <p:extLst>
      <p:ext uri="{BB962C8B-B14F-4D97-AF65-F5344CB8AC3E}">
        <p14:creationId xmlns:p14="http://schemas.microsoft.com/office/powerpoint/2010/main" val="22300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345675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125064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177892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AB7FE-FDB8-4030-9105-97B8042F8CC1}" type="datetimeFigureOut">
              <a:rPr lang="en-US" smtClean="0"/>
              <a:t>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E1BA4-EC22-4739-8D4E-F57B280E768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AB7FE-FDB8-4030-9105-97B8042F8CC1}" type="datetimeFigureOut">
              <a:rPr lang="en-US" smtClean="0"/>
              <a:t>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AB7FE-FDB8-4030-9105-97B8042F8CC1}" type="datetimeFigureOut">
              <a:rPr lang="en-US" smtClean="0"/>
              <a:t>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162474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AB7FE-FDB8-4030-9105-97B8042F8CC1}" type="datetimeFigureOut">
              <a:rPr lang="en-US" smtClean="0"/>
              <a:t>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E1BA4-EC22-4739-8D4E-F57B280E768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AB7FE-FDB8-4030-9105-97B8042F8CC1}" type="datetimeFigureOut">
              <a:rPr lang="en-US" smtClean="0"/>
              <a:t>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AB7FE-FDB8-4030-9105-97B8042F8CC1}" type="datetimeFigureOut">
              <a:rPr lang="en-US" smtClean="0"/>
              <a:t>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1869842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AB7FE-FDB8-4030-9105-97B8042F8CC1}" type="datetimeFigureOut">
              <a:rPr lang="en-US" smtClean="0"/>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E1BA4-EC22-4739-8D4E-F57B280E76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254380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AB7FE-FDB8-4030-9105-97B8042F8CC1}" type="datetimeFigureOut">
              <a:rPr lang="en-US" smtClean="0"/>
              <a:t>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193408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AB7FE-FDB8-4030-9105-97B8042F8CC1}" type="datetimeFigureOut">
              <a:rPr lang="en-US" smtClean="0"/>
              <a:t>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384786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AB7FE-FDB8-4030-9105-97B8042F8CC1}" type="datetimeFigureOut">
              <a:rPr lang="en-US" smtClean="0"/>
              <a:t>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139754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422067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AB7FE-FDB8-4030-9105-97B8042F8CC1}" type="datetimeFigureOut">
              <a:rPr lang="en-US" smtClean="0"/>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E1BA4-EC22-4739-8D4E-F57B280E7680}" type="slidenum">
              <a:rPr lang="en-US" smtClean="0"/>
              <a:t>‹#›</a:t>
            </a:fld>
            <a:endParaRPr lang="en-US"/>
          </a:p>
        </p:txBody>
      </p:sp>
    </p:spTree>
    <p:extLst>
      <p:ext uri="{BB962C8B-B14F-4D97-AF65-F5344CB8AC3E}">
        <p14:creationId xmlns:p14="http://schemas.microsoft.com/office/powerpoint/2010/main" val="17764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AB7FE-FDB8-4030-9105-97B8042F8CC1}" type="datetimeFigureOut">
              <a:rPr lang="en-US" smtClean="0"/>
              <a:t>2/23/2012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E1BA4-EC22-4739-8D4E-F57B280E7680}" type="slidenum">
              <a:rPr lang="en-US" smtClean="0"/>
              <a:t>‹#›</a:t>
            </a:fld>
            <a:endParaRPr lang="en-US"/>
          </a:p>
        </p:txBody>
      </p:sp>
    </p:spTree>
    <p:extLst>
      <p:ext uri="{BB962C8B-B14F-4D97-AF65-F5344CB8AC3E}">
        <p14:creationId xmlns:p14="http://schemas.microsoft.com/office/powerpoint/2010/main" val="2467407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04AB7FE-FDB8-4030-9105-97B8042F8CC1}" type="datetimeFigureOut">
              <a:rPr lang="en-US" smtClean="0"/>
              <a:t>2/23/2012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03E1BA4-EC22-4739-8D4E-F57B280E76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04AB7FE-FDB8-4030-9105-97B8042F8CC1}" type="datetimeFigureOut">
              <a:rPr lang="en-US" smtClean="0"/>
              <a:t>2/23/2012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03E1BA4-EC22-4739-8D4E-F57B280E76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e/eb/The_Sun.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dirty="0">
                <a:solidFill>
                  <a:srgbClr val="C00000"/>
                </a:solidFill>
              </a:rPr>
              <a:t>Control of skin cancer by the circadian </a:t>
            </a:r>
            <a:r>
              <a:rPr lang="en-US" dirty="0" smtClean="0">
                <a:solidFill>
                  <a:srgbClr val="C00000"/>
                </a:solidFill>
              </a:rPr>
              <a:t>rhythm</a:t>
            </a:r>
            <a:endParaRPr lang="en-US" dirty="0">
              <a:solidFill>
                <a:srgbClr val="C00000"/>
              </a:solidFill>
            </a:endParaRPr>
          </a:p>
        </p:txBody>
      </p:sp>
      <p:sp>
        <p:nvSpPr>
          <p:cNvPr id="3" name="Subtitle 2"/>
          <p:cNvSpPr>
            <a:spLocks noGrp="1"/>
          </p:cNvSpPr>
          <p:nvPr>
            <p:ph type="subTitle" idx="1"/>
          </p:nvPr>
        </p:nvSpPr>
        <p:spPr/>
        <p:txBody>
          <a:bodyPr/>
          <a:lstStyle/>
          <a:p>
            <a:r>
              <a:rPr lang="en-US" dirty="0" smtClean="0">
                <a:solidFill>
                  <a:schemeClr val="tx1"/>
                </a:solidFill>
              </a:rPr>
              <a:t>Background presented by</a:t>
            </a:r>
          </a:p>
          <a:p>
            <a:r>
              <a:rPr lang="en-US" dirty="0" smtClean="0">
                <a:solidFill>
                  <a:schemeClr val="tx1"/>
                </a:solidFill>
              </a:rPr>
              <a:t>Nathalie Javidi-Sharifi</a:t>
            </a:r>
          </a:p>
          <a:p>
            <a:r>
              <a:rPr lang="en-US" dirty="0" smtClean="0">
                <a:solidFill>
                  <a:schemeClr val="tx1"/>
                </a:solidFill>
              </a:rPr>
              <a:t>Druker Lab</a:t>
            </a:r>
            <a:endParaRPr lang="en-US" dirty="0">
              <a:solidFill>
                <a:schemeClr val="tx1"/>
              </a:solidFill>
            </a:endParaRPr>
          </a:p>
        </p:txBody>
      </p:sp>
    </p:spTree>
    <p:extLst>
      <p:ext uri="{BB962C8B-B14F-4D97-AF65-F5344CB8AC3E}">
        <p14:creationId xmlns:p14="http://schemas.microsoft.com/office/powerpoint/2010/main" val="4258655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solidFill>
                  <a:srgbClr val="C00000"/>
                </a:solidFill>
              </a:rPr>
              <a:t>Central and Peripheral Clocks</a:t>
            </a:r>
            <a:endParaRPr lang="en-US"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56" y="1143000"/>
            <a:ext cx="7639050"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14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Regulation of NER by the Clock</a:t>
            </a:r>
            <a:endParaRPr lang="en-US" dirty="0">
              <a:solidFill>
                <a:srgbClr val="C0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133600"/>
            <a:ext cx="4343400" cy="32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59623"/>
          <a:stretch/>
        </p:blipFill>
        <p:spPr bwMode="auto">
          <a:xfrm>
            <a:off x="7159707" y="1447800"/>
            <a:ext cx="1146093"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5943600" y="6221413"/>
            <a:ext cx="2893559"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200" b="1" dirty="0">
                <a:latin typeface="Arial" pitchFamily="34" charset="0"/>
              </a:rPr>
              <a:t>Kang T et al. PNAS 2009;106:2864-2867</a:t>
            </a:r>
          </a:p>
        </p:txBody>
      </p:sp>
      <p:sp>
        <p:nvSpPr>
          <p:cNvPr id="4" name="TextBox 3"/>
          <p:cNvSpPr txBox="1"/>
          <p:nvPr/>
        </p:nvSpPr>
        <p:spPr>
          <a:xfrm>
            <a:off x="5257800" y="2209800"/>
            <a:ext cx="1710725" cy="923330"/>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en-US" dirty="0" smtClean="0"/>
              <a:t>Nighttime and</a:t>
            </a:r>
          </a:p>
          <a:p>
            <a:r>
              <a:rPr lang="en-US" dirty="0"/>
              <a:t>d</a:t>
            </a:r>
            <a:r>
              <a:rPr lang="en-US" dirty="0" smtClean="0"/>
              <a:t>aytime NER</a:t>
            </a:r>
          </a:p>
          <a:p>
            <a:r>
              <a:rPr lang="en-US" dirty="0"/>
              <a:t>i</a:t>
            </a:r>
            <a:r>
              <a:rPr lang="en-US" dirty="0" smtClean="0"/>
              <a:t>n mouse brain</a:t>
            </a:r>
            <a:endParaRPr lang="en-US" dirty="0"/>
          </a:p>
        </p:txBody>
      </p:sp>
    </p:spTree>
    <p:extLst>
      <p:ext uri="{BB962C8B-B14F-4D97-AF65-F5344CB8AC3E}">
        <p14:creationId xmlns:p14="http://schemas.microsoft.com/office/powerpoint/2010/main" val="199230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Excision Repair and </a:t>
            </a:r>
            <a:r>
              <a:rPr lang="en-US" dirty="0" err="1" smtClean="0">
                <a:solidFill>
                  <a:srgbClr val="C00000"/>
                </a:solidFill>
              </a:rPr>
              <a:t>Chronotherapy</a:t>
            </a:r>
            <a:endParaRPr lang="en-US" dirty="0">
              <a:solidFill>
                <a:srgbClr val="C00000"/>
              </a:solidFill>
            </a:endParaRPr>
          </a:p>
        </p:txBody>
      </p:sp>
      <p:sp>
        <p:nvSpPr>
          <p:cNvPr id="3" name="Content Placeholder 2"/>
          <p:cNvSpPr>
            <a:spLocks noGrp="1"/>
          </p:cNvSpPr>
          <p:nvPr>
            <p:ph idx="1"/>
          </p:nvPr>
        </p:nvSpPr>
        <p:spPr/>
        <p:txBody>
          <a:bodyPr>
            <a:noAutofit/>
          </a:bodyPr>
          <a:lstStyle/>
          <a:p>
            <a:pPr marL="0" indent="0">
              <a:buNone/>
            </a:pPr>
            <a:r>
              <a:rPr lang="en-US" i="1" dirty="0" smtClean="0"/>
              <a:t>Circadian </a:t>
            </a:r>
            <a:r>
              <a:rPr lang="en-US" i="1" dirty="0"/>
              <a:t>time of delivery of chemotherapeutic drugs such as </a:t>
            </a:r>
            <a:r>
              <a:rPr lang="en-US" i="1" dirty="0" err="1" smtClean="0"/>
              <a:t>cisplatin</a:t>
            </a:r>
            <a:r>
              <a:rPr lang="en-US" i="1" dirty="0" smtClean="0"/>
              <a:t> contributes to </a:t>
            </a:r>
            <a:r>
              <a:rPr lang="en-US" i="1" dirty="0"/>
              <a:t>the efficacy of the drug and the severity of its side </a:t>
            </a:r>
            <a:r>
              <a:rPr lang="en-US" i="1" dirty="0" smtClean="0"/>
              <a:t>effects. </a:t>
            </a:r>
          </a:p>
          <a:p>
            <a:pPr marL="0" indent="0">
              <a:buNone/>
            </a:pPr>
            <a:endParaRPr lang="en-US" i="1" dirty="0" smtClean="0"/>
          </a:p>
          <a:p>
            <a:r>
              <a:rPr lang="en-US" dirty="0"/>
              <a:t>tumor cells may or may not be </a:t>
            </a:r>
            <a:r>
              <a:rPr lang="en-US" b="1" dirty="0"/>
              <a:t>in phase </a:t>
            </a:r>
            <a:r>
              <a:rPr lang="en-US" dirty="0"/>
              <a:t>with the central circadian clock </a:t>
            </a:r>
          </a:p>
          <a:p>
            <a:r>
              <a:rPr lang="en-US" dirty="0" smtClean="0"/>
              <a:t>if </a:t>
            </a:r>
            <a:r>
              <a:rPr lang="en-US" dirty="0"/>
              <a:t>the circadian behavior of the tumor can be determined, the drug </a:t>
            </a:r>
            <a:r>
              <a:rPr lang="en-US" dirty="0" smtClean="0"/>
              <a:t>can be administered at the </a:t>
            </a:r>
            <a:r>
              <a:rPr lang="en-US" b="1" dirty="0" smtClean="0"/>
              <a:t>time of maximum efficacy</a:t>
            </a:r>
          </a:p>
          <a:p>
            <a:r>
              <a:rPr lang="en-US" dirty="0"/>
              <a:t>extent of the damage </a:t>
            </a:r>
            <a:r>
              <a:rPr lang="en-US" dirty="0" smtClean="0"/>
              <a:t>may </a:t>
            </a:r>
            <a:r>
              <a:rPr lang="en-US" dirty="0"/>
              <a:t>be minimized by administering the drug at the </a:t>
            </a:r>
            <a:r>
              <a:rPr lang="en-US" b="1" dirty="0"/>
              <a:t>time of maximum excision repair </a:t>
            </a:r>
            <a:r>
              <a:rPr lang="en-US" b="1" dirty="0" smtClean="0"/>
              <a:t>activity</a:t>
            </a:r>
          </a:p>
          <a:p>
            <a:pPr marL="0" indent="0">
              <a:buNone/>
            </a:pPr>
            <a:endParaRPr lang="en-US" dirty="0"/>
          </a:p>
        </p:txBody>
      </p:sp>
    </p:spTree>
    <p:extLst>
      <p:ext uri="{BB962C8B-B14F-4D97-AF65-F5344CB8AC3E}">
        <p14:creationId xmlns:p14="http://schemas.microsoft.com/office/powerpoint/2010/main" val="1114525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260"/>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Topics we will cover:</a:t>
            </a:r>
            <a:endParaRPr lang="en-US" dirty="0"/>
          </a:p>
        </p:txBody>
      </p:sp>
      <p:sp>
        <p:nvSpPr>
          <p:cNvPr id="3" name="Content Placeholder 2"/>
          <p:cNvSpPr>
            <a:spLocks noGrp="1"/>
          </p:cNvSpPr>
          <p:nvPr>
            <p:ph idx="1"/>
          </p:nvPr>
        </p:nvSpPr>
        <p:spPr>
          <a:xfrm>
            <a:off x="457200" y="1600200"/>
            <a:ext cx="8229600" cy="4419600"/>
          </a:xfrm>
          <a:solidFill>
            <a:srgbClr val="FDEADA">
              <a:alpha val="69804"/>
            </a:srgbClr>
          </a:solidFill>
        </p:spPr>
        <p:txBody>
          <a:bodyPr>
            <a:noAutofit/>
          </a:bodyPr>
          <a:lstStyle/>
          <a:p>
            <a:pPr marL="514350" indent="-514350">
              <a:buAutoNum type="arabicPeriod"/>
            </a:pPr>
            <a:r>
              <a:rPr lang="en-US" sz="2800" dirty="0" smtClean="0"/>
              <a:t>UV Radiation </a:t>
            </a:r>
            <a:r>
              <a:rPr lang="en-US" sz="2800" dirty="0" smtClean="0"/>
              <a:t>and Repair</a:t>
            </a:r>
            <a:endParaRPr lang="en-US" sz="2800" dirty="0" smtClean="0"/>
          </a:p>
          <a:p>
            <a:pPr marL="914400" lvl="1" indent="-514350">
              <a:buFont typeface="Arial" pitchFamily="34" charset="0"/>
              <a:buChar char="•"/>
            </a:pPr>
            <a:r>
              <a:rPr lang="en-US" sz="2400" dirty="0" smtClean="0"/>
              <a:t>DNA Damage</a:t>
            </a:r>
          </a:p>
          <a:p>
            <a:pPr marL="914400" lvl="1" indent="-514350">
              <a:buFont typeface="Arial" pitchFamily="34" charset="0"/>
              <a:buChar char="•"/>
            </a:pPr>
            <a:r>
              <a:rPr lang="en-US" sz="2400" dirty="0" smtClean="0"/>
              <a:t>Nucleotide Excision Repair</a:t>
            </a:r>
          </a:p>
          <a:p>
            <a:pPr marL="914400" lvl="1" indent="-514350">
              <a:buFont typeface="Arial" pitchFamily="34" charset="0"/>
              <a:buChar char="•"/>
            </a:pPr>
            <a:r>
              <a:rPr lang="en-US" sz="2400" dirty="0" smtClean="0"/>
              <a:t>What happens without NER</a:t>
            </a:r>
            <a:endParaRPr lang="en-US" sz="2400" dirty="0" smtClean="0"/>
          </a:p>
          <a:p>
            <a:pPr marL="514350" indent="-514350">
              <a:buAutoNum type="arabicPeriod"/>
            </a:pPr>
            <a:r>
              <a:rPr lang="en-US" sz="2800" dirty="0" smtClean="0"/>
              <a:t>Circadian Clock</a:t>
            </a:r>
          </a:p>
          <a:p>
            <a:pPr marL="914400" lvl="1" indent="-514350">
              <a:buFont typeface="Arial" pitchFamily="34" charset="0"/>
              <a:buChar char="•"/>
            </a:pPr>
            <a:r>
              <a:rPr lang="en-US" sz="2400" dirty="0" smtClean="0"/>
              <a:t>The Molecular Clock</a:t>
            </a:r>
          </a:p>
          <a:p>
            <a:pPr marL="914400" lvl="1" indent="-514350">
              <a:buFont typeface="Arial" pitchFamily="34" charset="0"/>
              <a:buChar char="•"/>
            </a:pPr>
            <a:r>
              <a:rPr lang="en-US" sz="2400" dirty="0" smtClean="0"/>
              <a:t>Central and Peripheral </a:t>
            </a:r>
            <a:r>
              <a:rPr lang="en-US" sz="2400" dirty="0" smtClean="0"/>
              <a:t>Clocks</a:t>
            </a:r>
            <a:endParaRPr lang="en-US" sz="2400" dirty="0" smtClean="0"/>
          </a:p>
          <a:p>
            <a:pPr marL="514350" indent="-514350">
              <a:buAutoNum type="arabicPeriod"/>
            </a:pPr>
            <a:r>
              <a:rPr lang="en-US" sz="2800" dirty="0" smtClean="0"/>
              <a:t>Regulation of NER by the Clock</a:t>
            </a:r>
          </a:p>
          <a:p>
            <a:pPr marL="457200" indent="-457200">
              <a:buFont typeface="+mj-lt"/>
              <a:buAutoNum type="arabicPeriod"/>
            </a:pPr>
            <a:r>
              <a:rPr lang="en-US" sz="2800" dirty="0" smtClean="0"/>
              <a:t>NER and </a:t>
            </a:r>
            <a:r>
              <a:rPr lang="en-US" sz="2800" dirty="0" err="1" smtClean="0"/>
              <a:t>Chronotherapy</a:t>
            </a:r>
            <a:endParaRPr lang="en-US" sz="2800" dirty="0" smtClean="0"/>
          </a:p>
          <a:p>
            <a:pPr marL="514350" indent="-514350">
              <a:buAutoNum type="arabicPeriod"/>
            </a:pPr>
            <a:endParaRPr lang="en-US" sz="2800" dirty="0"/>
          </a:p>
        </p:txBody>
      </p:sp>
    </p:spTree>
    <p:extLst>
      <p:ext uri="{BB962C8B-B14F-4D97-AF65-F5344CB8AC3E}">
        <p14:creationId xmlns:p14="http://schemas.microsoft.com/office/powerpoint/2010/main" val="310582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UV-Induced DNA </a:t>
            </a:r>
            <a:r>
              <a:rPr lang="en-US" dirty="0">
                <a:solidFill>
                  <a:srgbClr val="C00000"/>
                </a:solidFill>
              </a:rPr>
              <a:t>D</a:t>
            </a:r>
            <a:r>
              <a:rPr lang="en-US" dirty="0" smtClean="0">
                <a:solidFill>
                  <a:srgbClr val="C00000"/>
                </a:solidFill>
              </a:rPr>
              <a:t>amage</a:t>
            </a:r>
            <a:endParaRPr lang="en-US" dirty="0">
              <a:solidFill>
                <a:srgbClr val="C00000"/>
              </a:solidFill>
            </a:endParaRPr>
          </a:p>
        </p:txBody>
      </p:sp>
      <p:sp>
        <p:nvSpPr>
          <p:cNvPr id="6" name="Content Placeholder 5"/>
          <p:cNvSpPr>
            <a:spLocks noGrp="1"/>
          </p:cNvSpPr>
          <p:nvPr>
            <p:ph idx="1"/>
          </p:nvPr>
        </p:nvSpPr>
        <p:spPr>
          <a:xfrm>
            <a:off x="457200" y="1600200"/>
            <a:ext cx="3048000" cy="4876800"/>
          </a:xfrm>
        </p:spPr>
        <p:txBody>
          <a:bodyPr>
            <a:normAutofit lnSpcReduction="10000"/>
          </a:bodyPr>
          <a:lstStyle/>
          <a:p>
            <a:r>
              <a:rPr lang="en-US" dirty="0" smtClean="0"/>
              <a:t>2 major UV-induced lesions:</a:t>
            </a:r>
          </a:p>
          <a:p>
            <a:pPr lvl="1"/>
            <a:r>
              <a:rPr lang="en-US" dirty="0" err="1" smtClean="0"/>
              <a:t>Cyclobutane</a:t>
            </a:r>
            <a:r>
              <a:rPr lang="en-US" dirty="0" smtClean="0"/>
              <a:t> pyrimidine dimer (CPD)</a:t>
            </a:r>
          </a:p>
          <a:p>
            <a:pPr lvl="1"/>
            <a:r>
              <a:rPr lang="en-US" dirty="0" smtClean="0"/>
              <a:t>Pyrimidine-</a:t>
            </a:r>
            <a:r>
              <a:rPr lang="en-US" dirty="0" err="1" smtClean="0"/>
              <a:t>pyrimidone</a:t>
            </a:r>
            <a:r>
              <a:rPr lang="en-US" dirty="0" smtClean="0"/>
              <a:t> (6-4) photoproducts (6-4PP)</a:t>
            </a:r>
          </a:p>
          <a:p>
            <a:r>
              <a:rPr lang="en-US" b="1" dirty="0" smtClean="0"/>
              <a:t>The potential for mutations is realized by faulty DNA replication across such lesions</a:t>
            </a:r>
            <a:endParaRPr lang="en-US" b="1"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213"/>
          <a:stretch/>
        </p:blipFill>
        <p:spPr bwMode="auto">
          <a:xfrm>
            <a:off x="3657600" y="1600201"/>
            <a:ext cx="4800600" cy="460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3657600" y="6288088"/>
            <a:ext cx="4319587"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sz="1200" b="1" dirty="0" err="1">
                <a:latin typeface="Arial" charset="0"/>
              </a:rPr>
              <a:t>Besaratinia</a:t>
            </a:r>
            <a:r>
              <a:rPr lang="en-GB" sz="1200" b="1" dirty="0">
                <a:latin typeface="Arial" charset="0"/>
              </a:rPr>
              <a:t> A , Pfeifer G P Carcinogenesis 2006;27:1526-1537</a:t>
            </a:r>
          </a:p>
        </p:txBody>
      </p:sp>
    </p:spTree>
    <p:extLst>
      <p:ext uri="{BB962C8B-B14F-4D97-AF65-F5344CB8AC3E}">
        <p14:creationId xmlns:p14="http://schemas.microsoft.com/office/powerpoint/2010/main" val="1933635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UV-Induced DNA </a:t>
            </a:r>
            <a:r>
              <a:rPr lang="en-US" dirty="0">
                <a:solidFill>
                  <a:srgbClr val="C00000"/>
                </a:solidFill>
              </a:rPr>
              <a:t>D</a:t>
            </a:r>
            <a:r>
              <a:rPr lang="en-US" dirty="0" smtClean="0">
                <a:solidFill>
                  <a:srgbClr val="C00000"/>
                </a:solidFill>
              </a:rPr>
              <a:t>amage</a:t>
            </a:r>
            <a:endParaRPr lang="en-US" dirty="0">
              <a:solidFill>
                <a:srgbClr val="C00000"/>
              </a:solidFill>
            </a:endParaRPr>
          </a:p>
        </p:txBody>
      </p:sp>
      <p:sp>
        <p:nvSpPr>
          <p:cNvPr id="7" name="Content Placeholder 5"/>
          <p:cNvSpPr txBox="1">
            <a:spLocks/>
          </p:cNvSpPr>
          <p:nvPr/>
        </p:nvSpPr>
        <p:spPr>
          <a:xfrm>
            <a:off x="457200" y="1600200"/>
            <a:ext cx="3048000" cy="4876800"/>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How much damage is induced?</a:t>
            </a:r>
          </a:p>
          <a:p>
            <a:pPr lvl="1"/>
            <a:r>
              <a:rPr lang="en-US" dirty="0" smtClean="0"/>
              <a:t>55 CPD and 12 6-4PP lesions per million bases</a:t>
            </a:r>
          </a:p>
          <a:p>
            <a:pPr marL="274320" lvl="1" indent="0">
              <a:buNone/>
            </a:pPr>
            <a:endParaRPr lang="en-US" dirty="0" smtClean="0"/>
          </a:p>
          <a:p>
            <a:r>
              <a:rPr lang="en-US" dirty="0" smtClean="0"/>
              <a:t>How much is repaired?</a:t>
            </a:r>
          </a:p>
          <a:p>
            <a:pPr lvl="1"/>
            <a:r>
              <a:rPr lang="en-US" dirty="0"/>
              <a:t>half of the (6–4) </a:t>
            </a:r>
            <a:r>
              <a:rPr lang="en-US" dirty="0" smtClean="0"/>
              <a:t>photoproducts are </a:t>
            </a:r>
            <a:r>
              <a:rPr lang="en-US" dirty="0"/>
              <a:t>removed during the first hour after </a:t>
            </a:r>
            <a:r>
              <a:rPr lang="en-US" dirty="0" smtClean="0"/>
              <a:t>radiation (human cell line, 10 J/m</a:t>
            </a:r>
            <a:r>
              <a:rPr lang="en-US" baseline="30000" dirty="0" smtClean="0"/>
              <a:t>2</a:t>
            </a:r>
            <a:r>
              <a:rPr lang="en-US" dirty="0" smtClean="0"/>
              <a:t>)</a:t>
            </a:r>
          </a:p>
          <a:p>
            <a:pPr lvl="1"/>
            <a:r>
              <a:rPr lang="en-US" dirty="0" smtClean="0"/>
              <a:t>CPD repair is much slower, with 50% of lesions remaining after 20h (human fibroblasts, 20 </a:t>
            </a:r>
            <a:r>
              <a:rPr lang="en-US" dirty="0"/>
              <a:t>J/m</a:t>
            </a:r>
            <a:r>
              <a:rPr lang="en-US" baseline="30000" dirty="0"/>
              <a:t>2</a:t>
            </a:r>
            <a:r>
              <a:rPr lang="en-US" dirty="0" smtClean="0"/>
              <a:t>)</a:t>
            </a:r>
          </a:p>
          <a:p>
            <a:pPr lvl="1"/>
            <a:r>
              <a:rPr lang="en-US" dirty="0" smtClean="0"/>
              <a:t>Error-free lesion bypass of CPDs is &gt;95% efficient</a:t>
            </a:r>
          </a:p>
          <a:p>
            <a:pPr marL="274320" lvl="1" indent="0">
              <a:buNone/>
            </a:pPr>
            <a:endParaRPr lang="en-US" dirty="0" smtClean="0"/>
          </a:p>
          <a:p>
            <a:r>
              <a:rPr lang="en-US" dirty="0" smtClean="0"/>
              <a:t>What kinds of mutations arise?</a:t>
            </a:r>
          </a:p>
          <a:p>
            <a:pPr lvl="1"/>
            <a:r>
              <a:rPr lang="en-US" dirty="0" smtClean="0"/>
              <a:t>CPD formation at a 5-methylcytosine</a:t>
            </a:r>
          </a:p>
          <a:p>
            <a:pPr lvl="1"/>
            <a:r>
              <a:rPr lang="en-US" dirty="0" smtClean="0"/>
              <a:t>C to T</a:t>
            </a:r>
          </a:p>
          <a:p>
            <a:pPr lvl="1"/>
            <a:r>
              <a:rPr lang="en-US" dirty="0" smtClean="0"/>
              <a:t>CC to TT</a:t>
            </a:r>
          </a:p>
          <a:p>
            <a:pPr lvl="1"/>
            <a:endParaRPr 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62509"/>
            <a:ext cx="37719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ars.sciencedirect.com/content/image/1-s2.0-S0027510704004804-g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762" y="2300287"/>
            <a:ext cx="4981575" cy="3476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p:cNvSpPr txBox="1">
            <a:spLocks noChangeArrowheads="1"/>
          </p:cNvSpPr>
          <p:nvPr/>
        </p:nvSpPr>
        <p:spPr bwMode="auto">
          <a:xfrm>
            <a:off x="3657600" y="6288088"/>
            <a:ext cx="4319587"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sz="1200" b="1" dirty="0" smtClean="0">
                <a:latin typeface="Arial" charset="0"/>
              </a:rPr>
              <a:t>Pfeifer </a:t>
            </a:r>
            <a:r>
              <a:rPr lang="en-GB" sz="1200" b="1" dirty="0">
                <a:latin typeface="Arial" charset="0"/>
              </a:rPr>
              <a:t>G P </a:t>
            </a:r>
            <a:r>
              <a:rPr lang="en-GB" sz="1200" b="1" dirty="0" smtClean="0">
                <a:latin typeface="Arial" charset="0"/>
              </a:rPr>
              <a:t>et al, Mutation Research, 2005;571:19-31</a:t>
            </a:r>
            <a:endParaRPr lang="en-GB" sz="1200" b="1" dirty="0">
              <a:latin typeface="Arial" charset="0"/>
            </a:endParaRPr>
          </a:p>
        </p:txBody>
      </p:sp>
    </p:spTree>
    <p:extLst>
      <p:ext uri="{BB962C8B-B14F-4D97-AF65-F5344CB8AC3E}">
        <p14:creationId xmlns:p14="http://schemas.microsoft.com/office/powerpoint/2010/main" val="427343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Cellular Responses to UV Damage</a:t>
            </a:r>
            <a:endParaRPr lang="en-US" dirty="0">
              <a:solidFill>
                <a:srgbClr val="C00000"/>
              </a:solidFill>
            </a:endParaRPr>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normAutofit/>
          </a:bodyPr>
          <a:lstStyle/>
          <a:p>
            <a:pPr marL="285750" indent="-285750">
              <a:buFont typeface="Arial" pitchFamily="34" charset="0"/>
              <a:buChar char="•"/>
            </a:pPr>
            <a:r>
              <a:rPr lang="en-US" sz="1600" dirty="0" smtClean="0"/>
              <a:t>Blocked replication forks activate ATR and p53</a:t>
            </a:r>
          </a:p>
          <a:p>
            <a:pPr marL="285750" indent="-285750">
              <a:buFont typeface="Arial" pitchFamily="34" charset="0"/>
              <a:buChar char="•"/>
            </a:pPr>
            <a:r>
              <a:rPr lang="en-US" sz="1600" dirty="0" smtClean="0"/>
              <a:t>Transcription arrest activates CSA and CSB</a:t>
            </a:r>
          </a:p>
          <a:p>
            <a:pPr marL="285750" indent="-285750">
              <a:buFont typeface="Arial" pitchFamily="34" charset="0"/>
              <a:buChar char="•"/>
            </a:pPr>
            <a:r>
              <a:rPr lang="en-US" sz="1600" dirty="0" smtClean="0"/>
              <a:t>Induction of NER</a:t>
            </a:r>
          </a:p>
          <a:p>
            <a:pPr marL="285750" indent="-285750">
              <a:buFont typeface="Arial" pitchFamily="34" charset="0"/>
              <a:buChar char="•"/>
            </a:pPr>
            <a:r>
              <a:rPr lang="en-US" sz="1600" dirty="0" smtClean="0"/>
              <a:t>Cell cycle arrest provides additional time</a:t>
            </a:r>
          </a:p>
          <a:p>
            <a:pPr marL="285750" indent="-285750">
              <a:buFont typeface="Arial" pitchFamily="34" charset="0"/>
              <a:buChar char="•"/>
            </a:pPr>
            <a:r>
              <a:rPr lang="en-US" sz="1600" dirty="0" smtClean="0"/>
              <a:t>Excessive damage leads to apoptosis or mutagenesis</a:t>
            </a:r>
          </a:p>
          <a:p>
            <a:pPr marL="285750" indent="-285750">
              <a:buFont typeface="Arial" pitchFamily="34" charset="0"/>
              <a:buChar char="•"/>
            </a:pPr>
            <a:endParaRPr lang="en-US" sz="1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9" t="7676" r="1478" b="2429"/>
          <a:stretch/>
        </p:blipFill>
        <p:spPr bwMode="auto">
          <a:xfrm>
            <a:off x="3124200" y="685800"/>
            <a:ext cx="5853545" cy="547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2971800" y="6201810"/>
            <a:ext cx="4319587"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sz="1200" b="1" dirty="0" smtClean="0">
                <a:latin typeface="Arial" charset="0"/>
              </a:rPr>
              <a:t>Costa M A et al, </a:t>
            </a:r>
            <a:r>
              <a:rPr lang="en-GB" sz="1200" b="1" dirty="0" err="1" smtClean="0">
                <a:latin typeface="Arial" charset="0"/>
              </a:rPr>
              <a:t>Biochemie</a:t>
            </a:r>
            <a:r>
              <a:rPr lang="en-GB" sz="1200" b="1" dirty="0" smtClean="0">
                <a:latin typeface="Arial" charset="0"/>
              </a:rPr>
              <a:t>, 2003;85:1083-1099</a:t>
            </a:r>
            <a:endParaRPr lang="en-GB" sz="1200" b="1" dirty="0">
              <a:latin typeface="Arial" charset="0"/>
            </a:endParaRPr>
          </a:p>
        </p:txBody>
      </p:sp>
    </p:spTree>
    <p:extLst>
      <p:ext uri="{BB962C8B-B14F-4D97-AF65-F5344CB8AC3E}">
        <p14:creationId xmlns:p14="http://schemas.microsoft.com/office/powerpoint/2010/main" val="4190121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Nucleotide Excision Repair</a:t>
            </a:r>
            <a:endParaRPr lang="en-US" dirty="0">
              <a:solidFill>
                <a:srgbClr val="C00000"/>
              </a:solidFill>
            </a:endParaRPr>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normAutofit fontScale="85000" lnSpcReduction="20000"/>
          </a:bodyPr>
          <a:lstStyle/>
          <a:p>
            <a:pPr marL="285750" indent="-285750">
              <a:lnSpc>
                <a:spcPct val="90000"/>
              </a:lnSpc>
              <a:buFont typeface="Arial" pitchFamily="34" charset="0"/>
              <a:buChar char="•"/>
            </a:pPr>
            <a:r>
              <a:rPr lang="en-US" sz="1800" dirty="0"/>
              <a:t>Recognizes bulky lesions that block DNA replication </a:t>
            </a:r>
            <a:r>
              <a:rPr lang="en-US" sz="1800" dirty="0" smtClean="0"/>
              <a:t>(example: UV </a:t>
            </a:r>
            <a:r>
              <a:rPr lang="en-US" sz="1800" dirty="0"/>
              <a:t>pyrimidine </a:t>
            </a:r>
            <a:r>
              <a:rPr lang="en-US" sz="1800" dirty="0" err="1" smtClean="0"/>
              <a:t>photodimers</a:t>
            </a:r>
            <a:r>
              <a:rPr lang="en-US" sz="1800" dirty="0" smtClean="0"/>
              <a:t>) </a:t>
            </a:r>
            <a:endParaRPr lang="en-US" sz="1800" dirty="0"/>
          </a:p>
          <a:p>
            <a:pPr marL="285750" indent="-285750">
              <a:lnSpc>
                <a:spcPct val="90000"/>
              </a:lnSpc>
              <a:buFont typeface="Arial" pitchFamily="34" charset="0"/>
              <a:buChar char="•"/>
            </a:pPr>
            <a:r>
              <a:rPr lang="en-US" sz="1800" dirty="0"/>
              <a:t>Common distortion in helix</a:t>
            </a:r>
          </a:p>
          <a:p>
            <a:pPr marL="285750" indent="-285750">
              <a:lnSpc>
                <a:spcPct val="90000"/>
              </a:lnSpc>
              <a:buFont typeface="Arial" pitchFamily="34" charset="0"/>
              <a:buChar char="•"/>
            </a:pPr>
            <a:r>
              <a:rPr lang="en-US" sz="1800" dirty="0"/>
              <a:t>Incision on both sides of lesion</a:t>
            </a:r>
          </a:p>
          <a:p>
            <a:pPr marL="285750" indent="-285750">
              <a:lnSpc>
                <a:spcPct val="90000"/>
              </a:lnSpc>
              <a:buFont typeface="Arial" pitchFamily="34" charset="0"/>
              <a:buChar char="•"/>
            </a:pPr>
            <a:r>
              <a:rPr lang="en-US" sz="1800" dirty="0"/>
              <a:t>Short patch of DNA excised, repaired by </a:t>
            </a:r>
            <a:r>
              <a:rPr lang="en-US" sz="1800" dirty="0" smtClean="0"/>
              <a:t>polymerization </a:t>
            </a:r>
            <a:r>
              <a:rPr lang="en-US" sz="1800" dirty="0"/>
              <a:t>and ligation</a:t>
            </a:r>
          </a:p>
          <a:p>
            <a:pPr marL="285750" indent="-285750">
              <a:lnSpc>
                <a:spcPct val="90000"/>
              </a:lnSpc>
              <a:buFont typeface="Arial" pitchFamily="34" charset="0"/>
              <a:buChar char="•"/>
            </a:pPr>
            <a:r>
              <a:rPr lang="en-US" sz="1800" dirty="0" smtClean="0"/>
              <a:t>Can </a:t>
            </a:r>
            <a:r>
              <a:rPr lang="en-US" sz="1800" dirty="0"/>
              <a:t>be coupled to transcription (TCR, “transcription coupled repair”)</a:t>
            </a:r>
          </a:p>
          <a:p>
            <a:pPr marL="285750" indent="-285750">
              <a:lnSpc>
                <a:spcPct val="90000"/>
              </a:lnSpc>
              <a:buFont typeface="Arial" pitchFamily="34" charset="0"/>
              <a:buChar char="•"/>
            </a:pPr>
            <a:r>
              <a:rPr lang="en-US" sz="1800" dirty="0"/>
              <a:t>Defects in NER underlie </a:t>
            </a:r>
            <a:r>
              <a:rPr lang="en-US" sz="1800" dirty="0" err="1"/>
              <a:t>Xeroderma</a:t>
            </a:r>
            <a:r>
              <a:rPr lang="en-US" sz="1800" dirty="0"/>
              <a:t> </a:t>
            </a:r>
            <a:r>
              <a:rPr lang="en-US" sz="1800" dirty="0" err="1"/>
              <a:t>pigmentosum</a:t>
            </a:r>
            <a:endParaRPr lang="en-US" sz="1800" dirty="0"/>
          </a:p>
          <a:p>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21"/>
          <a:stretch/>
        </p:blipFill>
        <p:spPr bwMode="auto">
          <a:xfrm>
            <a:off x="4191000" y="366818"/>
            <a:ext cx="4230289" cy="649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733456" y="1828800"/>
            <a:ext cx="514944"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62056" y="2856016"/>
            <a:ext cx="514944"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3962400"/>
            <a:ext cx="514944"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267200" y="990600"/>
            <a:ext cx="4154089"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67200" y="1828800"/>
            <a:ext cx="415408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67200" y="2743200"/>
            <a:ext cx="4154089"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00" y="3886200"/>
            <a:ext cx="4154089"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7200" y="4953000"/>
            <a:ext cx="4154089"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67200" y="6172200"/>
            <a:ext cx="4154089"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45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smtClean="0">
                <a:solidFill>
                  <a:srgbClr val="C00000"/>
                </a:solidFill>
              </a:rPr>
              <a:t>XPA (</a:t>
            </a:r>
            <a:r>
              <a:rPr lang="en-US" sz="3200" dirty="0" err="1" smtClean="0">
                <a:solidFill>
                  <a:srgbClr val="C00000"/>
                </a:solidFill>
              </a:rPr>
              <a:t>Xeroderma</a:t>
            </a:r>
            <a:r>
              <a:rPr lang="en-US" sz="3200" dirty="0" smtClean="0">
                <a:solidFill>
                  <a:srgbClr val="C00000"/>
                </a:solidFill>
              </a:rPr>
              <a:t> </a:t>
            </a:r>
            <a:r>
              <a:rPr lang="en-US" sz="3200" dirty="0" err="1" smtClean="0">
                <a:solidFill>
                  <a:srgbClr val="C00000"/>
                </a:solidFill>
              </a:rPr>
              <a:t>Pigmentosum</a:t>
            </a:r>
            <a:r>
              <a:rPr lang="en-US" sz="3200" dirty="0" smtClean="0">
                <a:solidFill>
                  <a:srgbClr val="C00000"/>
                </a:solidFill>
              </a:rPr>
              <a:t> complementation group A)</a:t>
            </a:r>
            <a:endParaRPr lang="en-US" sz="3200" dirty="0">
              <a:solidFill>
                <a:srgbClr val="C00000"/>
              </a:solidFill>
            </a:endParaRPr>
          </a:p>
        </p:txBody>
      </p:sp>
      <p:sp>
        <p:nvSpPr>
          <p:cNvPr id="11" name="Content Placeholder 10"/>
          <p:cNvSpPr>
            <a:spLocks noGrp="1"/>
          </p:cNvSpPr>
          <p:nvPr>
            <p:ph sz="half" idx="2"/>
          </p:nvPr>
        </p:nvSpPr>
        <p:spPr/>
        <p:txBody>
          <a:bodyPr>
            <a:normAutofit fontScale="70000" lnSpcReduction="20000"/>
          </a:bodyPr>
          <a:lstStyle/>
          <a:p>
            <a:r>
              <a:rPr lang="en-US" dirty="0" smtClean="0"/>
              <a:t>31 </a:t>
            </a:r>
            <a:r>
              <a:rPr lang="en-US" dirty="0" err="1"/>
              <a:t>kDa</a:t>
            </a:r>
            <a:r>
              <a:rPr lang="en-US" dirty="0"/>
              <a:t> </a:t>
            </a:r>
            <a:r>
              <a:rPr lang="en-US" dirty="0" err="1"/>
              <a:t>metalloprotein</a:t>
            </a:r>
            <a:r>
              <a:rPr lang="en-US" dirty="0"/>
              <a:t> </a:t>
            </a:r>
            <a:endParaRPr lang="en-US" dirty="0" smtClean="0"/>
          </a:p>
          <a:p>
            <a:r>
              <a:rPr lang="en-US" dirty="0" smtClean="0"/>
              <a:t>Minimal DNA-binding domain consists of two </a:t>
            </a:r>
            <a:r>
              <a:rPr lang="en-US" dirty="0"/>
              <a:t>subdomains joined together by a linker </a:t>
            </a:r>
            <a:r>
              <a:rPr lang="en-US" dirty="0" smtClean="0"/>
              <a:t>sequence</a:t>
            </a:r>
          </a:p>
          <a:p>
            <a:pPr lvl="1"/>
            <a:r>
              <a:rPr lang="en-US" dirty="0" smtClean="0"/>
              <a:t>C-terminal </a:t>
            </a:r>
            <a:r>
              <a:rPr lang="en-US" dirty="0"/>
              <a:t>zinc-binding </a:t>
            </a:r>
            <a:r>
              <a:rPr lang="en-US" dirty="0" smtClean="0"/>
              <a:t>core (no direct role in DNA binding)</a:t>
            </a:r>
          </a:p>
          <a:p>
            <a:pPr lvl="1"/>
            <a:r>
              <a:rPr lang="en-US" dirty="0" smtClean="0"/>
              <a:t>N‐terminal </a:t>
            </a:r>
            <a:r>
              <a:rPr lang="en-US" dirty="0"/>
              <a:t>loop-rich subdomain </a:t>
            </a:r>
            <a:r>
              <a:rPr lang="en-US" dirty="0" smtClean="0"/>
              <a:t>(basic </a:t>
            </a:r>
            <a:r>
              <a:rPr lang="en-US" dirty="0"/>
              <a:t>amino acid </a:t>
            </a:r>
            <a:r>
              <a:rPr lang="en-US" dirty="0" smtClean="0"/>
              <a:t>residues involved in DNA binding)</a:t>
            </a:r>
          </a:p>
          <a:p>
            <a:r>
              <a:rPr lang="en-US" dirty="0" smtClean="0"/>
              <a:t>Affinity for helically distorted DNA</a:t>
            </a:r>
          </a:p>
          <a:p>
            <a:r>
              <a:rPr lang="en-US" dirty="0" smtClean="0"/>
              <a:t>XPA and RPA are required for pre-incision complex</a:t>
            </a:r>
          </a:p>
          <a:p>
            <a:r>
              <a:rPr lang="en-US" dirty="0" smtClean="0"/>
              <a:t>May serve as a regulatory subunit for the recruitment of NER factors</a:t>
            </a:r>
          </a:p>
          <a:p>
            <a:r>
              <a:rPr lang="en-US" dirty="0" smtClean="0"/>
              <a:t>Rate-limiting factor</a:t>
            </a:r>
            <a:endParaRPr lang="en-US"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90" r="51010"/>
          <a:stretch/>
        </p:blipFill>
        <p:spPr bwMode="auto">
          <a:xfrm>
            <a:off x="697675" y="1737979"/>
            <a:ext cx="3645725" cy="42818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457200" y="6069013"/>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200" b="1" dirty="0" err="1">
                <a:latin typeface="Arial" pitchFamily="34" charset="0"/>
              </a:rPr>
              <a:t>Buchko</a:t>
            </a:r>
            <a:r>
              <a:rPr lang="en-GB" sz="1200" b="1" dirty="0">
                <a:latin typeface="Arial" pitchFamily="34" charset="0"/>
              </a:rPr>
              <a:t> G W et al. </a:t>
            </a:r>
            <a:r>
              <a:rPr lang="en-GB" sz="1200" b="1" dirty="0" err="1">
                <a:latin typeface="Arial" pitchFamily="34" charset="0"/>
              </a:rPr>
              <a:t>Nucl</a:t>
            </a:r>
            <a:r>
              <a:rPr lang="en-GB" sz="1200" b="1" dirty="0">
                <a:latin typeface="Arial" pitchFamily="34" charset="0"/>
              </a:rPr>
              <a:t>. Acids Res. 2001;29:2635-2643</a:t>
            </a:r>
          </a:p>
        </p:txBody>
      </p:sp>
    </p:spTree>
    <p:extLst>
      <p:ext uri="{BB962C8B-B14F-4D97-AF65-F5344CB8AC3E}">
        <p14:creationId xmlns:p14="http://schemas.microsoft.com/office/powerpoint/2010/main" val="4140722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3429000" cy="306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C00000"/>
                </a:solidFill>
              </a:rPr>
              <a:t>What happens without NER</a:t>
            </a:r>
            <a:endParaRPr lang="en-US" dirty="0">
              <a:solidFill>
                <a:srgbClr val="C00000"/>
              </a:solidFill>
            </a:endParaRPr>
          </a:p>
        </p:txBody>
      </p:sp>
      <p:sp>
        <p:nvSpPr>
          <p:cNvPr id="3" name="Content Placeholder 2"/>
          <p:cNvSpPr>
            <a:spLocks noGrp="1"/>
          </p:cNvSpPr>
          <p:nvPr>
            <p:ph sz="half" idx="1"/>
          </p:nvPr>
        </p:nvSpPr>
        <p:spPr>
          <a:xfrm>
            <a:off x="457200" y="1600200"/>
            <a:ext cx="3402656" cy="4525963"/>
          </a:xfrm>
        </p:spPr>
        <p:txBody>
          <a:bodyPr>
            <a:normAutofit fontScale="85000" lnSpcReduction="20000"/>
          </a:bodyPr>
          <a:lstStyle/>
          <a:p>
            <a:pPr marL="0" indent="0">
              <a:spcBef>
                <a:spcPct val="50000"/>
              </a:spcBef>
              <a:buNone/>
            </a:pPr>
            <a:r>
              <a:rPr lang="en-US" b="1" dirty="0" err="1" smtClean="0"/>
              <a:t>Xeroderma</a:t>
            </a:r>
            <a:r>
              <a:rPr lang="en-US" b="1" dirty="0" smtClean="0"/>
              <a:t> </a:t>
            </a:r>
            <a:r>
              <a:rPr lang="en-US" b="1" dirty="0" err="1" smtClean="0"/>
              <a:t>pigmentosum</a:t>
            </a:r>
            <a:endParaRPr lang="en-US" b="1" dirty="0" smtClean="0"/>
          </a:p>
          <a:p>
            <a:pPr>
              <a:spcBef>
                <a:spcPct val="50000"/>
              </a:spcBef>
              <a:buFont typeface="Times"/>
              <a:buChar char="•"/>
            </a:pPr>
            <a:r>
              <a:rPr lang="en-US" dirty="0" smtClean="0"/>
              <a:t>Autosomal </a:t>
            </a:r>
            <a:r>
              <a:rPr lang="en-US" dirty="0"/>
              <a:t>recessive mutations in several complementation groups</a:t>
            </a:r>
          </a:p>
          <a:p>
            <a:pPr>
              <a:spcBef>
                <a:spcPct val="50000"/>
              </a:spcBef>
              <a:buFont typeface="Times"/>
              <a:buChar char="•"/>
            </a:pPr>
            <a:r>
              <a:rPr lang="en-US" dirty="0"/>
              <a:t>Extreme sensitivity to sunlight</a:t>
            </a:r>
          </a:p>
          <a:p>
            <a:pPr>
              <a:spcBef>
                <a:spcPct val="50000"/>
              </a:spcBef>
              <a:buFont typeface="Times"/>
              <a:buChar char="•"/>
            </a:pPr>
            <a:r>
              <a:rPr lang="en-US" dirty="0"/>
              <a:t>Predisposition to skin cancer (mean age of skin cancer = 8 </a:t>
            </a:r>
            <a:r>
              <a:rPr lang="en-US" dirty="0" err="1"/>
              <a:t>yrs</a:t>
            </a:r>
            <a:r>
              <a:rPr lang="en-US" dirty="0"/>
              <a:t> vs. 60 for normal population)</a:t>
            </a:r>
          </a:p>
          <a:p>
            <a:endParaRPr lang="en-US"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a:stretch/>
        </p:blipFill>
        <p:spPr bwMode="auto">
          <a:xfrm>
            <a:off x="4648200" y="3641457"/>
            <a:ext cx="4197945" cy="318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625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23673"/>
            <a:ext cx="8534401" cy="583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7200" y="304800"/>
            <a:ext cx="8229600" cy="990600"/>
          </a:xfrm>
        </p:spPr>
        <p:txBody>
          <a:bodyPr/>
          <a:lstStyle/>
          <a:p>
            <a:r>
              <a:rPr lang="en-US" dirty="0" smtClean="0">
                <a:solidFill>
                  <a:srgbClr val="C00000"/>
                </a:solidFill>
              </a:rPr>
              <a:t>The Circadian Clock</a:t>
            </a:r>
            <a:endParaRPr lang="en-US" dirty="0">
              <a:solidFill>
                <a:srgbClr val="C00000"/>
              </a:solidFill>
            </a:endParaRPr>
          </a:p>
        </p:txBody>
      </p:sp>
      <p:sp>
        <p:nvSpPr>
          <p:cNvPr id="2" name="Rectangle 1"/>
          <p:cNvSpPr/>
          <p:nvPr/>
        </p:nvSpPr>
        <p:spPr>
          <a:xfrm>
            <a:off x="4648200" y="1023673"/>
            <a:ext cx="4191000" cy="491992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0" y="2667000"/>
            <a:ext cx="990600" cy="381000"/>
          </a:xfrm>
          <a:prstGeom prst="rect">
            <a:avLst/>
          </a:prstGeom>
          <a:solidFill>
            <a:srgbClr val="FFC000">
              <a:alpha val="2902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8600" y="4419600"/>
            <a:ext cx="495300" cy="304800"/>
          </a:xfrm>
          <a:prstGeom prst="rect">
            <a:avLst/>
          </a:prstGeom>
          <a:solidFill>
            <a:srgbClr val="A50021">
              <a:alpha val="3098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5105400"/>
            <a:ext cx="495300" cy="304800"/>
          </a:xfrm>
          <a:prstGeom prst="rect">
            <a:avLst/>
          </a:prstGeom>
          <a:solidFill>
            <a:srgbClr val="A50021">
              <a:alpha val="3098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1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ustom 4">
      <a:dk1>
        <a:srgbClr val="000000"/>
      </a:dk1>
      <a:lt1>
        <a:srgbClr val="FFFFFF"/>
      </a:lt1>
      <a:dk2>
        <a:srgbClr val="FFC000"/>
      </a:dk2>
      <a:lt2>
        <a:srgbClr val="F3F2DC"/>
      </a:lt2>
      <a:accent1>
        <a:srgbClr val="00B0F0"/>
      </a:accent1>
      <a:accent2>
        <a:srgbClr val="0070C0"/>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Custom 4">
      <a:dk1>
        <a:srgbClr val="000000"/>
      </a:dk1>
      <a:lt1>
        <a:srgbClr val="FFFFFF"/>
      </a:lt1>
      <a:dk2>
        <a:srgbClr val="FFC000"/>
      </a:dk2>
      <a:lt2>
        <a:srgbClr val="F3F2DC"/>
      </a:lt2>
      <a:accent1>
        <a:srgbClr val="00B0F0"/>
      </a:accent1>
      <a:accent2>
        <a:srgbClr val="0070C0"/>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2629</TotalTime>
  <Words>2254</Words>
  <Application>Microsoft Office PowerPoint</Application>
  <PresentationFormat>On-screen Show (4:3)</PresentationFormat>
  <Paragraphs>111</Paragraphs>
  <Slides>12</Slides>
  <Notes>9</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Clarity</vt:lpstr>
      <vt:lpstr>1_Clarity</vt:lpstr>
      <vt:lpstr>Control of skin cancer by the circadian rhythm</vt:lpstr>
      <vt:lpstr>Topics we will cover:</vt:lpstr>
      <vt:lpstr>UV-Induced DNA Damage</vt:lpstr>
      <vt:lpstr>UV-Induced DNA Damage</vt:lpstr>
      <vt:lpstr>Cellular Responses to UV Damage</vt:lpstr>
      <vt:lpstr>Nucleotide Excision Repair</vt:lpstr>
      <vt:lpstr>XPA (Xeroderma Pigmentosum complementation group A)</vt:lpstr>
      <vt:lpstr>What happens without NER</vt:lpstr>
      <vt:lpstr>The Circadian Clock</vt:lpstr>
      <vt:lpstr>Central and Peripheral Clocks</vt:lpstr>
      <vt:lpstr>Regulation of NER by the Clock</vt:lpstr>
      <vt:lpstr>Excision Repair and Chronotherapy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skin cancer by the circadian rhythm</dc:title>
  <dc:creator>Nathalie</dc:creator>
  <cp:lastModifiedBy>Nathalie</cp:lastModifiedBy>
  <cp:revision>55</cp:revision>
  <dcterms:created xsi:type="dcterms:W3CDTF">2012-02-20T21:15:42Z</dcterms:created>
  <dcterms:modified xsi:type="dcterms:W3CDTF">2012-02-23T22:10:52Z</dcterms:modified>
</cp:coreProperties>
</file>