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93" r:id="rId4"/>
    <p:sldId id="294" r:id="rId5"/>
    <p:sldId id="295" r:id="rId6"/>
    <p:sldId id="297" r:id="rId7"/>
    <p:sldId id="298" r:id="rId8"/>
    <p:sldId id="300" r:id="rId9"/>
    <p:sldId id="299" r:id="rId10"/>
    <p:sldId id="258" r:id="rId11"/>
    <p:sldId id="257" r:id="rId12"/>
    <p:sldId id="260" r:id="rId13"/>
    <p:sldId id="284" r:id="rId14"/>
    <p:sldId id="259" r:id="rId15"/>
    <p:sldId id="285" r:id="rId16"/>
    <p:sldId id="264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10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DB4AD-DB83-9F49-91DA-3D74D695AB74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EF544-4AD2-A249-B37C-64ABCBFC4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9926F-61DD-B449-9FB3-5A0B563A3770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163E6-6A45-1A44-A758-66903D2E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52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7ACBA-CF65-084B-A44A-E50EF820D1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72661-C603-8C46-801C-00781EB6A468}" type="slidenum">
              <a:rPr lang="en-US"/>
              <a:pPr/>
              <a:t>5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163E6-6A45-1A44-A758-66903D2EB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0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1217-C574-6B49-BEAC-81FEFDDEFDB7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F3A0-5848-CC45-A1E8-855A03EB7F6F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A88C-951D-954C-ACD7-57B457121929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3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FEE9-A0D5-1B42-AAC2-3AE31AB690B6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4E08-8EC6-4A46-ACA5-99ADEED8FB6C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F8EF-0B68-634B-B997-F7148267C48B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A256-0AD2-8648-A27C-F50D4449EFF7}" type="datetime1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7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377C-C16E-8440-8494-D2FA53A6D38B}" type="datetime1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5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BE95-1C29-A04C-BEBE-01780E9513FA}" type="datetime1">
              <a:rPr lang="en-US" smtClean="0"/>
              <a:t>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6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8460-8700-494B-B894-5C820C46B98D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1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15B1-7647-744F-B109-3DEF0E2E107F}" type="datetime1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B585-14E7-2745-9B95-6E02C6703E01}" type="datetime1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B586-F103-AC40-AF45-907A29A9C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ECM, Cell Adhesion,</a:t>
            </a:r>
            <a:br>
              <a:rPr lang="en-US" dirty="0" smtClean="0"/>
            </a:br>
            <a:r>
              <a:rPr lang="en-US" dirty="0" smtClean="0"/>
              <a:t>and Integrins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/</a:t>
            </a:r>
            <a:r>
              <a:rPr lang="en-US" dirty="0"/>
              <a:t>4</a:t>
            </a:r>
            <a:r>
              <a:rPr lang="en-US" dirty="0" smtClean="0"/>
              <a:t>/16</a:t>
            </a:r>
          </a:p>
          <a:p>
            <a:r>
              <a:rPr lang="en-US" dirty="0" smtClean="0"/>
              <a:t>Lecture 4, </a:t>
            </a:r>
            <a:r>
              <a:rPr lang="en-US" dirty="0" err="1" smtClean="0"/>
              <a:t>ChE</a:t>
            </a:r>
            <a:r>
              <a:rPr lang="en-US" dirty="0" smtClean="0"/>
              <a:t> 575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Cells have many different types of receptors</a:t>
            </a:r>
            <a:endParaRPr lang="en-US" dirty="0"/>
          </a:p>
        </p:txBody>
      </p:sp>
      <p:pic>
        <p:nvPicPr>
          <p:cNvPr id="4" name="Picture 4" descr="figure 19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048768"/>
            <a:ext cx="8535987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069" y="1865586"/>
            <a:ext cx="2575034" cy="288158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"/>
            <a:ext cx="8229600" cy="1143000"/>
          </a:xfrm>
        </p:spPr>
        <p:txBody>
          <a:bodyPr/>
          <a:lstStyle/>
          <a:p>
            <a:r>
              <a:rPr lang="en-US" dirty="0" smtClean="0"/>
              <a:t>Integrin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88544"/>
            <a:ext cx="8229600" cy="1169455"/>
          </a:xfrm>
        </p:spPr>
        <p:txBody>
          <a:bodyPr/>
          <a:lstStyle/>
          <a:p>
            <a:r>
              <a:rPr lang="en-US" dirty="0" err="1" smtClean="0"/>
              <a:t>Integrins</a:t>
            </a:r>
            <a:r>
              <a:rPr lang="en-US" dirty="0" smtClean="0"/>
              <a:t> are one type of anchoring junction: anchor the cells to the matrix</a:t>
            </a:r>
            <a:endParaRPr lang="en-US" dirty="0"/>
          </a:p>
        </p:txBody>
      </p:sp>
      <p:pic>
        <p:nvPicPr>
          <p:cNvPr id="4" name="Picture 4" descr="figure 19-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76" y="1086434"/>
            <a:ext cx="4460177" cy="449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254"/>
            <a:ext cx="3240819" cy="22049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7042" y="2240688"/>
            <a:ext cx="620427" cy="56199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817469" y="2802684"/>
            <a:ext cx="1355907" cy="992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7469" y="1262668"/>
            <a:ext cx="1715298" cy="978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1"/>
            <a:ext cx="9144000" cy="7618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different heterodimers of </a:t>
            </a:r>
            <a:r>
              <a:rPr lang="en-US" dirty="0" err="1" smtClean="0"/>
              <a:t>integrins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1885"/>
            <a:ext cx="9143999" cy="13493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Heterodimers are specific to the ECM proteins in tissue: matching cell type to tissue</a:t>
            </a:r>
          </a:p>
          <a:p>
            <a:r>
              <a:rPr lang="en-US" sz="2400" dirty="0" smtClean="0"/>
              <a:t>8 betas, 18 alphas = 24 combinations (even though 8x18 = 144)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70" y="2273377"/>
            <a:ext cx="4766340" cy="449015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9684" y="6545429"/>
            <a:ext cx="2133600" cy="365125"/>
          </a:xfrm>
        </p:spPr>
        <p:txBody>
          <a:bodyPr/>
          <a:lstStyle/>
          <a:p>
            <a:fld id="{4047B586-F103-AC40-AF45-907A29A9C8AD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7450"/>
          </a:xfrm>
        </p:spPr>
        <p:txBody>
          <a:bodyPr/>
          <a:lstStyle/>
          <a:p>
            <a:r>
              <a:rPr lang="en-US" dirty="0" smtClean="0"/>
              <a:t>Not all cells express all integrin pairs!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564841"/>
            <a:ext cx="9125777" cy="22931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Differential expression of integrins helps isolate cell types to different tissue areas</a:t>
            </a:r>
          </a:p>
          <a:p>
            <a:r>
              <a:rPr lang="en-US" dirty="0" smtClean="0"/>
              <a:t>Epithelia: attach to </a:t>
            </a:r>
            <a:r>
              <a:rPr lang="en-US" dirty="0" err="1" smtClean="0"/>
              <a:t>laminin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Carcinoma (epithelial cancer) cells: begin to express fibronectin and collagen-binding integrins, so they can invade the surrounding tissue and metastasize.</a:t>
            </a:r>
          </a:p>
          <a:p>
            <a:r>
              <a:rPr lang="en-US" dirty="0" smtClean="0"/>
              <a:t>Tissue engineered material: coat these with proteins that will ONLY BIND the cells you want there!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3" descr="table 19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450"/>
            <a:ext cx="9125777" cy="37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8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Integrins</a:t>
            </a:r>
            <a:r>
              <a:rPr lang="en-US" dirty="0" smtClean="0"/>
              <a:t> undergo conformation changes upon binding</a:t>
            </a:r>
            <a:endParaRPr lang="en-US" dirty="0"/>
          </a:p>
        </p:txBody>
      </p:sp>
      <p:pic>
        <p:nvPicPr>
          <p:cNvPr id="4" name="Picture 2" descr="figure 19-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7984"/>
            <a:ext cx="8531225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82045" y="5985190"/>
            <a:ext cx="304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Focal Adhesion Formation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Signal!!!  Survive, migrate, etc.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96538" y="6556727"/>
            <a:ext cx="2133600" cy="365125"/>
          </a:xfrm>
        </p:spPr>
        <p:txBody>
          <a:bodyPr/>
          <a:lstStyle/>
          <a:p>
            <a:fld id="{4047B586-F103-AC40-AF45-907A29A9C8AD}" type="slidenum">
              <a:rPr lang="en-US" smtClean="0">
                <a:solidFill>
                  <a:srgbClr val="000000"/>
                </a:solidFill>
              </a:r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4056" y="5325245"/>
            <a:ext cx="1292773" cy="49923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3415" y="5113584"/>
            <a:ext cx="3271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RGD: short amino acid sequence that is part of Fibronectin, </a:t>
            </a:r>
            <a:r>
              <a:rPr lang="en-US" dirty="0" err="1" smtClean="0"/>
              <a:t>Vitronectin</a:t>
            </a:r>
            <a:r>
              <a:rPr lang="en-US" dirty="0" smtClean="0"/>
              <a:t>, Collagen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69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Stable bond, survival signals:</a:t>
            </a:r>
            <a:br>
              <a:rPr lang="en-US" dirty="0" smtClean="0"/>
            </a:br>
            <a:r>
              <a:rPr lang="en-US" dirty="0" smtClean="0"/>
              <a:t>minimum of 3-5 </a:t>
            </a:r>
            <a:r>
              <a:rPr lang="en-US" dirty="0"/>
              <a:t>i</a:t>
            </a:r>
            <a:r>
              <a:rPr lang="en-US" dirty="0" smtClean="0"/>
              <a:t>ntegrins clustered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3595"/>
          <a:stretch/>
        </p:blipFill>
        <p:spPr>
          <a:xfrm>
            <a:off x="457200" y="1138590"/>
            <a:ext cx="8132384" cy="458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4151312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23" y="1464250"/>
            <a:ext cx="3990479" cy="364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2923" y="5934670"/>
            <a:ext cx="4064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Geometric Control of Cell Life and </a:t>
            </a:r>
            <a:r>
              <a:rPr lang="en-US" b="1" dirty="0" smtClean="0"/>
              <a:t>Death</a:t>
            </a:r>
          </a:p>
          <a:p>
            <a:r>
              <a:rPr lang="en-US" dirty="0"/>
              <a:t>Christopher S. Chen, </a:t>
            </a:r>
            <a:r>
              <a:rPr lang="en-US" i="1" dirty="0"/>
              <a:t>et al</a:t>
            </a:r>
            <a:r>
              <a:rPr lang="en-US" i="1" dirty="0" smtClean="0"/>
              <a:t>.</a:t>
            </a:r>
          </a:p>
          <a:p>
            <a:r>
              <a:rPr lang="en-US" i="1" dirty="0"/>
              <a:t>Science </a:t>
            </a:r>
            <a:r>
              <a:rPr lang="en-US" b="1" dirty="0"/>
              <a:t>276</a:t>
            </a:r>
            <a:r>
              <a:rPr lang="en-US" dirty="0"/>
              <a:t>, 1425 (1997);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Most Cells Need to Adhere and Spread to Survive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19-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99505"/>
            <a:ext cx="8531225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67828" y="2562990"/>
            <a:ext cx="102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anoikis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3226"/>
            <a:ext cx="91440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This effect not from “# of integrin bonds”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71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Stem Cell Differentiation</a:t>
            </a:r>
            <a:br>
              <a:rPr lang="en-US" dirty="0" smtClean="0"/>
            </a:br>
            <a:r>
              <a:rPr lang="en-US" dirty="0" smtClean="0"/>
              <a:t>by controlling size of adhesion sites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34" y="2811988"/>
            <a:ext cx="3680033" cy="2907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186" y="2397969"/>
            <a:ext cx="3823375" cy="36297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072" y="6308983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McBeath</a:t>
            </a:r>
            <a:r>
              <a:rPr lang="en-US" dirty="0"/>
              <a:t> et al., </a:t>
            </a:r>
            <a:r>
              <a:rPr lang="en-US" dirty="0" err="1"/>
              <a:t>Dev</a:t>
            </a:r>
            <a:r>
              <a:rPr lang="en-US" dirty="0"/>
              <a:t> Cell, 2004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75"/>
            <a:ext cx="9144000" cy="763108"/>
          </a:xfrm>
        </p:spPr>
        <p:txBody>
          <a:bodyPr>
            <a:normAutofit/>
          </a:bodyPr>
          <a:lstStyle/>
          <a:p>
            <a:r>
              <a:rPr lang="en-US" dirty="0" smtClean="0"/>
              <a:t>Natural Cell Microenvironment: ECM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557"/>
            <a:ext cx="8229600" cy="1483228"/>
          </a:xfrm>
        </p:spPr>
        <p:txBody>
          <a:bodyPr>
            <a:normAutofit lnSpcReduction="10000"/>
          </a:bodyPr>
          <a:lstStyle/>
          <a:p>
            <a:pPr marL="496888" indent="-496888" defTabSz="992188" eaLnBrk="0" hangingPunct="0">
              <a:buNone/>
            </a:pPr>
            <a:r>
              <a:rPr lang="en-US" sz="1600" b="1" dirty="0" smtClean="0"/>
              <a:t>The extracellular matrix:</a:t>
            </a:r>
          </a:p>
          <a:p>
            <a:pPr marL="496888" indent="-496888" defTabSz="992188" eaLnBrk="0" hangingPunct="0"/>
            <a:r>
              <a:rPr lang="en-US" sz="1600" b="1" dirty="0" smtClean="0"/>
              <a:t>is made and remodeled by cells that reside within it.</a:t>
            </a:r>
          </a:p>
          <a:p>
            <a:pPr marL="496888" indent="-496888" defTabSz="992188" eaLnBrk="0" hangingPunct="0"/>
            <a:r>
              <a:rPr lang="en-US" sz="1600" b="1" dirty="0" smtClean="0"/>
              <a:t>is a well-defined composite of proteins and polysaccharides (sugars).</a:t>
            </a:r>
          </a:p>
          <a:p>
            <a:pPr marL="496888" indent="-496888" defTabSz="992188" eaLnBrk="0" hangingPunct="0"/>
            <a:r>
              <a:rPr lang="en-US" sz="1600" b="1" dirty="0" smtClean="0"/>
              <a:t>regulates cell function (adhesion, survival, migration, etc).</a:t>
            </a:r>
          </a:p>
          <a:p>
            <a:pPr marL="496888" indent="-496888" defTabSz="992188" eaLnBrk="0" hangingPunct="0"/>
            <a:r>
              <a:rPr lang="en-US" sz="1600" b="1" dirty="0" smtClean="0"/>
              <a:t>contains unique chemical and physical features in each tissue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51" y="2652349"/>
            <a:ext cx="3133299" cy="335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619" y="2611243"/>
            <a:ext cx="3442749" cy="32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25069" y="5872084"/>
            <a:ext cx="3133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/>
              <a:t>Epithelial, basal lamina, connective tissue</a:t>
            </a:r>
          </a:p>
          <a:p>
            <a:r>
              <a:rPr lang="en-US" sz="1200" i="1" dirty="0" smtClean="0"/>
              <a:t>Molecular </a:t>
            </a:r>
            <a:r>
              <a:rPr lang="en-US" sz="1200" i="1" dirty="0"/>
              <a:t>Biology of the Cell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61851" y="5872084"/>
            <a:ext cx="3133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dirty="0" smtClean="0"/>
              <a:t>Fibroblasts in connective tissue</a:t>
            </a:r>
          </a:p>
          <a:p>
            <a:r>
              <a:rPr lang="en-US" sz="1200" i="1" dirty="0" smtClean="0"/>
              <a:t>Molecular </a:t>
            </a:r>
            <a:r>
              <a:rPr lang="en-US" sz="1200" i="1" dirty="0"/>
              <a:t>Biology of the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421" y="334795"/>
            <a:ext cx="6256421" cy="2231941"/>
          </a:xfrm>
        </p:spPr>
        <p:txBody>
          <a:bodyPr/>
          <a:lstStyle/>
          <a:p>
            <a:pPr marL="571500" indent="-571500" algn="l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Sugars (such as </a:t>
            </a:r>
            <a:r>
              <a:rPr lang="en-US" dirty="0" err="1" smtClean="0">
                <a:latin typeface="Calibri"/>
                <a:cs typeface="Calibri"/>
              </a:rPr>
              <a:t>hyaluronan</a:t>
            </a:r>
            <a:r>
              <a:rPr lang="en-US" dirty="0" smtClean="0">
                <a:latin typeface="Calibri"/>
                <a:cs typeface="Calibri"/>
              </a:rPr>
              <a:t>) resist compressive forces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2" descr="figure 19-5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4"/>
          <a:stretch/>
        </p:blipFill>
        <p:spPr bwMode="auto">
          <a:xfrm>
            <a:off x="0" y="584"/>
            <a:ext cx="299878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figure 19-6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42" y="2987876"/>
            <a:ext cx="4063999" cy="388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1" y="3943684"/>
            <a:ext cx="4994442" cy="2914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Calibri"/>
                <a:cs typeface="Calibri"/>
              </a:rPr>
              <a:t>As well as connect to proteins to provide an organizing structure for cell-ECM signaling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789"/>
          </a:xfrm>
        </p:spPr>
        <p:txBody>
          <a:bodyPr/>
          <a:lstStyle/>
          <a:p>
            <a:r>
              <a:rPr lang="en-US" dirty="0" smtClean="0"/>
              <a:t>Collagen</a:t>
            </a:r>
            <a:endParaRPr lang="en-US" dirty="0"/>
          </a:p>
        </p:txBody>
      </p:sp>
      <p:pic>
        <p:nvPicPr>
          <p:cNvPr id="5" name="Picture 2" descr="figure 19-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4013200" cy="226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 descr="figure 19-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61" y="381000"/>
            <a:ext cx="3198813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" descr="figure 19-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8" y="3769896"/>
            <a:ext cx="5909187" cy="296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Table 19-7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365571" name="Picture 3" descr="table 19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50975"/>
            <a:ext cx="8535987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Collagens are Chemically and Structurally Diverse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Elastin: five times more extensible than rubber!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21368" y="66173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figure 19-7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579"/>
            <a:ext cx="4454153" cy="524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 descr="figure 19-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12" y="1978524"/>
            <a:ext cx="4343434" cy="391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gure 19-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40200"/>
            <a:ext cx="8531225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0728"/>
            <a:ext cx="8229600" cy="1143000"/>
          </a:xfrm>
        </p:spPr>
        <p:txBody>
          <a:bodyPr/>
          <a:lstStyle/>
          <a:p>
            <a:r>
              <a:rPr lang="en-US" dirty="0" err="1" smtClean="0"/>
              <a:t>Fibronectin</a:t>
            </a:r>
            <a:endParaRPr lang="en-US" dirty="0"/>
          </a:p>
        </p:txBody>
      </p:sp>
      <p:pic>
        <p:nvPicPr>
          <p:cNvPr id="4" name="Picture 2" descr="figure 19-72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" y="862272"/>
            <a:ext cx="5136146" cy="321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figure 19-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76" y="842227"/>
            <a:ext cx="4009924" cy="378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340600" y="4279900"/>
            <a:ext cx="9525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16700" y="481913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Red: actin microfilaments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34076" y="2451100"/>
            <a:ext cx="733324" cy="2368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56101" y="4781034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Fibronectin fibers at fibrillar adhesion sites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734300" y="609600"/>
            <a:ext cx="38100" cy="927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3200" y="0"/>
            <a:ext cx="251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</a:t>
            </a:r>
            <a:r>
              <a:rPr lang="en-US" dirty="0" err="1" smtClean="0"/>
              <a:t>fibronectin</a:t>
            </a:r>
            <a:r>
              <a:rPr lang="en-US" dirty="0" smtClean="0"/>
              <a:t> adhesive spots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31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Laminin</a:t>
            </a:r>
            <a:r>
              <a:rPr lang="en-US" dirty="0" smtClean="0"/>
              <a:t>: Critical Organizer of Basal Lamina</a:t>
            </a:r>
            <a:endParaRPr lang="en-US" dirty="0"/>
          </a:p>
        </p:txBody>
      </p:sp>
      <p:pic>
        <p:nvPicPr>
          <p:cNvPr id="4" name="Picture 4" descr="figure 19-4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738"/>
            <a:ext cx="6831263" cy="34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gure 19-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07" y="3203324"/>
            <a:ext cx="4980793" cy="365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8737"/>
          </a:xfrm>
        </p:spPr>
        <p:txBody>
          <a:bodyPr>
            <a:noAutofit/>
          </a:bodyPr>
          <a:lstStyle/>
          <a:p>
            <a:r>
              <a:rPr lang="en-US" sz="3800" dirty="0" smtClean="0"/>
              <a:t>The Basal Lamina: architecture of all epithelia</a:t>
            </a:r>
            <a:endParaRPr lang="en-US" sz="3800" dirty="0"/>
          </a:p>
        </p:txBody>
      </p:sp>
      <p:pic>
        <p:nvPicPr>
          <p:cNvPr id="4" name="Picture 2" descr="figure 19-39 par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26" y="788737"/>
            <a:ext cx="4168274" cy="30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figure 19-39 par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2" y="3869724"/>
            <a:ext cx="3529263" cy="298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 descr="figure 19-39 part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05" y="3869724"/>
            <a:ext cx="4753995" cy="298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" descr="figure 19-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3" y="813331"/>
            <a:ext cx="3813944" cy="305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406</Words>
  <Application>Microsoft Macintosh PowerPoint</Application>
  <PresentationFormat>On-screen Show (4:3)</PresentationFormat>
  <Paragraphs>70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 Theme</vt:lpstr>
      <vt:lpstr>The ECM, Cell Adhesion, and Integrins</vt:lpstr>
      <vt:lpstr>Natural Cell Microenvironment: ECM</vt:lpstr>
      <vt:lpstr>Sugars (such as hyaluronan) resist compressive forces</vt:lpstr>
      <vt:lpstr>Collagen</vt:lpstr>
      <vt:lpstr>Collagens are Chemically and Structurally Diverse</vt:lpstr>
      <vt:lpstr>Elastin: five times more extensible than rubber!</vt:lpstr>
      <vt:lpstr>Fibronectin</vt:lpstr>
      <vt:lpstr>Laminin: Critical Organizer of Basal Lamina</vt:lpstr>
      <vt:lpstr>The Basal Lamina: architecture of all epithelia</vt:lpstr>
      <vt:lpstr>Cells have many different types of receptors</vt:lpstr>
      <vt:lpstr>Integrin Structure</vt:lpstr>
      <vt:lpstr>Many different heterodimers of integrins</vt:lpstr>
      <vt:lpstr>Not all cells express all integrin pairs!</vt:lpstr>
      <vt:lpstr>Integrins undergo conformation changes upon binding</vt:lpstr>
      <vt:lpstr>Stable bond, survival signals: minimum of 3-5 integrins clustered</vt:lpstr>
      <vt:lpstr>PowerPoint Presentation</vt:lpstr>
      <vt:lpstr>PowerPoint Presentation</vt:lpstr>
      <vt:lpstr>Stem Cell Differentiation by controlling size of adhesion sites</vt:lpstr>
    </vt:vector>
  </TitlesOfParts>
  <Company>MIT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of Mass in Biology</dc:title>
  <dc:creator>Shelly Peyton</dc:creator>
  <cp:lastModifiedBy>Shelly Peyton</cp:lastModifiedBy>
  <cp:revision>109</cp:revision>
  <dcterms:created xsi:type="dcterms:W3CDTF">2011-03-26T17:16:58Z</dcterms:created>
  <dcterms:modified xsi:type="dcterms:W3CDTF">2017-02-06T01:57:59Z</dcterms:modified>
</cp:coreProperties>
</file>